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3"/>
  </p:notesMasterIdLst>
  <p:sldIdLst>
    <p:sldId id="315" r:id="rId2"/>
    <p:sldId id="316" r:id="rId3"/>
    <p:sldId id="318" r:id="rId4"/>
    <p:sldId id="319" r:id="rId5"/>
    <p:sldId id="320" r:id="rId6"/>
    <p:sldId id="321" r:id="rId7"/>
    <p:sldId id="296" r:id="rId8"/>
    <p:sldId id="297" r:id="rId9"/>
    <p:sldId id="298" r:id="rId10"/>
    <p:sldId id="299" r:id="rId11"/>
    <p:sldId id="261" r:id="rId12"/>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976" autoAdjust="0"/>
  </p:normalViewPr>
  <p:slideViewPr>
    <p:cSldViewPr snapToGrid="0">
      <p:cViewPr varScale="1">
        <p:scale>
          <a:sx n="94" d="100"/>
          <a:sy n="94" d="100"/>
        </p:scale>
        <p:origin x="1092" y="90"/>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t>Upplägget är baserat på att deltagarna ofta jobbar i mindre konstellationer. </a:t>
            </a:r>
          </a:p>
          <a:p>
            <a:pPr marL="0" lvl="0" indent="0" algn="l" rtl="0">
              <a:spcBef>
                <a:spcPts val="0"/>
              </a:spcBef>
              <a:spcAft>
                <a:spcPts val="0"/>
              </a:spcAft>
              <a:buNone/>
            </a:pPr>
            <a:r>
              <a:rPr lang="sv-SE" dirty="0"/>
              <a:t>Möblera gärna rummet i öar med 4-6 deltagare. Tänk på att, löpande under utbildningen, rotera deltagare så att grupper skapas.</a:t>
            </a:r>
          </a:p>
        </p:txBody>
      </p:sp>
      <p:sp>
        <p:nvSpPr>
          <p:cNvPr id="51" name="Google Shape;51;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826087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3" name="Google Shape;363;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sv-SE" sz="1200" dirty="0">
                <a:solidFill>
                  <a:schemeClr val="dk1"/>
                </a:solidFill>
                <a:highlight>
                  <a:srgbClr val="FFFFFF"/>
                </a:highlight>
              </a:rPr>
              <a:t>Uppskattad tidsåtgång: 3 min</a:t>
            </a:r>
            <a:endParaRPr dirty="0"/>
          </a:p>
          <a:p>
            <a:pPr marL="0" marR="0" lvl="0" indent="0" algn="l" rtl="0">
              <a:lnSpc>
                <a:spcPct val="100000"/>
              </a:lnSpc>
              <a:spcBef>
                <a:spcPts val="0"/>
              </a:spcBef>
              <a:spcAft>
                <a:spcPts val="0"/>
              </a:spcAft>
              <a:buClr>
                <a:schemeClr val="dk1"/>
              </a:buClr>
              <a:buSzPts val="1200"/>
              <a:buFont typeface="Calibri"/>
              <a:buNone/>
            </a:pPr>
            <a:endParaRPr dirty="0"/>
          </a:p>
          <a:p>
            <a:pPr marL="0" lvl="0" indent="0" algn="l" rtl="0">
              <a:spcBef>
                <a:spcPts val="0"/>
              </a:spcBef>
              <a:spcAft>
                <a:spcPts val="0"/>
              </a:spcAft>
              <a:buClr>
                <a:schemeClr val="dk1"/>
              </a:buClr>
              <a:buSzPts val="1200"/>
              <a:buFont typeface="Calibri"/>
              <a:buNone/>
            </a:pPr>
            <a:endParaRPr sz="1200" dirty="0"/>
          </a:p>
        </p:txBody>
      </p:sp>
      <p:sp>
        <p:nvSpPr>
          <p:cNvPr id="364" name="Google Shape;364;p4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11</a:t>
            </a:fld>
            <a:endParaRPr lang="sv-SE" dirty="0"/>
          </a:p>
        </p:txBody>
      </p:sp>
    </p:spTree>
    <p:extLst>
      <p:ext uri="{BB962C8B-B14F-4D97-AF65-F5344CB8AC3E}">
        <p14:creationId xmlns:p14="http://schemas.microsoft.com/office/powerpoint/2010/main" val="367935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t>Uppskattad tidsåtgång: 2 min</a:t>
            </a:r>
          </a:p>
          <a:p>
            <a:pPr marL="0" marR="0" lvl="0" indent="0" algn="l" rtl="0">
              <a:lnSpc>
                <a:spcPct val="100000"/>
              </a:lnSpc>
              <a:spcBef>
                <a:spcPts val="0"/>
              </a:spcBef>
              <a:spcAft>
                <a:spcPts val="0"/>
              </a:spcAft>
              <a:buClr>
                <a:schemeClr val="dk1"/>
              </a:buClr>
              <a:buSzPts val="1200"/>
              <a:buFont typeface="Calibri"/>
              <a:buNone/>
            </a:pPr>
            <a:endParaRPr lang="sv-SE" dirty="0"/>
          </a:p>
          <a:p>
            <a:pPr marL="0" marR="0" lvl="0" indent="0" algn="l" rtl="0">
              <a:lnSpc>
                <a:spcPct val="100000"/>
              </a:lnSpc>
              <a:spcBef>
                <a:spcPts val="0"/>
              </a:spcBef>
              <a:spcAft>
                <a:spcPts val="0"/>
              </a:spcAft>
              <a:buClr>
                <a:schemeClr val="dk1"/>
              </a:buClr>
              <a:buSzPts val="1200"/>
              <a:buFont typeface="Calibri"/>
              <a:buNone/>
            </a:pPr>
            <a:r>
              <a:rPr lang="sv-SE" dirty="0"/>
              <a:t>Hälsa deltagarna välkomna och se till att alla känner sig sedda bekräftade. </a:t>
            </a:r>
          </a:p>
          <a:p>
            <a:pPr marL="0" lvl="0" indent="0" algn="l" rtl="0">
              <a:spcBef>
                <a:spcPts val="0"/>
              </a:spcBef>
              <a:spcAft>
                <a:spcPts val="0"/>
              </a:spcAft>
              <a:buNone/>
            </a:pPr>
            <a:r>
              <a:rPr lang="sv-SE" dirty="0"/>
              <a:t>Viktigt att alla har fokus</a:t>
            </a:r>
          </a:p>
        </p:txBody>
      </p:sp>
      <p:sp>
        <p:nvSpPr>
          <p:cNvPr id="57" name="Google Shape;5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34356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 name="Google Shape;6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9" name="Google Shape;6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758382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5" name="Google Shape;7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sv-SE" sz="1200"/>
              <a:t>Gå igenom övergripande mål med utbildning. </a:t>
            </a:r>
            <a:endParaRPr/>
          </a:p>
          <a:p>
            <a:pPr marL="0" lvl="0" indent="0" algn="l" rtl="0">
              <a:spcBef>
                <a:spcPts val="0"/>
              </a:spcBef>
              <a:spcAft>
                <a:spcPts val="0"/>
              </a:spcAft>
              <a:buNone/>
            </a:pPr>
            <a:endParaRPr/>
          </a:p>
        </p:txBody>
      </p:sp>
      <p:sp>
        <p:nvSpPr>
          <p:cNvPr id="76" name="Google Shape;7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531911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2" name="Google Shape;82;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sv-SE" sz="1200" dirty="0">
                <a:solidFill>
                  <a:schemeClr val="dk1"/>
                </a:solidFill>
              </a:rPr>
              <a:t>Uppskattad tidsåtgång: 10 min (baserat på 4-5 deltagare </a:t>
            </a:r>
            <a:r>
              <a:rPr lang="sv-SE" dirty="0"/>
              <a:t>per grupp</a:t>
            </a:r>
            <a:r>
              <a:rPr lang="sv-SE" sz="1200" dirty="0">
                <a:solidFill>
                  <a:schemeClr val="dk1"/>
                </a:solidFill>
              </a:rPr>
              <a:t>)</a:t>
            </a:r>
            <a:endParaRPr dirty="0"/>
          </a:p>
          <a:p>
            <a:pPr marL="0" lvl="0" indent="0" algn="l" rtl="0">
              <a:spcBef>
                <a:spcPts val="0"/>
              </a:spcBef>
              <a:spcAft>
                <a:spcPts val="0"/>
              </a:spcAft>
              <a:buClr>
                <a:schemeClr val="dk1"/>
              </a:buClr>
              <a:buSzPts val="1100"/>
              <a:buFont typeface="Arial"/>
              <a:buNone/>
            </a:pPr>
            <a:endParaRPr sz="1200" dirty="0">
              <a:solidFill>
                <a:schemeClr val="dk1"/>
              </a:solidFill>
            </a:endParaRPr>
          </a:p>
          <a:p>
            <a:pPr marL="0" lvl="0" indent="0" algn="l" rtl="0">
              <a:spcBef>
                <a:spcPts val="0"/>
              </a:spcBef>
              <a:spcAft>
                <a:spcPts val="0"/>
              </a:spcAft>
              <a:buClr>
                <a:schemeClr val="dk1"/>
              </a:buClr>
              <a:buSzPts val="1100"/>
              <a:buFont typeface="Arial"/>
              <a:buNone/>
            </a:pPr>
            <a:r>
              <a:rPr lang="sv-SE" sz="1200" dirty="0">
                <a:solidFill>
                  <a:schemeClr val="dk1"/>
                </a:solidFill>
              </a:rPr>
              <a:t>Syftet med incheckning är att skapa en känsla av närvaro  i gruppen, att redan i inledningen av träffen bli sedd och hörd. </a:t>
            </a:r>
            <a:endParaRPr dirty="0"/>
          </a:p>
          <a:p>
            <a:pPr marL="0" lvl="0" indent="0" algn="l" rtl="0">
              <a:spcBef>
                <a:spcPts val="0"/>
              </a:spcBef>
              <a:spcAft>
                <a:spcPts val="0"/>
              </a:spcAft>
              <a:buClr>
                <a:schemeClr val="dk1"/>
              </a:buClr>
              <a:buSzPts val="1100"/>
              <a:buFont typeface="Arial"/>
              <a:buNone/>
            </a:pPr>
            <a:r>
              <a:rPr lang="sv-SE" sz="1200" dirty="0">
                <a:solidFill>
                  <a:schemeClr val="dk1"/>
                </a:solidFill>
              </a:rPr>
              <a:t>En ”Incheckning” kan också stödja deltagarnas förmåga att “släppa” annat som hänt under dagen och att bli mer närvarande. </a:t>
            </a:r>
            <a:endParaRPr dirty="0"/>
          </a:p>
          <a:p>
            <a:pPr marL="0" lvl="0" indent="0" algn="l" rtl="0">
              <a:spcBef>
                <a:spcPts val="0"/>
              </a:spcBef>
              <a:spcAft>
                <a:spcPts val="0"/>
              </a:spcAft>
              <a:buClr>
                <a:schemeClr val="dk1"/>
              </a:buClr>
              <a:buSzPts val="1100"/>
              <a:buFont typeface="Arial"/>
              <a:buNone/>
            </a:pPr>
            <a:endParaRPr sz="1200" dirty="0">
              <a:solidFill>
                <a:schemeClr val="dk1"/>
              </a:solidFill>
            </a:endParaRPr>
          </a:p>
          <a:p>
            <a:pPr marL="0" lvl="0" indent="0" algn="l" rtl="0">
              <a:spcBef>
                <a:spcPts val="0"/>
              </a:spcBef>
              <a:spcAft>
                <a:spcPts val="0"/>
              </a:spcAft>
              <a:buClr>
                <a:schemeClr val="dk1"/>
              </a:buClr>
              <a:buSzPts val="1100"/>
              <a:buFont typeface="Arial"/>
              <a:buNone/>
            </a:pPr>
            <a:r>
              <a:rPr lang="sv-SE" sz="1200" dirty="0">
                <a:solidFill>
                  <a:schemeClr val="dk1"/>
                </a:solidFill>
              </a:rPr>
              <a:t>Frågeställningar för en incheckning kan variera.</a:t>
            </a:r>
            <a:endParaRPr dirty="0"/>
          </a:p>
          <a:p>
            <a:pPr marL="0" lvl="0" indent="0" algn="l" rtl="0">
              <a:spcBef>
                <a:spcPts val="0"/>
              </a:spcBef>
              <a:spcAft>
                <a:spcPts val="0"/>
              </a:spcAft>
              <a:buClr>
                <a:schemeClr val="dk1"/>
              </a:buClr>
              <a:buSzPts val="1100"/>
              <a:buFont typeface="Arial"/>
              <a:buNone/>
            </a:pPr>
            <a:r>
              <a:rPr lang="sv-SE" sz="1200" dirty="0">
                <a:solidFill>
                  <a:schemeClr val="dk1"/>
                </a:solidFill>
              </a:rPr>
              <a:t>Inledningsvis kan incheckning användas som en kort uppstart med att stödja att deltagare att lära känna varandra mer och stötta dem till att börja fokusera på utbildningen.</a:t>
            </a:r>
            <a:endParaRPr dirty="0"/>
          </a:p>
          <a:p>
            <a:pPr marL="0" lvl="0" indent="0" algn="l" rtl="0">
              <a:spcBef>
                <a:spcPts val="0"/>
              </a:spcBef>
              <a:spcAft>
                <a:spcPts val="0"/>
              </a:spcAft>
              <a:buClr>
                <a:schemeClr val="dk1"/>
              </a:buClr>
              <a:buSzPts val="1100"/>
              <a:buFont typeface="Arial"/>
              <a:buNone/>
            </a:pPr>
            <a:r>
              <a:rPr lang="sv-SE" sz="1200" dirty="0">
                <a:solidFill>
                  <a:schemeClr val="dk1"/>
                </a:solidFill>
              </a:rPr>
              <a:t>Längre fram i utbildningen kan det fylla en funktion att komma samman igen snabbt genom att dela vad som hänt sedan sist.</a:t>
            </a:r>
            <a:endParaRPr dirty="0"/>
          </a:p>
          <a:p>
            <a:pPr marL="0" lvl="0" indent="0" algn="l" rtl="0">
              <a:spcBef>
                <a:spcPts val="0"/>
              </a:spcBef>
              <a:spcAft>
                <a:spcPts val="0"/>
              </a:spcAft>
              <a:buClr>
                <a:schemeClr val="dk1"/>
              </a:buClr>
              <a:buSzPts val="1200"/>
              <a:buFont typeface="Calibri"/>
              <a:buNone/>
            </a:pPr>
            <a:endParaRPr sz="1200" dirty="0">
              <a:solidFill>
                <a:schemeClr val="dk1"/>
              </a:solidFill>
            </a:endParaRPr>
          </a:p>
          <a:p>
            <a:pPr marL="0" lvl="0" indent="0" algn="l" rtl="0">
              <a:spcBef>
                <a:spcPts val="0"/>
              </a:spcBef>
              <a:spcAft>
                <a:spcPts val="0"/>
              </a:spcAft>
              <a:buClr>
                <a:schemeClr val="dk1"/>
              </a:buClr>
              <a:buSzPts val="1100"/>
              <a:buFont typeface="Arial"/>
              <a:buNone/>
            </a:pPr>
            <a:r>
              <a:rPr lang="sv-SE" sz="1200" dirty="0">
                <a:solidFill>
                  <a:schemeClr val="dk1"/>
                </a:solidFill>
              </a:rPr>
              <a:t>Uppskattad tidsåtgång: 10 min (baserat på 4-5 deltagare </a:t>
            </a:r>
            <a:r>
              <a:rPr lang="sv-SE" dirty="0"/>
              <a:t>per grupp</a:t>
            </a:r>
            <a:r>
              <a:rPr lang="sv-SE" sz="1200" dirty="0">
                <a:solidFill>
                  <a:schemeClr val="dk1"/>
                </a:solidFill>
              </a:rPr>
              <a:t>)</a:t>
            </a:r>
            <a:endParaRPr lang="sv-SE" dirty="0"/>
          </a:p>
          <a:p>
            <a:pPr marL="0" lvl="0" indent="0" algn="l" rtl="0">
              <a:spcBef>
                <a:spcPts val="0"/>
              </a:spcBef>
              <a:spcAft>
                <a:spcPts val="0"/>
              </a:spcAft>
              <a:buClr>
                <a:schemeClr val="dk1"/>
              </a:buClr>
              <a:buSzPts val="1100"/>
              <a:buFont typeface="Arial"/>
              <a:buNone/>
            </a:pPr>
            <a:endParaRPr lang="sv-SE" sz="1200" dirty="0">
              <a:solidFill>
                <a:schemeClr val="dk1"/>
              </a:solidFill>
            </a:endParaRPr>
          </a:p>
          <a:p>
            <a:pPr marL="0" lvl="0" indent="0" algn="l" rtl="0">
              <a:spcBef>
                <a:spcPts val="0"/>
              </a:spcBef>
              <a:spcAft>
                <a:spcPts val="0"/>
              </a:spcAft>
              <a:buClr>
                <a:schemeClr val="dk1"/>
              </a:buClr>
              <a:buSzPts val="1100"/>
              <a:buFont typeface="Arial"/>
              <a:buNone/>
            </a:pPr>
            <a:r>
              <a:rPr lang="sv-SE" sz="1200" dirty="0">
                <a:solidFill>
                  <a:schemeClr val="dk1"/>
                </a:solidFill>
              </a:rPr>
              <a:t>Syftet med incheckning är att skapa en känsla av närvaro  i gruppen, att redan i inledningen av träffen bli sedd och hörd. </a:t>
            </a:r>
            <a:endParaRPr lang="sv-SE" dirty="0"/>
          </a:p>
          <a:p>
            <a:pPr marL="0" lvl="0" indent="0" algn="l" rtl="0">
              <a:spcBef>
                <a:spcPts val="0"/>
              </a:spcBef>
              <a:spcAft>
                <a:spcPts val="0"/>
              </a:spcAft>
              <a:buClr>
                <a:schemeClr val="dk1"/>
              </a:buClr>
              <a:buSzPts val="1100"/>
              <a:buFont typeface="Arial"/>
              <a:buNone/>
            </a:pPr>
            <a:r>
              <a:rPr lang="sv-SE" sz="1200" dirty="0">
                <a:solidFill>
                  <a:schemeClr val="dk1"/>
                </a:solidFill>
              </a:rPr>
              <a:t>En ”Incheckning” kan också stödja deltagarnas förmåga att “släppa” annat som hänt under dagen och att bli mer närvarande. </a:t>
            </a:r>
            <a:endParaRPr lang="sv-SE" dirty="0"/>
          </a:p>
          <a:p>
            <a:pPr marL="0" lvl="0" indent="0" algn="l" rtl="0">
              <a:spcBef>
                <a:spcPts val="0"/>
              </a:spcBef>
              <a:spcAft>
                <a:spcPts val="0"/>
              </a:spcAft>
              <a:buClr>
                <a:schemeClr val="dk1"/>
              </a:buClr>
              <a:buSzPts val="1100"/>
              <a:buFont typeface="Arial"/>
              <a:buNone/>
            </a:pPr>
            <a:endParaRPr lang="sv-SE" sz="1200" dirty="0">
              <a:solidFill>
                <a:schemeClr val="dk1"/>
              </a:solidFill>
            </a:endParaRPr>
          </a:p>
          <a:p>
            <a:pPr marL="0" lvl="0" indent="0" algn="l" rtl="0">
              <a:spcBef>
                <a:spcPts val="0"/>
              </a:spcBef>
              <a:spcAft>
                <a:spcPts val="0"/>
              </a:spcAft>
              <a:buClr>
                <a:schemeClr val="dk1"/>
              </a:buClr>
              <a:buSzPts val="1100"/>
              <a:buFont typeface="Arial"/>
              <a:buNone/>
            </a:pPr>
            <a:r>
              <a:rPr lang="sv-SE" sz="1200" dirty="0">
                <a:solidFill>
                  <a:schemeClr val="dk1"/>
                </a:solidFill>
              </a:rPr>
              <a:t>Frågeställningar för en incheckning kan variera.</a:t>
            </a:r>
            <a:endParaRPr lang="sv-SE" dirty="0"/>
          </a:p>
          <a:p>
            <a:pPr marL="0" lvl="0" indent="0" algn="l" rtl="0">
              <a:spcBef>
                <a:spcPts val="0"/>
              </a:spcBef>
              <a:spcAft>
                <a:spcPts val="0"/>
              </a:spcAft>
              <a:buClr>
                <a:schemeClr val="dk1"/>
              </a:buClr>
              <a:buSzPts val="1100"/>
              <a:buFont typeface="Arial"/>
              <a:buNone/>
            </a:pPr>
            <a:r>
              <a:rPr lang="sv-SE" sz="1200" dirty="0">
                <a:solidFill>
                  <a:schemeClr val="dk1"/>
                </a:solidFill>
              </a:rPr>
              <a:t>Inledningsvis kan incheckning användas som en kort uppstart med att stödja att deltagare att lära känna varandra mer och stötta dem till att börja fokusera på utbildningen.</a:t>
            </a:r>
            <a:endParaRPr lang="sv-SE" dirty="0"/>
          </a:p>
          <a:p>
            <a:pPr marL="0" lvl="0" indent="0" algn="l" rtl="0">
              <a:spcBef>
                <a:spcPts val="0"/>
              </a:spcBef>
              <a:spcAft>
                <a:spcPts val="0"/>
              </a:spcAft>
              <a:buClr>
                <a:schemeClr val="dk1"/>
              </a:buClr>
              <a:buSzPts val="1100"/>
              <a:buFont typeface="Arial"/>
              <a:buNone/>
            </a:pPr>
            <a:r>
              <a:rPr lang="sv-SE" sz="1200" dirty="0">
                <a:solidFill>
                  <a:schemeClr val="dk1"/>
                </a:solidFill>
              </a:rPr>
              <a:t>Längre fram i utbildningen kan det fylla en funktion att komma samman igen snabbt genom att dela vad som hänt sedan sist.</a:t>
            </a:r>
            <a:endParaRPr lang="sv-SE" dirty="0"/>
          </a:p>
          <a:p>
            <a:pPr marL="0" lvl="0" indent="0" algn="l" rtl="0">
              <a:spcBef>
                <a:spcPts val="0"/>
              </a:spcBef>
              <a:spcAft>
                <a:spcPts val="0"/>
              </a:spcAft>
              <a:buClr>
                <a:schemeClr val="dk1"/>
              </a:buClr>
              <a:buSzPts val="1200"/>
              <a:buFont typeface="Calibri"/>
              <a:buNone/>
            </a:pPr>
            <a:endParaRPr lang="sv-SE" sz="1200" dirty="0">
              <a:solidFill>
                <a:schemeClr val="dk1"/>
              </a:solidFill>
            </a:endParaRPr>
          </a:p>
          <a:p>
            <a:pPr marL="0" lvl="0" indent="0" algn="l" rtl="0">
              <a:spcBef>
                <a:spcPts val="0"/>
              </a:spcBef>
              <a:spcAft>
                <a:spcPts val="0"/>
              </a:spcAft>
              <a:buClr>
                <a:schemeClr val="dk1"/>
              </a:buClr>
              <a:buSzPts val="1200"/>
              <a:buFont typeface="Calibri"/>
              <a:buNone/>
            </a:pPr>
            <a:r>
              <a:rPr lang="sv-SE" sz="1200" dirty="0">
                <a:solidFill>
                  <a:schemeClr val="dk1"/>
                </a:solidFill>
              </a:rPr>
              <a:t>Förslag på inledande mening:</a:t>
            </a:r>
            <a:endParaRPr lang="sv-SE" dirty="0"/>
          </a:p>
          <a:p>
            <a:pPr marL="0" lvl="0" indent="0" algn="l" rtl="0">
              <a:spcBef>
                <a:spcPts val="0"/>
              </a:spcBef>
              <a:spcAft>
                <a:spcPts val="0"/>
              </a:spcAft>
              <a:buClr>
                <a:schemeClr val="dk1"/>
              </a:buClr>
              <a:buSzPts val="1200"/>
              <a:buFont typeface="Calibri"/>
              <a:buNone/>
            </a:pPr>
            <a:r>
              <a:rPr lang="sv-SE" sz="1200" dirty="0">
                <a:solidFill>
                  <a:schemeClr val="dk1"/>
                </a:solidFill>
              </a:rPr>
              <a:t>“Ni ska få en möjlighet att lära känna varandra mer på djupet lite senare under denna träff </a:t>
            </a:r>
            <a:r>
              <a:rPr lang="sv-SE" sz="1200" dirty="0">
                <a:solidFill>
                  <a:schemeClr val="dk1"/>
                </a:solidFill>
                <a:highlight>
                  <a:schemeClr val="lt1"/>
                </a:highlight>
              </a:rPr>
              <a:t>men innan vi ens går igenom upplägg för utbildningen önskar jag att vi checkar in till denna utbildning och träff. Säg ditt namn, var du kommer ifrån, en sak som du älskar med att vara en del av rörelsen samt dela en förväntan på utbildningen. De som inte delar för stunden lyssnar aktivt och tar in vad andra säger utan att kommentera eller gå i dialog.”</a:t>
            </a:r>
            <a:endParaRPr lang="sv-SE" dirty="0"/>
          </a:p>
          <a:p>
            <a:pPr marL="0" lvl="0" indent="0" algn="l" rtl="0">
              <a:spcBef>
                <a:spcPts val="0"/>
              </a:spcBef>
              <a:spcAft>
                <a:spcPts val="0"/>
              </a:spcAft>
              <a:buClr>
                <a:schemeClr val="dk1"/>
              </a:buClr>
              <a:buSzPts val="1200"/>
              <a:buFont typeface="Calibri"/>
              <a:buNone/>
            </a:pPr>
            <a:endParaRPr sz="1200" dirty="0">
              <a:solidFill>
                <a:schemeClr val="dk1"/>
              </a:solidFill>
              <a:highlight>
                <a:schemeClr val="lt1"/>
              </a:highlight>
            </a:endParaRPr>
          </a:p>
          <a:p>
            <a:pPr marL="0" lvl="0" indent="0" algn="l" rtl="0">
              <a:spcBef>
                <a:spcPts val="0"/>
              </a:spcBef>
              <a:spcAft>
                <a:spcPts val="0"/>
              </a:spcAft>
              <a:buNone/>
            </a:pPr>
            <a:endParaRPr dirty="0"/>
          </a:p>
        </p:txBody>
      </p:sp>
      <p:sp>
        <p:nvSpPr>
          <p:cNvPr id="83" name="Google Shape;83;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539898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9" name="Google Shape;89;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929772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3" name="Google Shape;343;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sv-SE" sz="1200" dirty="0">
                <a:solidFill>
                  <a:schemeClr val="dk1"/>
                </a:solidFill>
              </a:rPr>
              <a:t>Uppskattad tidsåtgång: 20 min</a:t>
            </a:r>
            <a:endParaRPr dirty="0"/>
          </a:p>
          <a:p>
            <a:pPr marL="0" marR="0" lvl="0" indent="0" algn="l" rtl="0">
              <a:lnSpc>
                <a:spcPct val="100000"/>
              </a:lnSpc>
              <a:spcBef>
                <a:spcPts val="0"/>
              </a:spcBef>
              <a:spcAft>
                <a:spcPts val="0"/>
              </a:spcAft>
              <a:buClr>
                <a:schemeClr val="dk1"/>
              </a:buClr>
              <a:buSzPts val="1100"/>
              <a:buFont typeface="Arial"/>
              <a:buNone/>
            </a:pPr>
            <a:endParaRPr sz="1200" dirty="0">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sv-SE" sz="1200" dirty="0">
                <a:solidFill>
                  <a:schemeClr val="dk1"/>
                </a:solidFill>
              </a:rPr>
              <a:t>Reflektion i de mindre grupperna där deltagarna delar med sig av saker man gjort och sett utifrån lärande sedan sist.</a:t>
            </a:r>
            <a:endParaRPr dirty="0"/>
          </a:p>
          <a:p>
            <a:pPr marL="0" marR="0" lvl="0" indent="0" algn="l" rtl="0">
              <a:lnSpc>
                <a:spcPct val="100000"/>
              </a:lnSpc>
              <a:spcBef>
                <a:spcPts val="0"/>
              </a:spcBef>
              <a:spcAft>
                <a:spcPts val="0"/>
              </a:spcAft>
              <a:buClr>
                <a:schemeClr val="dk1"/>
              </a:buClr>
              <a:buSzPts val="1100"/>
              <a:buFont typeface="Arial"/>
              <a:buNone/>
            </a:pPr>
            <a:r>
              <a:rPr lang="sv-SE" sz="1200" dirty="0">
                <a:solidFill>
                  <a:schemeClr val="dk1"/>
                </a:solidFill>
              </a:rPr>
              <a:t>Dela syfte med denna övning: Att lära av varandras erfarenheter och potentiellt få nya insikter och perspektiv av att lyssna på varandra.</a:t>
            </a:r>
            <a:endParaRPr dirty="0"/>
          </a:p>
          <a:p>
            <a:pPr marL="0" marR="0" lvl="0" indent="0" algn="l" rtl="0">
              <a:lnSpc>
                <a:spcPct val="100000"/>
              </a:lnSpc>
              <a:spcBef>
                <a:spcPts val="0"/>
              </a:spcBef>
              <a:spcAft>
                <a:spcPts val="0"/>
              </a:spcAft>
              <a:buClr>
                <a:schemeClr val="dk1"/>
              </a:buClr>
              <a:buSzPts val="1100"/>
              <a:buFont typeface="Arial"/>
              <a:buNone/>
            </a:pPr>
            <a:endParaRPr sz="1200" dirty="0">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sv-SE" sz="1200" dirty="0">
                <a:solidFill>
                  <a:schemeClr val="dk1"/>
                </a:solidFill>
              </a:rPr>
              <a:t>Påminn gärna vid behov om att det handlar om att lyssna på varandra. Inte gå i dialog eller kommentera.</a:t>
            </a:r>
            <a:endParaRPr dirty="0"/>
          </a:p>
        </p:txBody>
      </p:sp>
      <p:sp>
        <p:nvSpPr>
          <p:cNvPr id="344" name="Google Shape;344;p4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0" name="Google Shape;350;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351" name="Google Shape;351;p4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6" name="Google Shape;356;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sz="1200" dirty="0"/>
              <a:t>Uppskattad tidsåtgång: 2 min</a:t>
            </a:r>
            <a:endParaRPr dirty="0"/>
          </a:p>
          <a:p>
            <a:pPr marL="0" lvl="0" indent="0" algn="l" rtl="0">
              <a:spcBef>
                <a:spcPts val="0"/>
              </a:spcBef>
              <a:spcAft>
                <a:spcPts val="0"/>
              </a:spcAft>
              <a:buNone/>
            </a:pPr>
            <a:endParaRPr sz="1200" dirty="0"/>
          </a:p>
          <a:p>
            <a:pPr marL="0" lvl="0" indent="0" algn="l" rtl="0">
              <a:spcBef>
                <a:spcPts val="0"/>
              </a:spcBef>
              <a:spcAft>
                <a:spcPts val="0"/>
              </a:spcAft>
              <a:buNone/>
            </a:pPr>
            <a:r>
              <a:rPr lang="sv-SE" sz="1200" dirty="0"/>
              <a:t>Presentera övergripande syftet med träff 2.</a:t>
            </a:r>
            <a:endParaRPr dirty="0"/>
          </a:p>
        </p:txBody>
      </p:sp>
      <p:sp>
        <p:nvSpPr>
          <p:cNvPr id="357" name="Google Shape;357;p4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21"/>
        <p:cNvGrpSpPr/>
        <p:nvPr/>
      </p:nvGrpSpPr>
      <p:grpSpPr>
        <a:xfrm>
          <a:off x="0" y="0"/>
          <a:ext cx="0" cy="0"/>
          <a:chOff x="0" y="0"/>
          <a:chExt cx="0" cy="0"/>
        </a:xfrm>
      </p:grpSpPr>
      <p:sp>
        <p:nvSpPr>
          <p:cNvPr id="22" name="Google Shape;22;p3"/>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457200" lvl="0" indent="-381000" algn="l">
              <a:lnSpc>
                <a:spcPct val="100000"/>
              </a:lnSpc>
              <a:spcBef>
                <a:spcPts val="600"/>
              </a:spcBef>
              <a:spcAft>
                <a:spcPts val="0"/>
              </a:spcAft>
              <a:buSzPts val="2400"/>
              <a:buFont typeface="Avenir"/>
              <a:buChar char="•"/>
              <a:defRPr/>
            </a:lvl1pPr>
            <a:lvl2pPr marL="914400" lvl="1" indent="-342900" algn="l">
              <a:lnSpc>
                <a:spcPct val="100000"/>
              </a:lnSpc>
              <a:spcBef>
                <a:spcPts val="300"/>
              </a:spcBef>
              <a:spcAft>
                <a:spcPts val="0"/>
              </a:spcAft>
              <a:buClr>
                <a:schemeClr val="dk1"/>
              </a:buClr>
              <a:buSzPts val="1800"/>
              <a:buChar char="–"/>
              <a:defRPr/>
            </a:lvl2pPr>
            <a:lvl3pPr marL="1371600" lvl="2" indent="-342900" algn="l">
              <a:lnSpc>
                <a:spcPct val="100000"/>
              </a:lnSpc>
              <a:spcBef>
                <a:spcPts val="0"/>
              </a:spcBef>
              <a:spcAft>
                <a:spcPts val="0"/>
              </a:spcAft>
              <a:buClr>
                <a:schemeClr val="dk1"/>
              </a:buClr>
              <a:buSzPts val="1800"/>
              <a:buChar char="•"/>
              <a:defRPr/>
            </a:lvl3pPr>
            <a:lvl4pPr marL="1828800" lvl="3" indent="-342900" algn="l">
              <a:lnSpc>
                <a:spcPct val="100000"/>
              </a:lnSpc>
              <a:spcBef>
                <a:spcPts val="0"/>
              </a:spcBef>
              <a:spcAft>
                <a:spcPts val="0"/>
              </a:spcAft>
              <a:buClr>
                <a:schemeClr val="dk1"/>
              </a:buClr>
              <a:buSzPts val="1800"/>
              <a:buChar char="–"/>
              <a:defRPr/>
            </a:lvl4pPr>
            <a:lvl5pPr marL="2286000" lvl="4" indent="-342900" algn="l">
              <a:lnSpc>
                <a:spcPct val="100000"/>
              </a:lnSpc>
              <a:spcBef>
                <a:spcPts val="0"/>
              </a:spcBef>
              <a:spcAft>
                <a:spcPts val="0"/>
              </a:spcAft>
              <a:buClr>
                <a:schemeClr val="dk1"/>
              </a:buClr>
              <a:buSzPts val="1800"/>
              <a:buChar char="»"/>
              <a:defRPr/>
            </a:lvl5pPr>
            <a:lvl6pPr marL="2743200" lvl="5" indent="-342900" algn="l">
              <a:lnSpc>
                <a:spcPct val="80000"/>
              </a:lnSpc>
              <a:spcBef>
                <a:spcPts val="270"/>
              </a:spcBef>
              <a:spcAft>
                <a:spcPts val="0"/>
              </a:spcAft>
              <a:buClr>
                <a:schemeClr val="dk1"/>
              </a:buClr>
              <a:buSzPts val="1800"/>
              <a:buChar char="»"/>
              <a:defRPr/>
            </a:lvl6pPr>
            <a:lvl7pPr marL="3200400" lvl="6" indent="-342900" algn="l">
              <a:lnSpc>
                <a:spcPct val="80000"/>
              </a:lnSpc>
              <a:spcBef>
                <a:spcPts val="270"/>
              </a:spcBef>
              <a:spcAft>
                <a:spcPts val="0"/>
              </a:spcAft>
              <a:buClr>
                <a:schemeClr val="dk1"/>
              </a:buClr>
              <a:buSzPts val="1800"/>
              <a:buChar char="»"/>
              <a:defRPr/>
            </a:lvl7pPr>
            <a:lvl8pPr marL="3657600" lvl="7" indent="-342900" algn="l">
              <a:lnSpc>
                <a:spcPct val="80000"/>
              </a:lnSpc>
              <a:spcBef>
                <a:spcPts val="270"/>
              </a:spcBef>
              <a:spcAft>
                <a:spcPts val="0"/>
              </a:spcAft>
              <a:buClr>
                <a:schemeClr val="dk1"/>
              </a:buClr>
              <a:buSzPts val="1800"/>
              <a:buChar char="»"/>
              <a:defRPr/>
            </a:lvl8pPr>
            <a:lvl9pPr marL="4114800" lvl="8" indent="-342900" algn="l">
              <a:lnSpc>
                <a:spcPct val="80000"/>
              </a:lnSpc>
              <a:spcBef>
                <a:spcPts val="270"/>
              </a:spcBef>
              <a:spcAft>
                <a:spcPts val="270"/>
              </a:spcAft>
              <a:buClr>
                <a:schemeClr val="dk1"/>
              </a:buClr>
              <a:buSzPts val="1800"/>
              <a:buChar char="»"/>
              <a:defRPr/>
            </a:lvl9pPr>
          </a:lstStyle>
          <a:p>
            <a:endParaRPr/>
          </a:p>
        </p:txBody>
      </p:sp>
      <p:sp>
        <p:nvSpPr>
          <p:cNvPr id="23" name="Google Shape;23;p3"/>
          <p:cNvSpPr txBox="1">
            <a:spLocks noGrp="1"/>
          </p:cNvSpPr>
          <p:nvPr>
            <p:ph type="ftr" idx="11"/>
          </p:nvPr>
        </p:nvSpPr>
        <p:spPr>
          <a:xfrm>
            <a:off x="368379" y="6405646"/>
            <a:ext cx="3860800" cy="223308"/>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11147049" y="252942"/>
            <a:ext cx="792000" cy="223308"/>
          </a:xfrm>
          <a:prstGeom prst="rect">
            <a:avLst/>
          </a:prstGeom>
          <a:noFill/>
          <a:ln>
            <a:noFill/>
          </a:ln>
        </p:spPr>
        <p:txBody>
          <a:bodyPr spcFirstLastPara="1" wrap="square" lIns="0" tIns="0" rIns="0" bIns="0" anchor="t" anchorCtr="0">
            <a:noAutofit/>
          </a:bodyPr>
          <a:lstStyle>
            <a:lvl1pPr marL="0" lvl="0" indent="0" algn="r">
              <a:spcBef>
                <a:spcPts val="0"/>
              </a:spcBef>
              <a:spcAft>
                <a:spcPts val="0"/>
              </a:spcAft>
              <a:buNone/>
              <a:defRPr sz="1000" b="0" i="0" u="none" strike="noStrike" cap="none">
                <a:solidFill>
                  <a:schemeClr val="dk1"/>
                </a:solidFill>
                <a:latin typeface="Avenir"/>
                <a:ea typeface="Avenir"/>
                <a:cs typeface="Avenir"/>
                <a:sym typeface="Avenir"/>
              </a:defRPr>
            </a:lvl1pPr>
            <a:lvl2pPr marL="0" lvl="1" indent="0" algn="r">
              <a:spcBef>
                <a:spcPts val="0"/>
              </a:spcBef>
              <a:spcAft>
                <a:spcPts val="0"/>
              </a:spcAft>
              <a:buNone/>
              <a:defRPr sz="1000" b="0" i="0" u="none" strike="noStrike" cap="none">
                <a:solidFill>
                  <a:schemeClr val="dk1"/>
                </a:solidFill>
                <a:latin typeface="Avenir"/>
                <a:ea typeface="Avenir"/>
                <a:cs typeface="Avenir"/>
                <a:sym typeface="Avenir"/>
              </a:defRPr>
            </a:lvl2pPr>
            <a:lvl3pPr marL="0" lvl="2" indent="0" algn="r">
              <a:spcBef>
                <a:spcPts val="0"/>
              </a:spcBef>
              <a:spcAft>
                <a:spcPts val="0"/>
              </a:spcAft>
              <a:buNone/>
              <a:defRPr sz="1000" b="0" i="0" u="none" strike="noStrike" cap="none">
                <a:solidFill>
                  <a:schemeClr val="dk1"/>
                </a:solidFill>
                <a:latin typeface="Avenir"/>
                <a:ea typeface="Avenir"/>
                <a:cs typeface="Avenir"/>
                <a:sym typeface="Avenir"/>
              </a:defRPr>
            </a:lvl3pPr>
            <a:lvl4pPr marL="0" lvl="3" indent="0" algn="r">
              <a:spcBef>
                <a:spcPts val="0"/>
              </a:spcBef>
              <a:spcAft>
                <a:spcPts val="0"/>
              </a:spcAft>
              <a:buNone/>
              <a:defRPr sz="1000" b="0" i="0" u="none" strike="noStrike" cap="none">
                <a:solidFill>
                  <a:schemeClr val="dk1"/>
                </a:solidFill>
                <a:latin typeface="Avenir"/>
                <a:ea typeface="Avenir"/>
                <a:cs typeface="Avenir"/>
                <a:sym typeface="Avenir"/>
              </a:defRPr>
            </a:lvl4pPr>
            <a:lvl5pPr marL="0" lvl="4" indent="0" algn="r">
              <a:spcBef>
                <a:spcPts val="0"/>
              </a:spcBef>
              <a:spcAft>
                <a:spcPts val="0"/>
              </a:spcAft>
              <a:buNone/>
              <a:defRPr sz="1000" b="0" i="0" u="none" strike="noStrike" cap="none">
                <a:solidFill>
                  <a:schemeClr val="dk1"/>
                </a:solidFill>
                <a:latin typeface="Avenir"/>
                <a:ea typeface="Avenir"/>
                <a:cs typeface="Avenir"/>
                <a:sym typeface="Avenir"/>
              </a:defRPr>
            </a:lvl5pPr>
            <a:lvl6pPr marL="0" lvl="5" indent="0" algn="r">
              <a:spcBef>
                <a:spcPts val="0"/>
              </a:spcBef>
              <a:spcAft>
                <a:spcPts val="0"/>
              </a:spcAft>
              <a:buNone/>
              <a:defRPr sz="1000" b="0" i="0" u="none" strike="noStrike" cap="none">
                <a:solidFill>
                  <a:schemeClr val="dk1"/>
                </a:solidFill>
                <a:latin typeface="Avenir"/>
                <a:ea typeface="Avenir"/>
                <a:cs typeface="Avenir"/>
                <a:sym typeface="Avenir"/>
              </a:defRPr>
            </a:lvl6pPr>
            <a:lvl7pPr marL="0" lvl="6" indent="0" algn="r">
              <a:spcBef>
                <a:spcPts val="0"/>
              </a:spcBef>
              <a:spcAft>
                <a:spcPts val="0"/>
              </a:spcAft>
              <a:buNone/>
              <a:defRPr sz="1000" b="0" i="0" u="none" strike="noStrike" cap="none">
                <a:solidFill>
                  <a:schemeClr val="dk1"/>
                </a:solidFill>
                <a:latin typeface="Avenir"/>
                <a:ea typeface="Avenir"/>
                <a:cs typeface="Avenir"/>
                <a:sym typeface="Avenir"/>
              </a:defRPr>
            </a:lvl7pPr>
            <a:lvl8pPr marL="0" lvl="7" indent="0" algn="r">
              <a:spcBef>
                <a:spcPts val="0"/>
              </a:spcBef>
              <a:spcAft>
                <a:spcPts val="0"/>
              </a:spcAft>
              <a:buNone/>
              <a:defRPr sz="1000" b="0" i="0" u="none" strike="noStrike" cap="none">
                <a:solidFill>
                  <a:schemeClr val="dk1"/>
                </a:solidFill>
                <a:latin typeface="Avenir"/>
                <a:ea typeface="Avenir"/>
                <a:cs typeface="Avenir"/>
                <a:sym typeface="Avenir"/>
              </a:defRPr>
            </a:lvl8pPr>
            <a:lvl9pPr marL="0" lvl="8" indent="0" algn="r">
              <a:spcBef>
                <a:spcPts val="0"/>
              </a:spcBef>
              <a:spcAft>
                <a:spcPts val="0"/>
              </a:spcAft>
              <a:buNone/>
              <a:defRPr sz="1000" b="0" i="0" u="none" strike="noStrike" cap="none">
                <a:solidFill>
                  <a:schemeClr val="dk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sv-SE"/>
              <a:t>‹#›</a:t>
            </a:fld>
            <a:endParaRPr/>
          </a:p>
        </p:txBody>
      </p:sp>
      <p:sp>
        <p:nvSpPr>
          <p:cNvPr id="25" name="Google Shape;25;p3"/>
          <p:cNvSpPr txBox="1">
            <a:spLocks noGrp="1"/>
          </p:cNvSpPr>
          <p:nvPr>
            <p:ph type="title"/>
          </p:nvPr>
        </p:nvSpPr>
        <p:spPr>
          <a:xfrm>
            <a:off x="1173892" y="476250"/>
            <a:ext cx="7561591" cy="1755714"/>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SzPts val="1400"/>
              <a:buNone/>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60258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0"/>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9"/>
          <p:cNvSpPr txBox="1">
            <a:spLocks noGrp="1"/>
          </p:cNvSpPr>
          <p:nvPr>
            <p:ph type="ctrTitle"/>
          </p:nvPr>
        </p:nvSpPr>
        <p:spPr>
          <a:xfrm>
            <a:off x="1180433" y="741272"/>
            <a:ext cx="9613900" cy="4995219"/>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sv-SE" sz="8000" dirty="0">
                <a:latin typeface="Kapra Neue Custom" panose="00000800000000000000" pitchFamily="50" charset="0"/>
              </a:rPr>
              <a:t>GRUNDLÄGGANDE LEDARSKAPSUTBILDNING FÖR DIG SOM HAR UPPDRAG I, ELLER ÅT, PARTIET</a:t>
            </a:r>
            <a:br>
              <a:rPr lang="sv-SE" sz="4000" dirty="0"/>
            </a:br>
            <a:br>
              <a:rPr lang="sv-SE" sz="4000" dirty="0"/>
            </a:br>
            <a:endParaRPr sz="4000" dirty="0"/>
          </a:p>
        </p:txBody>
      </p:sp>
    </p:spTree>
    <p:extLst>
      <p:ext uri="{BB962C8B-B14F-4D97-AF65-F5344CB8AC3E}">
        <p14:creationId xmlns:p14="http://schemas.microsoft.com/office/powerpoint/2010/main" val="3777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52"/>
          <p:cNvSpPr txBox="1">
            <a:spLocks noGrp="1"/>
          </p:cNvSpPr>
          <p:nvPr>
            <p:ph idx="1"/>
          </p:nvPr>
        </p:nvSpPr>
        <p:spPr>
          <a:prstGeom prst="rect">
            <a:avLst/>
          </a:prstGeom>
          <a:noFill/>
          <a:ln>
            <a:noFill/>
          </a:ln>
        </p:spPr>
        <p:txBody>
          <a:bodyPr spcFirstLastPara="1" wrap="square" lIns="0" tIns="0" rIns="0" bIns="0" anchor="t" anchorCtr="0">
            <a:noAutofit/>
          </a:bodyPr>
          <a:lstStyle/>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Checka in</a:t>
            </a:r>
            <a:br>
              <a:rPr lang="sv-SE" sz="2000" dirty="0">
                <a:solidFill>
                  <a:srgbClr val="000000"/>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Syfte med träff 2</a:t>
            </a:r>
            <a:br>
              <a:rPr lang="sv-SE" sz="2000" dirty="0">
                <a:solidFill>
                  <a:srgbClr val="000000"/>
                </a:solidFill>
                <a:latin typeface="Avenir LT Pro 65 Medium" panose="020B0603020203020204" pitchFamily="34" charset="0"/>
              </a:rPr>
            </a:br>
            <a:endParaRPr lang="sv-SE" sz="2000" dirty="0">
              <a:solidFill>
                <a:srgbClr val="000000"/>
              </a:solidFill>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Självledarskap</a:t>
            </a:r>
            <a:br>
              <a:rPr lang="sv-SE" sz="2000" dirty="0">
                <a:solidFill>
                  <a:srgbClr val="000000"/>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SCARF modellen</a:t>
            </a:r>
            <a:br>
              <a:rPr lang="sv-SE" sz="2000" dirty="0">
                <a:solidFill>
                  <a:srgbClr val="000000"/>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Feedback</a:t>
            </a:r>
            <a:br>
              <a:rPr lang="sv-SE" sz="2000" dirty="0">
                <a:solidFill>
                  <a:srgbClr val="000000"/>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Checka ut</a:t>
            </a:r>
            <a:endParaRPr sz="2000" dirty="0">
              <a:latin typeface="Avenir LT Pro 65 Medium" panose="020B0603020203020204" pitchFamily="34" charset="0"/>
            </a:endParaRPr>
          </a:p>
          <a:p>
            <a:pPr marL="268288" lvl="0" indent="-115888" algn="l" rtl="0">
              <a:lnSpc>
                <a:spcPct val="100000"/>
              </a:lnSpc>
              <a:spcBef>
                <a:spcPts val="600"/>
              </a:spcBef>
              <a:spcAft>
                <a:spcPts val="0"/>
              </a:spcAft>
              <a:buSzPts val="2400"/>
              <a:buFont typeface="Avenir"/>
              <a:buNone/>
            </a:pPr>
            <a:endParaRPr dirty="0"/>
          </a:p>
        </p:txBody>
      </p:sp>
      <p:sp>
        <p:nvSpPr>
          <p:cNvPr id="367" name="Google Shape;367;p52"/>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TRÄFF 2</a:t>
            </a:r>
            <a:endParaRPr dirty="0">
              <a:latin typeface="Kapra Neue Custom" panose="00000800000000000000" pitchFamily="50"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0"/>
          <p:cNvSpPr txBox="1">
            <a:spLocks noGrp="1"/>
          </p:cNvSpPr>
          <p:nvPr>
            <p:ph type="ctrTitle"/>
          </p:nvPr>
        </p:nvSpPr>
        <p:spPr>
          <a:xfrm>
            <a:off x="1149172" y="1970468"/>
            <a:ext cx="9613900" cy="3224044"/>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br>
              <a:rPr lang="sv-SE" sz="6600" dirty="0"/>
            </a:br>
            <a:r>
              <a:rPr lang="sv-SE" sz="8000" dirty="0">
                <a:latin typeface="Kapra Neue Custom" panose="00000800000000000000" pitchFamily="50" charset="0"/>
              </a:rPr>
              <a:t>VARMT VÄLKOMNA!!</a:t>
            </a:r>
            <a:br>
              <a:rPr lang="sv-SE" sz="6600" dirty="0"/>
            </a:br>
            <a:br>
              <a:rPr lang="sv-SE" sz="6600" dirty="0"/>
            </a:br>
            <a:endParaRPr sz="6600" dirty="0"/>
          </a:p>
        </p:txBody>
      </p:sp>
    </p:spTree>
    <p:extLst>
      <p:ext uri="{BB962C8B-B14F-4D97-AF65-F5344CB8AC3E}">
        <p14:creationId xmlns:p14="http://schemas.microsoft.com/office/powerpoint/2010/main" val="332108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2"/>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600"/>
              <a:buFont typeface="Avenir"/>
              <a:buNone/>
            </a:pPr>
            <a:r>
              <a:rPr lang="sv-SE" sz="2000" dirty="0">
                <a:solidFill>
                  <a:schemeClr val="dk1"/>
                </a:solidFill>
                <a:latin typeface="Avenir LT Pro 65 Medium" panose="020B0603020203020204" pitchFamily="34" charset="0"/>
              </a:rPr>
              <a:t>Det övergripande syftet med utbildningen är att du:</a:t>
            </a:r>
            <a:br>
              <a:rPr lang="sv-SE" sz="2000" dirty="0">
                <a:solidFill>
                  <a:schemeClr val="dk1"/>
                </a:solidFill>
                <a:latin typeface="Avenir LT Pro 65 Medium" panose="020B0603020203020204" pitchFamily="34" charset="0"/>
              </a:rPr>
            </a:br>
            <a:r>
              <a:rPr lang="sv-SE" sz="2000" dirty="0">
                <a:solidFill>
                  <a:schemeClr val="dk1"/>
                </a:solidFill>
                <a:latin typeface="Avenir LT Pro 65 Medium" panose="020B0603020203020204" pitchFamily="34" charset="0"/>
              </a:rPr>
              <a:t> </a:t>
            </a: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som ledare ska öka din förmåga att omsätta den socialdemokratiska ledarskapsidén i ditt praktiska ledarskap </a:t>
            </a:r>
            <a:br>
              <a:rPr lang="sv-SE" sz="2000" dirty="0">
                <a:solidFill>
                  <a:srgbClr val="000000"/>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Som förtroendevald ska bära en rörelse som </a:t>
            </a:r>
            <a:r>
              <a:rPr lang="sv-SE" sz="2000">
                <a:solidFill>
                  <a:srgbClr val="000000"/>
                </a:solidFill>
                <a:latin typeface="Avenir LT Pro 65 Medium" panose="020B0603020203020204" pitchFamily="34" charset="0"/>
              </a:rPr>
              <a:t>förenar människor, </a:t>
            </a:r>
            <a:r>
              <a:rPr lang="sv-SE" sz="2000" dirty="0">
                <a:solidFill>
                  <a:srgbClr val="000000"/>
                </a:solidFill>
                <a:latin typeface="Avenir LT Pro 65 Medium" panose="020B0603020203020204" pitchFamily="34" charset="0"/>
              </a:rPr>
              <a:t>där </a:t>
            </a:r>
            <a:r>
              <a:rPr lang="sv-SE" sz="2000">
                <a:solidFill>
                  <a:srgbClr val="000000"/>
                </a:solidFill>
                <a:latin typeface="Avenir LT Pro 65 Medium" panose="020B0603020203020204" pitchFamily="34" charset="0"/>
              </a:rPr>
              <a:t>du som </a:t>
            </a:r>
            <a:r>
              <a:rPr lang="sv-SE" sz="2000" dirty="0">
                <a:solidFill>
                  <a:srgbClr val="000000"/>
                </a:solidFill>
                <a:latin typeface="Avenir LT Pro 65 Medium" panose="020B0603020203020204" pitchFamily="34" charset="0"/>
              </a:rPr>
              <a:t>ledare ska skapa förtroende för partiet, dess politik och företrädare</a:t>
            </a:r>
            <a:br>
              <a:rPr lang="sv-SE" dirty="0">
                <a:latin typeface="Garamond"/>
                <a:ea typeface="Garamond"/>
                <a:cs typeface="Garamond"/>
                <a:sym typeface="Garamond"/>
              </a:rPr>
            </a:br>
            <a:endParaRPr dirty="0"/>
          </a:p>
          <a:p>
            <a:pPr marL="268288" lvl="0" indent="-115888" algn="l" rtl="0">
              <a:lnSpc>
                <a:spcPct val="100000"/>
              </a:lnSpc>
              <a:spcBef>
                <a:spcPts val="600"/>
              </a:spcBef>
              <a:spcAft>
                <a:spcPts val="0"/>
              </a:spcAft>
              <a:buSzPts val="2400"/>
              <a:buFont typeface="Avenir"/>
              <a:buNone/>
            </a:pPr>
            <a:endParaRPr dirty="0"/>
          </a:p>
        </p:txBody>
      </p:sp>
      <p:sp>
        <p:nvSpPr>
          <p:cNvPr id="72" name="Google Shape;72;p12"/>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rtl="0">
              <a:lnSpc>
                <a:spcPct val="80000"/>
              </a:lnSpc>
              <a:spcBef>
                <a:spcPts val="0"/>
              </a:spcBef>
              <a:spcAft>
                <a:spcPts val="0"/>
              </a:spcAft>
              <a:buNone/>
            </a:pPr>
            <a:r>
              <a:rPr lang="sv-SE" dirty="0">
                <a:latin typeface="Kapra Neue Custom" panose="00000800000000000000" pitchFamily="50" charset="0"/>
              </a:rPr>
              <a:t>ÖVERGRIPANDE SYFTE</a:t>
            </a:r>
            <a:endParaRPr dirty="0">
              <a:latin typeface="Kapra Neue Custom" panose="00000800000000000000" pitchFamily="50" charset="0"/>
            </a:endParaRPr>
          </a:p>
        </p:txBody>
      </p:sp>
    </p:spTree>
    <p:extLst>
      <p:ext uri="{BB962C8B-B14F-4D97-AF65-F5344CB8AC3E}">
        <p14:creationId xmlns:p14="http://schemas.microsoft.com/office/powerpoint/2010/main" val="973857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600"/>
              <a:buFont typeface="Avenir"/>
              <a:buNone/>
            </a:pPr>
            <a:r>
              <a:rPr lang="sv-SE" sz="2000" dirty="0">
                <a:solidFill>
                  <a:schemeClr val="dk1"/>
                </a:solidFill>
                <a:latin typeface="Avenir LT Pro 65 Medium" panose="020B0603020203020204" pitchFamily="34" charset="0"/>
              </a:rPr>
              <a:t>Det övergripande målet med utbildningen är att: </a:t>
            </a:r>
            <a:br>
              <a:rPr lang="sv-SE" sz="2000" dirty="0">
                <a:solidFill>
                  <a:schemeClr val="dk1"/>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du som ledare ska kunna omsätta syftets perspektiv </a:t>
            </a:r>
            <a:r>
              <a:rPr lang="sv-SE" sz="2000" dirty="0">
                <a:latin typeface="Avenir LT Pro 65 Medium" panose="020B0603020203020204" pitchFamily="34" charset="0"/>
              </a:rPr>
              <a:t>i praktiken </a:t>
            </a:r>
            <a:r>
              <a:rPr lang="sv-SE" sz="2000" dirty="0">
                <a:solidFill>
                  <a:srgbClr val="000000"/>
                </a:solidFill>
                <a:latin typeface="Avenir LT Pro 65 Medium" panose="020B0603020203020204" pitchFamily="34" charset="0"/>
              </a:rPr>
              <a:t>för att aktivt kunna bidra som förebild till den Socialdemokratiska ledarskapsidén, i vardagen, i rörelsen</a:t>
            </a:r>
            <a:br>
              <a:rPr lang="sv-SE" sz="2000" dirty="0">
                <a:solidFill>
                  <a:srgbClr val="000000"/>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förtroendet för socialdemokratiska ledare, vår politiska riktning och vår praktiska politik årligen ska öka</a:t>
            </a:r>
            <a:br>
              <a:rPr lang="sv-SE" dirty="0">
                <a:latin typeface="Garamond"/>
                <a:ea typeface="Garamond"/>
                <a:cs typeface="Garamond"/>
                <a:sym typeface="Garamond"/>
              </a:rPr>
            </a:br>
            <a:endParaRPr dirty="0"/>
          </a:p>
          <a:p>
            <a:pPr marL="268288" lvl="0" indent="-115888" algn="l" rtl="0">
              <a:lnSpc>
                <a:spcPct val="100000"/>
              </a:lnSpc>
              <a:spcBef>
                <a:spcPts val="600"/>
              </a:spcBef>
              <a:spcAft>
                <a:spcPts val="0"/>
              </a:spcAft>
              <a:buSzPts val="2400"/>
              <a:buFont typeface="Avenir"/>
              <a:buNone/>
            </a:pPr>
            <a:endParaRPr dirty="0"/>
          </a:p>
        </p:txBody>
      </p:sp>
      <p:sp>
        <p:nvSpPr>
          <p:cNvPr id="79" name="Google Shape;79;p13"/>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rtl="0">
              <a:lnSpc>
                <a:spcPct val="80000"/>
              </a:lnSpc>
              <a:spcBef>
                <a:spcPts val="0"/>
              </a:spcBef>
              <a:spcAft>
                <a:spcPts val="0"/>
              </a:spcAft>
              <a:buNone/>
            </a:pPr>
            <a:r>
              <a:rPr lang="sv-SE" dirty="0">
                <a:latin typeface="Kapra Neue Custom" panose="00000800000000000000" pitchFamily="50" charset="0"/>
              </a:rPr>
              <a:t>ÖVERGRIPANDE MÅL</a:t>
            </a:r>
            <a:endParaRPr dirty="0">
              <a:latin typeface="Kapra Neue Custom" panose="00000800000000000000" pitchFamily="50" charset="0"/>
            </a:endParaRPr>
          </a:p>
        </p:txBody>
      </p:sp>
    </p:spTree>
    <p:extLst>
      <p:ext uri="{BB962C8B-B14F-4D97-AF65-F5344CB8AC3E}">
        <p14:creationId xmlns:p14="http://schemas.microsoft.com/office/powerpoint/2010/main" val="1163983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ctrTitle"/>
          </p:nvPr>
        </p:nvSpPr>
        <p:spPr>
          <a:xfrm>
            <a:off x="1162050" y="2647376"/>
            <a:ext cx="9613900" cy="2771520"/>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sv-SE" sz="8000" dirty="0">
                <a:latin typeface="Kapra Neue Custom" panose="00000800000000000000" pitchFamily="50" charset="0"/>
              </a:rPr>
              <a:t>CHECKA IN</a:t>
            </a:r>
            <a:br>
              <a:rPr lang="sv-SE" sz="4000" dirty="0"/>
            </a:br>
            <a:br>
              <a:rPr lang="sv-SE" sz="4000" dirty="0"/>
            </a:br>
            <a:endParaRPr sz="4000" dirty="0"/>
          </a:p>
        </p:txBody>
      </p:sp>
    </p:spTree>
    <p:extLst>
      <p:ext uri="{BB962C8B-B14F-4D97-AF65-F5344CB8AC3E}">
        <p14:creationId xmlns:p14="http://schemas.microsoft.com/office/powerpoint/2010/main" val="1876067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3000"/>
              <a:buFont typeface="Avenir"/>
              <a:buNone/>
            </a:pPr>
            <a:endParaRPr lang="sv-SE" sz="2000" dirty="0">
              <a:solidFill>
                <a:schemeClr val="dk1"/>
              </a:solidFill>
              <a:latin typeface="Avenir LT Pro 65 Medium" panose="020B0603020203020204" pitchFamily="34" charset="0"/>
            </a:endParaRPr>
          </a:p>
          <a:p>
            <a:pPr marL="0" lvl="0" indent="0" algn="l" rtl="0">
              <a:lnSpc>
                <a:spcPct val="100000"/>
              </a:lnSpc>
              <a:spcBef>
                <a:spcPts val="0"/>
              </a:spcBef>
              <a:spcAft>
                <a:spcPts val="0"/>
              </a:spcAft>
              <a:buSzPts val="3000"/>
              <a:buFont typeface="Avenir"/>
              <a:buNone/>
            </a:pPr>
            <a:endParaRPr lang="sv-SE" sz="2000" dirty="0">
              <a:latin typeface="Avenir LT Pro 65 Medium" panose="020B0603020203020204" pitchFamily="34" charset="0"/>
              <a:ea typeface="Garamond"/>
              <a:cs typeface="Garamond"/>
              <a:sym typeface="Garamond"/>
            </a:endParaRPr>
          </a:p>
          <a:p>
            <a:pPr marL="0" lvl="0" indent="0" algn="l" rtl="0">
              <a:lnSpc>
                <a:spcPct val="100000"/>
              </a:lnSpc>
              <a:spcBef>
                <a:spcPts val="0"/>
              </a:spcBef>
              <a:spcAft>
                <a:spcPts val="0"/>
              </a:spcAft>
              <a:buSzPts val="3000"/>
              <a:buFont typeface="Avenir"/>
              <a:buNone/>
            </a:pPr>
            <a:r>
              <a:rPr lang="sv-SE" sz="2000" dirty="0">
                <a:latin typeface="Avenir LT Pro 65 Medium" panose="020B0603020203020204" pitchFamily="34" charset="0"/>
                <a:ea typeface="Garamond"/>
                <a:cs typeface="Garamond"/>
                <a:sym typeface="Garamond"/>
              </a:rPr>
              <a:t>Beskriv med en mening:</a:t>
            </a:r>
            <a:br>
              <a:rPr lang="sv-SE" sz="2000" dirty="0">
                <a:latin typeface="Avenir LT Pro 65 Medium" panose="020B0603020203020204" pitchFamily="34" charset="0"/>
                <a:ea typeface="Garamond"/>
                <a:cs typeface="Garamond"/>
                <a:sym typeface="Garamond"/>
              </a:rPr>
            </a:br>
            <a:r>
              <a:rPr lang="sv-SE" sz="2000" dirty="0">
                <a:latin typeface="Avenir LT Pro 65 Medium" panose="020B0603020203020204" pitchFamily="34" charset="0"/>
                <a:ea typeface="Garamond"/>
                <a:cs typeface="Garamond"/>
                <a:sym typeface="Garamond"/>
              </a:rPr>
              <a:t>- en sak som är levande inom mig idag är…</a:t>
            </a:r>
            <a:br>
              <a:rPr lang="sv-SE" dirty="0">
                <a:latin typeface="Garamond"/>
                <a:ea typeface="Garamond"/>
                <a:cs typeface="Garamond"/>
                <a:sym typeface="Garamond"/>
              </a:rPr>
            </a:br>
            <a:endParaRPr dirty="0"/>
          </a:p>
          <a:p>
            <a:pPr marL="268288" lvl="0" indent="-115888" algn="l" rtl="0">
              <a:lnSpc>
                <a:spcPct val="100000"/>
              </a:lnSpc>
              <a:spcBef>
                <a:spcPts val="600"/>
              </a:spcBef>
              <a:spcAft>
                <a:spcPts val="0"/>
              </a:spcAft>
              <a:buSzPts val="2400"/>
              <a:buFont typeface="Avenir"/>
              <a:buNone/>
            </a:pPr>
            <a:endParaRPr dirty="0"/>
          </a:p>
        </p:txBody>
      </p:sp>
      <p:sp>
        <p:nvSpPr>
          <p:cNvPr id="92" name="Google Shape;92;p15"/>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rtl="0">
              <a:lnSpc>
                <a:spcPct val="80000"/>
              </a:lnSpc>
              <a:spcBef>
                <a:spcPts val="0"/>
              </a:spcBef>
              <a:spcAft>
                <a:spcPts val="0"/>
              </a:spcAft>
              <a:buNone/>
            </a:pPr>
            <a:r>
              <a:rPr lang="sv-SE" dirty="0">
                <a:latin typeface="Kapra Neue Custom" panose="00000800000000000000" pitchFamily="50" charset="0"/>
              </a:rPr>
              <a:t>CHECKA IN</a:t>
            </a:r>
            <a:endParaRPr dirty="0">
              <a:latin typeface="Kapra Neue Custom" panose="00000800000000000000" pitchFamily="50" charset="0"/>
            </a:endParaRPr>
          </a:p>
        </p:txBody>
      </p:sp>
    </p:spTree>
    <p:extLst>
      <p:ext uri="{BB962C8B-B14F-4D97-AF65-F5344CB8AC3E}">
        <p14:creationId xmlns:p14="http://schemas.microsoft.com/office/powerpoint/2010/main" val="1504918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49"/>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600"/>
              <a:buFont typeface="Avenir"/>
              <a:buNone/>
            </a:pPr>
            <a:r>
              <a:rPr lang="sv-SE" sz="2000" dirty="0">
                <a:solidFill>
                  <a:schemeClr val="dk1"/>
                </a:solidFill>
                <a:latin typeface="Avenir LT Pro 65 Medium" panose="020B0603020203020204" pitchFamily="34" charset="0"/>
              </a:rPr>
              <a:t>Baserat på Träff 1:</a:t>
            </a:r>
          </a:p>
          <a:p>
            <a:pPr marL="0" lvl="0" indent="0" algn="l" rtl="0">
              <a:lnSpc>
                <a:spcPct val="100000"/>
              </a:lnSpc>
              <a:spcBef>
                <a:spcPts val="0"/>
              </a:spcBef>
              <a:spcAft>
                <a:spcPts val="0"/>
              </a:spcAft>
              <a:buSzPts val="2600"/>
              <a:buFont typeface="Avenir"/>
              <a:buNone/>
            </a:pPr>
            <a:endParaRPr sz="2000" dirty="0">
              <a:latin typeface="Avenir LT Pro 65 Medium" panose="020B0603020203020204" pitchFamily="34" charset="0"/>
            </a:endParaRPr>
          </a:p>
          <a:p>
            <a:pPr marL="342900" indent="-342900">
              <a:spcBef>
                <a:spcPts val="0"/>
              </a:spcBef>
              <a:buSzPts val="2600"/>
            </a:pPr>
            <a:r>
              <a:rPr lang="sv-SE" sz="2000" dirty="0">
                <a:solidFill>
                  <a:schemeClr val="dk1"/>
                </a:solidFill>
                <a:latin typeface="Avenir LT Pro 65 Medium" panose="020B0603020203020204" pitchFamily="34" charset="0"/>
              </a:rPr>
              <a:t>Lärdomar och insikter jag tog med mig hem är…? Och mina erfarenheter är…? Jag har prövat/testat…?</a:t>
            </a:r>
            <a:br>
              <a:rPr lang="sv-SE" sz="2000" dirty="0">
                <a:solidFill>
                  <a:schemeClr val="dk1"/>
                </a:solidFill>
                <a:latin typeface="Avenir LT Pro 65 Medium" panose="020B0603020203020204" pitchFamily="34" charset="0"/>
              </a:rPr>
            </a:br>
            <a:endParaRPr lang="sv-SE" sz="2000" dirty="0">
              <a:latin typeface="Avenir LT Pro 65 Medium" panose="020B0603020203020204" pitchFamily="34" charset="0"/>
            </a:endParaRPr>
          </a:p>
          <a:p>
            <a:pPr marL="342900" indent="-342900">
              <a:spcBef>
                <a:spcPts val="0"/>
              </a:spcBef>
              <a:buSzPts val="2600"/>
            </a:pPr>
            <a:r>
              <a:rPr lang="sv-SE" sz="2000" dirty="0">
                <a:solidFill>
                  <a:schemeClr val="dk1"/>
                </a:solidFill>
                <a:latin typeface="Avenir LT Pro 65 Medium" panose="020B0603020203020204" pitchFamily="34" charset="0"/>
              </a:rPr>
              <a:t>Tankar och reflektioner kring mitt eget ledarskap kopplat till den Socialdemokratiska ledarskapsidén…?</a:t>
            </a:r>
            <a:br>
              <a:rPr lang="sv-SE" sz="2000" dirty="0">
                <a:solidFill>
                  <a:schemeClr val="dk1"/>
                </a:solidFill>
                <a:latin typeface="Avenir LT Pro 65 Medium" panose="020B0603020203020204" pitchFamily="34" charset="0"/>
              </a:rPr>
            </a:br>
            <a:endParaRPr lang="sv-SE" sz="2000" dirty="0">
              <a:latin typeface="Avenir LT Pro 65 Medium" panose="020B0603020203020204" pitchFamily="34" charset="0"/>
            </a:endParaRPr>
          </a:p>
          <a:p>
            <a:pPr marL="342900" indent="-342900">
              <a:spcBef>
                <a:spcPts val="0"/>
              </a:spcBef>
              <a:buSzPts val="2600"/>
            </a:pPr>
            <a:r>
              <a:rPr lang="sv-SE" sz="2000" dirty="0">
                <a:solidFill>
                  <a:schemeClr val="dk1"/>
                </a:solidFill>
                <a:latin typeface="Avenir LT Pro 65 Medium" panose="020B0603020203020204" pitchFamily="34" charset="0"/>
              </a:rPr>
              <a:t>Vad vill jag utforska på denna träff och hur ska jag ta ansvar för det?</a:t>
            </a:r>
            <a:endParaRPr sz="2000" dirty="0">
              <a:latin typeface="Avenir LT Pro 65 Medium" panose="020B0603020203020204" pitchFamily="34" charset="0"/>
            </a:endParaRPr>
          </a:p>
          <a:p>
            <a:pPr marL="0" lvl="0" indent="0" algn="l" rtl="0">
              <a:lnSpc>
                <a:spcPct val="100000"/>
              </a:lnSpc>
              <a:spcBef>
                <a:spcPts val="0"/>
              </a:spcBef>
              <a:spcAft>
                <a:spcPts val="0"/>
              </a:spcAft>
              <a:buSzPts val="2400"/>
              <a:buFont typeface="Avenir"/>
              <a:buNone/>
            </a:pPr>
            <a:endParaRPr dirty="0"/>
          </a:p>
          <a:p>
            <a:pPr marL="268288" lvl="0" indent="-115888" algn="l" rtl="0">
              <a:lnSpc>
                <a:spcPct val="100000"/>
              </a:lnSpc>
              <a:spcBef>
                <a:spcPts val="600"/>
              </a:spcBef>
              <a:spcAft>
                <a:spcPts val="0"/>
              </a:spcAft>
              <a:buSzPts val="2400"/>
              <a:buFont typeface="Avenir"/>
              <a:buNone/>
            </a:pPr>
            <a:endParaRPr dirty="0"/>
          </a:p>
        </p:txBody>
      </p:sp>
      <p:sp>
        <p:nvSpPr>
          <p:cNvPr id="347" name="Google Shape;347;p49"/>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rtl="0">
              <a:lnSpc>
                <a:spcPct val="80000"/>
              </a:lnSpc>
              <a:spcBef>
                <a:spcPts val="0"/>
              </a:spcBef>
              <a:spcAft>
                <a:spcPts val="0"/>
              </a:spcAft>
              <a:buNone/>
            </a:pPr>
            <a:r>
              <a:rPr lang="sv-SE" dirty="0">
                <a:latin typeface="Kapra Neue Custom" panose="00000800000000000000" pitchFamily="50" charset="0"/>
              </a:rPr>
              <a:t>VAD HAR HÄNT SEDAN SIST?</a:t>
            </a:r>
            <a:endParaRPr dirty="0">
              <a:latin typeface="Kapra Neue Custom" panose="00000800000000000000" pitchFamily="50"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50"/>
          <p:cNvSpPr txBox="1">
            <a:spLocks noGrp="1"/>
          </p:cNvSpPr>
          <p:nvPr>
            <p:ph type="ctrTitle"/>
          </p:nvPr>
        </p:nvSpPr>
        <p:spPr>
          <a:xfrm>
            <a:off x="1162050" y="1864426"/>
            <a:ext cx="9613900" cy="3531024"/>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br>
              <a:rPr lang="sv-SE" sz="7200" dirty="0"/>
            </a:br>
            <a:r>
              <a:rPr lang="sv-SE" sz="8000" dirty="0">
                <a:latin typeface="Kapra Neue Custom" panose="00000800000000000000" pitchFamily="50" charset="0"/>
              </a:rPr>
              <a:t>TRÄFF 2</a:t>
            </a:r>
            <a:endParaRPr sz="8000" dirty="0">
              <a:latin typeface="Kapra Neue Custom" panose="00000800000000000000" pitchFamily="50"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51"/>
          <p:cNvSpPr txBox="1">
            <a:spLocks noGrp="1"/>
          </p:cNvSpPr>
          <p:nvPr>
            <p:ph idx="1"/>
          </p:nvPr>
        </p:nvSpPr>
        <p:spPr>
          <a:prstGeom prst="rect">
            <a:avLst/>
          </a:prstGeom>
          <a:noFill/>
          <a:ln>
            <a:noFill/>
          </a:ln>
        </p:spPr>
        <p:txBody>
          <a:bodyPr spcFirstLastPara="1" wrap="square" lIns="0" tIns="0" rIns="0" bIns="0" anchor="t" anchorCtr="0">
            <a:noAutofit/>
          </a:bodyPr>
          <a:lstStyle/>
          <a:p>
            <a:pPr marL="533400" lvl="0" indent="-4572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Öka förståelsen för hur våra behov och våra ageranden i relation till andra människor påverkar, förmågan till samverkan.</a:t>
            </a:r>
            <a:br>
              <a:rPr lang="sv-SE" sz="2000" dirty="0">
                <a:solidFill>
                  <a:srgbClr val="000000"/>
                </a:solidFill>
                <a:latin typeface="Avenir LT Pro 65 Medium" panose="020B0603020203020204" pitchFamily="34" charset="0"/>
              </a:rPr>
            </a:br>
            <a:endParaRPr lang="sv-SE" sz="2000" dirty="0">
              <a:latin typeface="Avenir LT Pro 65 Medium" panose="020B0603020203020204" pitchFamily="34" charset="0"/>
            </a:endParaRPr>
          </a:p>
          <a:p>
            <a:pPr marL="533400" lvl="0" indent="-4572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Skapa förståelse för hur vi genom feedback kan gynna vår egen, andras och organisationens utveckling.</a:t>
            </a:r>
            <a:endParaRPr sz="2000" dirty="0">
              <a:latin typeface="Avenir LT Pro 65 Medium" panose="020B0603020203020204" pitchFamily="34" charset="0"/>
            </a:endParaRPr>
          </a:p>
        </p:txBody>
      </p:sp>
      <p:sp>
        <p:nvSpPr>
          <p:cNvPr id="360" name="Google Shape;360;p51"/>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SYFTE ANDRA TRÄFFEN</a:t>
            </a:r>
            <a:endParaRPr dirty="0">
              <a:latin typeface="Kapra Neue Custom" panose="00000800000000000000" pitchFamily="50"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20</TotalTime>
  <Words>777</Words>
  <Application>Microsoft Office PowerPoint</Application>
  <PresentationFormat>Bredbild</PresentationFormat>
  <Paragraphs>80</Paragraphs>
  <Slides>11</Slides>
  <Notes>11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11</vt:i4>
      </vt:variant>
    </vt:vector>
  </HeadingPairs>
  <TitlesOfParts>
    <vt:vector size="18" baseType="lpstr">
      <vt:lpstr>Arial</vt:lpstr>
      <vt:lpstr>Avenir</vt:lpstr>
      <vt:lpstr>Avenir LT Pro 65 Medium</vt:lpstr>
      <vt:lpstr>Calibri</vt:lpstr>
      <vt:lpstr>Garamond</vt:lpstr>
      <vt:lpstr>Kapra Neue Custom</vt:lpstr>
      <vt:lpstr>Socialdemokraterna</vt:lpstr>
      <vt:lpstr>GRUNDLÄGGANDE LEDARSKAPSUTBILDNING FÖR DIG SOM HAR UPPDRAG I, ELLER ÅT, PARTIET  </vt:lpstr>
      <vt:lpstr> VARMT VÄLKOMNA!!  </vt:lpstr>
      <vt:lpstr>ÖVERGRIPANDE SYFTE</vt:lpstr>
      <vt:lpstr>ÖVERGRIPANDE MÅL</vt:lpstr>
      <vt:lpstr>CHECKA IN  </vt:lpstr>
      <vt:lpstr>CHECKA IN</vt:lpstr>
      <vt:lpstr>VAD HAR HÄNT SEDAN SIST?</vt:lpstr>
      <vt:lpstr> TRÄFF 2</vt:lpstr>
      <vt:lpstr>SYFTE ANDRA TRÄFFEN</vt:lpstr>
      <vt:lpstr>TRÄFF 2</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6</cp:revision>
  <dcterms:created xsi:type="dcterms:W3CDTF">2022-01-26T13:38:08Z</dcterms:created>
  <dcterms:modified xsi:type="dcterms:W3CDTF">2024-10-02T19:23:05Z</dcterms:modified>
</cp:coreProperties>
</file>