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18"/>
  </p:notesMasterIdLst>
  <p:sldIdLst>
    <p:sldId id="256" r:id="rId2"/>
    <p:sldId id="264" r:id="rId3"/>
    <p:sldId id="259" r:id="rId4"/>
    <p:sldId id="265" r:id="rId5"/>
    <p:sldId id="266" r:id="rId6"/>
    <p:sldId id="267" r:id="rId7"/>
    <p:sldId id="268" r:id="rId8"/>
    <p:sldId id="269" r:id="rId9"/>
    <p:sldId id="270" r:id="rId10"/>
    <p:sldId id="316" r:id="rId11"/>
    <p:sldId id="317" r:id="rId12"/>
    <p:sldId id="318" r:id="rId13"/>
    <p:sldId id="319" r:id="rId14"/>
    <p:sldId id="320" r:id="rId15"/>
    <p:sldId id="321" r:id="rId16"/>
    <p:sldId id="261" r:id="rId17"/>
  </p:sldIdLst>
  <p:sldSz cx="12192000" cy="6858000"/>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a Axelsson" initials="PA" lastIdx="3" clrIdx="0">
    <p:extLst>
      <p:ext uri="{19B8F6BF-5375-455C-9EA6-DF929625EA0E}">
        <p15:presenceInfo xmlns:p15="http://schemas.microsoft.com/office/powerpoint/2012/main" userId="S::petra.axelsson@socialdemokraterna.se::919a7e82-8434-43e7-a141-a76a127acd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B34"/>
    <a:srgbClr val="FEDCD6"/>
    <a:srgbClr val="B40D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072" autoAdjust="0"/>
  </p:normalViewPr>
  <p:slideViewPr>
    <p:cSldViewPr snapToGrid="0">
      <p:cViewPr varScale="1">
        <p:scale>
          <a:sx n="90" d="100"/>
          <a:sy n="90" d="100"/>
        </p:scale>
        <p:origin x="1254" y="96"/>
      </p:cViewPr>
      <p:guideLst>
        <p:guide pos="3840"/>
        <p:guide orient="horz"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37B155-E826-46B9-9A3A-888A910707A3}" type="datetimeFigureOut">
              <a:rPr lang="en-US" smtClean="0"/>
              <a:t>10/2/2024</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ED29D-D7E3-4547-AF0B-728EC45DF93B}" type="slidenum">
              <a:rPr lang="en-US" smtClean="0"/>
              <a:t>‹#›</a:t>
            </a:fld>
            <a:endParaRPr lang="en-US"/>
          </a:p>
        </p:txBody>
      </p:sp>
    </p:spTree>
    <p:extLst>
      <p:ext uri="{BB962C8B-B14F-4D97-AF65-F5344CB8AC3E}">
        <p14:creationId xmlns:p14="http://schemas.microsoft.com/office/powerpoint/2010/main" val="112712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Upplägget är baserat på att deltagarna ofta jobbar i mindre konstellationer. </a:t>
            </a:r>
            <a:endParaRPr dirty="0"/>
          </a:p>
          <a:p>
            <a:pPr marL="0" lvl="0" indent="0" algn="l" rtl="0">
              <a:spcBef>
                <a:spcPts val="0"/>
              </a:spcBef>
              <a:spcAft>
                <a:spcPts val="0"/>
              </a:spcAft>
              <a:buNone/>
            </a:pPr>
            <a:r>
              <a:rPr lang="sv-SE" dirty="0"/>
              <a:t>Möblera gärna rummet i öar med 4-6 deltagare. Tänk på att, löpande under utbildningen, rotera deltagare så att grupper skapas.</a:t>
            </a:r>
            <a:endParaRPr dirty="0"/>
          </a:p>
        </p:txBody>
      </p:sp>
      <p:sp>
        <p:nvSpPr>
          <p:cNvPr id="51" name="Google Shape;5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dirty="0"/>
              <a:t>Tidsåtgång 3 min</a:t>
            </a:r>
          </a:p>
          <a:p>
            <a:pPr marL="0" lvl="0" indent="0" algn="l" rtl="0">
              <a:spcBef>
                <a:spcPts val="0"/>
              </a:spcBef>
              <a:spcAft>
                <a:spcPts val="0"/>
              </a:spcAft>
              <a:buNone/>
            </a:pPr>
            <a:endParaRPr lang="sv-SE" sz="1200" dirty="0"/>
          </a:p>
          <a:p>
            <a:pPr marL="0" lvl="0" indent="0" algn="l" rtl="0">
              <a:spcBef>
                <a:spcPts val="0"/>
              </a:spcBef>
              <a:spcAft>
                <a:spcPts val="0"/>
              </a:spcAft>
              <a:buNone/>
            </a:pPr>
            <a:r>
              <a:rPr lang="sv-SE" sz="1200" dirty="0"/>
              <a:t>Genomgång av fokus för de tre olika träffarna. Deltagarna bör ha fått information om programmet och dess delar innan starten på utbildningen. </a:t>
            </a:r>
            <a:br>
              <a:rPr lang="sv-SE" sz="1200" dirty="0"/>
            </a:br>
            <a:r>
              <a:rPr lang="sv-SE" sz="1200" dirty="0"/>
              <a:t>Trots det är det bra att gå igenom för att skapa tydlighet och trygghet i uppstart av utbildning. Du kan lägga till datum för de olika delarna för att öka tydlighet om du vill</a:t>
            </a:r>
            <a:endParaRPr dirty="0"/>
          </a:p>
        </p:txBody>
      </p:sp>
      <p:sp>
        <p:nvSpPr>
          <p:cNvPr id="122" name="Google Shape;12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10</a:t>
            </a:fld>
            <a:endParaRPr/>
          </a:p>
        </p:txBody>
      </p:sp>
    </p:spTree>
    <p:extLst>
      <p:ext uri="{BB962C8B-B14F-4D97-AF65-F5344CB8AC3E}">
        <p14:creationId xmlns:p14="http://schemas.microsoft.com/office/powerpoint/2010/main" val="3426582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dirty="0"/>
              <a:t>Uppskattade tidsåtgång: 2 min</a:t>
            </a:r>
            <a:endParaRPr dirty="0"/>
          </a:p>
          <a:p>
            <a:pPr marL="0" lvl="0" indent="0" algn="l" rtl="0">
              <a:spcBef>
                <a:spcPts val="0"/>
              </a:spcBef>
              <a:spcAft>
                <a:spcPts val="0"/>
              </a:spcAft>
              <a:buNone/>
            </a:pPr>
            <a:endParaRPr sz="1200" dirty="0"/>
          </a:p>
          <a:p>
            <a:pPr marL="0" lvl="0" indent="0" algn="l" rtl="0">
              <a:spcBef>
                <a:spcPts val="0"/>
              </a:spcBef>
              <a:spcAft>
                <a:spcPts val="0"/>
              </a:spcAft>
              <a:buNone/>
            </a:pPr>
            <a:r>
              <a:rPr lang="sv-SE" sz="1200" dirty="0"/>
              <a:t>Gå igenom det mer specifika syftet för den första träffen (av 3)</a:t>
            </a:r>
            <a:endParaRPr dirty="0"/>
          </a:p>
        </p:txBody>
      </p:sp>
      <p:sp>
        <p:nvSpPr>
          <p:cNvPr id="129" name="Google Shape;12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v-SE" sz="1200">
                <a:solidFill>
                  <a:schemeClr val="dk1"/>
                </a:solidFill>
                <a:highlight>
                  <a:srgbClr val="FFFFFF"/>
                </a:highlight>
              </a:rPr>
              <a:t>Uppskattad tidsåtgång: 3 min</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highlight>
                <a:srgbClr val="FFFFFF"/>
              </a:highlight>
            </a:endParaRPr>
          </a:p>
          <a:p>
            <a:pPr marL="0" marR="0" lvl="0" indent="0" algn="l" rtl="0">
              <a:lnSpc>
                <a:spcPct val="100000"/>
              </a:lnSpc>
              <a:spcBef>
                <a:spcPts val="0"/>
              </a:spcBef>
              <a:spcAft>
                <a:spcPts val="0"/>
              </a:spcAft>
              <a:buClr>
                <a:schemeClr val="dk1"/>
              </a:buClr>
              <a:buSzPts val="1200"/>
              <a:buFont typeface="Calibri"/>
              <a:buNone/>
            </a:pPr>
            <a:r>
              <a:rPr lang="sv-SE" sz="1200">
                <a:solidFill>
                  <a:schemeClr val="dk1"/>
                </a:solidFill>
                <a:highlight>
                  <a:srgbClr val="FFFFFF"/>
                </a:highlight>
              </a:rPr>
              <a:t>Bidra med struktur och tydlighet. </a:t>
            </a:r>
            <a:endParaRPr/>
          </a:p>
          <a:p>
            <a:pPr marL="0" marR="0" lvl="0" indent="0" algn="l" rtl="0">
              <a:lnSpc>
                <a:spcPct val="100000"/>
              </a:lnSpc>
              <a:spcBef>
                <a:spcPts val="0"/>
              </a:spcBef>
              <a:spcAft>
                <a:spcPts val="0"/>
              </a:spcAft>
              <a:buClr>
                <a:schemeClr val="dk1"/>
              </a:buClr>
              <a:buSzPts val="1200"/>
              <a:buFont typeface="Calibri"/>
              <a:buNone/>
            </a:pPr>
            <a:r>
              <a:rPr lang="sv-SE" sz="1200">
                <a:solidFill>
                  <a:schemeClr val="dk1"/>
                </a:solidFill>
                <a:highlight>
                  <a:srgbClr val="FFFFFF"/>
                </a:highlight>
              </a:rPr>
              <a:t>Gå igenom agenda kort.</a:t>
            </a:r>
            <a:endParaRPr sz="1200"/>
          </a:p>
        </p:txBody>
      </p:sp>
      <p:sp>
        <p:nvSpPr>
          <p:cNvPr id="136" name="Google Shape;13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sv-SE" sz="1200" dirty="0"/>
              <a:t>Uppskattad tidsåtgång: 3 min</a:t>
            </a:r>
            <a:endParaRPr dirty="0"/>
          </a:p>
          <a:p>
            <a:pPr marL="0" lvl="0" indent="0" algn="l" rtl="0">
              <a:spcBef>
                <a:spcPts val="0"/>
              </a:spcBef>
              <a:spcAft>
                <a:spcPts val="0"/>
              </a:spcAft>
              <a:buClr>
                <a:schemeClr val="dk1"/>
              </a:buClr>
              <a:buSzPts val="1200"/>
              <a:buFont typeface="Calibri"/>
              <a:buNone/>
            </a:pPr>
            <a:endParaRPr sz="1200" dirty="0"/>
          </a:p>
          <a:p>
            <a:pPr marL="0" lvl="0" indent="0" algn="l" rtl="0">
              <a:spcBef>
                <a:spcPts val="0"/>
              </a:spcBef>
              <a:spcAft>
                <a:spcPts val="0"/>
              </a:spcAft>
              <a:buClr>
                <a:schemeClr val="dk1"/>
              </a:buClr>
              <a:buSzPts val="1200"/>
              <a:buFont typeface="Calibri"/>
              <a:buNone/>
            </a:pPr>
            <a:r>
              <a:rPr lang="sv-SE" sz="1200" dirty="0"/>
              <a:t>Gå kort igenom Innehålls- och Process modellen.</a:t>
            </a:r>
            <a:endParaRPr dirty="0"/>
          </a:p>
          <a:p>
            <a:pPr marL="0" lvl="0" indent="0" algn="l" rtl="0">
              <a:spcBef>
                <a:spcPts val="0"/>
              </a:spcBef>
              <a:spcAft>
                <a:spcPts val="0"/>
              </a:spcAft>
              <a:buClr>
                <a:schemeClr val="dk1"/>
              </a:buClr>
              <a:buSzPts val="1200"/>
              <a:buFont typeface="Calibri"/>
              <a:buNone/>
            </a:pPr>
            <a:endParaRPr sz="1200" dirty="0"/>
          </a:p>
          <a:p>
            <a:pPr marL="0" lvl="0" indent="0" algn="l" rtl="0">
              <a:spcBef>
                <a:spcPts val="0"/>
              </a:spcBef>
              <a:spcAft>
                <a:spcPts val="0"/>
              </a:spcAft>
              <a:buClr>
                <a:schemeClr val="dk1"/>
              </a:buClr>
              <a:buSzPts val="1200"/>
              <a:buFont typeface="Calibri"/>
              <a:buNone/>
            </a:pPr>
            <a:r>
              <a:rPr lang="sv-SE" sz="1200" dirty="0"/>
              <a:t>Process- och Innehållsmodellen är ett enkelt verktyg att använda vid olika typer av projekt, aktiviteter och även för att skapa utbildning. </a:t>
            </a:r>
            <a:endParaRPr dirty="0"/>
          </a:p>
          <a:p>
            <a:pPr marL="0" lvl="0" indent="0" algn="l" rtl="0">
              <a:spcBef>
                <a:spcPts val="0"/>
              </a:spcBef>
              <a:spcAft>
                <a:spcPts val="0"/>
              </a:spcAft>
              <a:buClr>
                <a:schemeClr val="dk1"/>
              </a:buClr>
              <a:buSzPts val="1200"/>
              <a:buFont typeface="Calibri"/>
              <a:buNone/>
            </a:pPr>
            <a:r>
              <a:rPr lang="sv-SE" sz="1200" dirty="0"/>
              <a:t>Det finns fyra aspekter av modellen – Varför (Syfte), Vart (Resultat), Vad (Innehåll) och Hur (Process). Denna modell har t.ex. använts för att skapa denna utbildning.</a:t>
            </a:r>
            <a:br>
              <a:rPr lang="sv-SE" sz="1200" dirty="0"/>
            </a:br>
            <a:r>
              <a:rPr lang="sv-SE" sz="1200" dirty="0"/>
              <a:t>Det övergripande syftet (Varför) och övergripande mål (Vart) har vi gått igenom tidigare i denna presentation. </a:t>
            </a:r>
            <a:endParaRPr dirty="0"/>
          </a:p>
          <a:p>
            <a:pPr marL="0" lvl="0" indent="0" algn="l" rtl="0">
              <a:spcBef>
                <a:spcPts val="0"/>
              </a:spcBef>
              <a:spcAft>
                <a:spcPts val="0"/>
              </a:spcAft>
              <a:buClr>
                <a:schemeClr val="dk1"/>
              </a:buClr>
              <a:buSzPts val="1200"/>
              <a:buFont typeface="Calibri"/>
              <a:buNone/>
            </a:pPr>
            <a:endParaRPr sz="1200" dirty="0"/>
          </a:p>
          <a:p>
            <a:pPr marL="0" lvl="0" indent="0" algn="l" rtl="0">
              <a:spcBef>
                <a:spcPts val="0"/>
              </a:spcBef>
              <a:spcAft>
                <a:spcPts val="0"/>
              </a:spcAft>
              <a:buClr>
                <a:schemeClr val="dk1"/>
              </a:buClr>
              <a:buSzPts val="1200"/>
              <a:buFont typeface="Calibri"/>
              <a:buNone/>
            </a:pPr>
            <a:r>
              <a:rPr lang="sv-SE" sz="1200" dirty="0"/>
              <a:t>Modellen i sig lyfter upp tonvikten av att processen är lika viktig som innehållet. Exempelvis Hur ska man jobba tillsammans för att på bästa sätt nå det önskvärda resultatet och vad ska man jobba med för att nå det önskvärda resultatet på bästa sätt. Det finns text om denna modell i deltagarmaterialet. Kan vara en enkel modell att använda i sin egen hemma-kontext för olika aktiviteter. </a:t>
            </a:r>
            <a:endParaRPr dirty="0"/>
          </a:p>
          <a:p>
            <a:pPr marL="0" lvl="0" indent="0" algn="l" rtl="0">
              <a:spcBef>
                <a:spcPts val="0"/>
              </a:spcBef>
              <a:spcAft>
                <a:spcPts val="0"/>
              </a:spcAft>
              <a:buClr>
                <a:schemeClr val="dk1"/>
              </a:buClr>
              <a:buSzPts val="1200"/>
              <a:buFont typeface="Calibri"/>
              <a:buNone/>
            </a:pPr>
            <a:endParaRPr sz="1200" dirty="0"/>
          </a:p>
        </p:txBody>
      </p:sp>
      <p:sp>
        <p:nvSpPr>
          <p:cNvPr id="108" name="Google Shape;10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sv-SE" sz="1200" dirty="0"/>
              <a:t>Uppskattad tidsåtgång: 8 min</a:t>
            </a:r>
            <a:endParaRPr dirty="0"/>
          </a:p>
          <a:p>
            <a:pPr marL="0" lvl="0" indent="0" algn="l" rtl="0">
              <a:spcBef>
                <a:spcPts val="0"/>
              </a:spcBef>
              <a:spcAft>
                <a:spcPts val="0"/>
              </a:spcAft>
              <a:buClr>
                <a:schemeClr val="dk1"/>
              </a:buClr>
              <a:buSzPts val="1200"/>
              <a:buFont typeface="Calibri"/>
              <a:buNone/>
            </a:pPr>
            <a:endParaRPr sz="1200" dirty="0"/>
          </a:p>
          <a:p>
            <a:pPr marL="0" lvl="0" indent="0" algn="l" rtl="0">
              <a:spcBef>
                <a:spcPts val="0"/>
              </a:spcBef>
              <a:spcAft>
                <a:spcPts val="0"/>
              </a:spcAft>
              <a:buClr>
                <a:schemeClr val="dk1"/>
              </a:buClr>
              <a:buSzPts val="1200"/>
              <a:buFont typeface="Calibri"/>
              <a:buNone/>
            </a:pPr>
            <a:r>
              <a:rPr lang="sv-SE" sz="1200" dirty="0"/>
              <a:t>Presenterna utbildningen övergripande genom Innehålls- och Process modellen.</a:t>
            </a:r>
            <a:endParaRPr dirty="0"/>
          </a:p>
          <a:p>
            <a:pPr marL="0" lvl="0" indent="0" algn="l" rtl="0">
              <a:spcBef>
                <a:spcPts val="0"/>
              </a:spcBef>
              <a:spcAft>
                <a:spcPts val="0"/>
              </a:spcAft>
              <a:buClr>
                <a:schemeClr val="dk1"/>
              </a:buClr>
              <a:buSzPts val="1200"/>
              <a:buFont typeface="Calibri"/>
              <a:buNone/>
            </a:pPr>
            <a:endParaRPr sz="1200" dirty="0"/>
          </a:p>
          <a:p>
            <a:pPr marL="0" lvl="0" indent="0" algn="l" rtl="0">
              <a:spcBef>
                <a:spcPts val="0"/>
              </a:spcBef>
              <a:spcAft>
                <a:spcPts val="0"/>
              </a:spcAft>
              <a:buClr>
                <a:schemeClr val="dk1"/>
              </a:buClr>
              <a:buSzPts val="1200"/>
              <a:buFont typeface="Calibri"/>
              <a:buNone/>
            </a:pPr>
            <a:r>
              <a:rPr lang="sv-SE" sz="1200" dirty="0"/>
              <a:t>Lägg in utbildningens Varför, Vart, Vad och Hur</a:t>
            </a:r>
            <a:endParaRPr dirty="0"/>
          </a:p>
          <a:p>
            <a:pPr marL="0" lvl="0" indent="0" algn="l" rtl="0">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sv-SE" sz="1200" dirty="0"/>
              <a:t>Varför = det övergripande syftet (</a:t>
            </a:r>
            <a:r>
              <a:rPr lang="sv-SE" sz="1200" dirty="0" err="1"/>
              <a:t>slide</a:t>
            </a:r>
            <a:r>
              <a:rPr lang="sv-SE" sz="1200" dirty="0"/>
              <a:t> 3)</a:t>
            </a:r>
          </a:p>
          <a:p>
            <a:pPr marL="0" marR="0" lvl="0" indent="0" algn="l" rtl="0">
              <a:lnSpc>
                <a:spcPct val="100000"/>
              </a:lnSpc>
              <a:spcBef>
                <a:spcPts val="0"/>
              </a:spcBef>
              <a:spcAft>
                <a:spcPts val="0"/>
              </a:spcAft>
              <a:buClr>
                <a:schemeClr val="dk1"/>
              </a:buClr>
              <a:buSzPts val="1200"/>
              <a:buFont typeface="Calibri"/>
              <a:buNone/>
            </a:pPr>
            <a:r>
              <a:rPr lang="sv-SE" sz="1200" dirty="0"/>
              <a:t>Vart = det övergripande målet (</a:t>
            </a:r>
            <a:r>
              <a:rPr lang="sv-SE" sz="1200" dirty="0" err="1"/>
              <a:t>slide</a:t>
            </a:r>
            <a:r>
              <a:rPr lang="sv-SE" sz="1200" dirty="0"/>
              <a:t> 4)</a:t>
            </a:r>
          </a:p>
          <a:p>
            <a:pPr marL="0" marR="0" lvl="0" indent="0" algn="l" rtl="0">
              <a:lnSpc>
                <a:spcPct val="100000"/>
              </a:lnSpc>
              <a:spcBef>
                <a:spcPts val="0"/>
              </a:spcBef>
              <a:spcAft>
                <a:spcPts val="0"/>
              </a:spcAft>
              <a:buClr>
                <a:schemeClr val="dk1"/>
              </a:buClr>
              <a:buSzPts val="1200"/>
              <a:buFont typeface="Calibri"/>
              <a:buNone/>
            </a:pPr>
            <a:r>
              <a:rPr lang="sv-SE" sz="1200" dirty="0"/>
              <a:t>Vad = Innehållet i utbildningen</a:t>
            </a:r>
          </a:p>
          <a:p>
            <a:pPr marL="0" marR="0" lvl="0" indent="0" algn="l" rtl="0">
              <a:lnSpc>
                <a:spcPct val="100000"/>
              </a:lnSpc>
              <a:spcBef>
                <a:spcPts val="0"/>
              </a:spcBef>
              <a:spcAft>
                <a:spcPts val="0"/>
              </a:spcAft>
              <a:buClr>
                <a:schemeClr val="dk1"/>
              </a:buClr>
              <a:buSzPts val="1200"/>
              <a:buFont typeface="Calibri"/>
              <a:buNone/>
            </a:pPr>
            <a:r>
              <a:rPr lang="sv-SE" sz="1200" dirty="0"/>
              <a:t>Hur = Olika pedagogiska metoder</a:t>
            </a:r>
            <a:endParaRPr sz="1200" dirty="0"/>
          </a:p>
        </p:txBody>
      </p:sp>
      <p:sp>
        <p:nvSpPr>
          <p:cNvPr id="115" name="Google Shape;11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v-SE" sz="1200" dirty="0">
                <a:solidFill>
                  <a:schemeClr val="dk1"/>
                </a:solidFill>
                <a:highlight>
                  <a:srgbClr val="FFFFFF"/>
                </a:highlight>
              </a:rPr>
              <a:t>Uppskattad tidsåtgång: 2 min</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highlight>
                <a:srgbClr val="FFFFFF"/>
              </a:highlight>
            </a:endParaRPr>
          </a:p>
          <a:p>
            <a:pPr marL="0" marR="0" lvl="0" indent="0" algn="l" rtl="0">
              <a:lnSpc>
                <a:spcPct val="100000"/>
              </a:lnSpc>
              <a:spcBef>
                <a:spcPts val="0"/>
              </a:spcBef>
              <a:spcAft>
                <a:spcPts val="0"/>
              </a:spcAft>
              <a:buClr>
                <a:schemeClr val="dk1"/>
              </a:buClr>
              <a:buSzPts val="1200"/>
              <a:buFont typeface="Calibri"/>
              <a:buNone/>
            </a:pPr>
            <a:r>
              <a:rPr lang="sv-SE" sz="1200" dirty="0">
                <a:solidFill>
                  <a:schemeClr val="dk1"/>
                </a:solidFill>
                <a:highlight>
                  <a:srgbClr val="FFFFFF"/>
                </a:highlight>
              </a:rPr>
              <a:t>Gå igenom praktiska frågor som är aktuellt för just det tillfälle och lokal.</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highlight>
                <a:srgbClr val="FFFFFF"/>
              </a:highlight>
            </a:endParaRPr>
          </a:p>
          <a:p>
            <a:pPr marL="0" marR="0" lvl="0" indent="0" algn="l" rtl="0">
              <a:lnSpc>
                <a:spcPct val="100000"/>
              </a:lnSpc>
              <a:spcBef>
                <a:spcPts val="0"/>
              </a:spcBef>
              <a:spcAft>
                <a:spcPts val="0"/>
              </a:spcAft>
              <a:buClr>
                <a:schemeClr val="dk1"/>
              </a:buClr>
              <a:buSzPts val="1200"/>
              <a:buFont typeface="Calibri"/>
              <a:buNone/>
            </a:pPr>
            <a:r>
              <a:rPr lang="sv-SE" sz="1200" dirty="0">
                <a:solidFill>
                  <a:schemeClr val="dk1"/>
                </a:solidFill>
                <a:highlight>
                  <a:srgbClr val="FFFFFF"/>
                </a:highlight>
              </a:rPr>
              <a:t>Avsluta med att säga att ni nu har vi checkat in och gått igenom ramverk för utbildning. “Det är dags att jobba lite mer med att lära känna varandra (om du har en grupp där deltagare redan känner varandra, kan detta vara ett tillfälle att lära känna varandra ännu mer).</a:t>
            </a:r>
            <a:endParaRPr sz="1200" dirty="0"/>
          </a:p>
        </p:txBody>
      </p:sp>
      <p:sp>
        <p:nvSpPr>
          <p:cNvPr id="143" name="Google Shape;14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18ED29D-D7E3-4547-AF0B-728EC45DF93B}" type="slidenum">
              <a:rPr lang="sv-SE" smtClean="0"/>
              <a:t>16</a:t>
            </a:fld>
            <a:endParaRPr lang="sv-SE" dirty="0"/>
          </a:p>
        </p:txBody>
      </p:sp>
    </p:spTree>
    <p:extLst>
      <p:ext uri="{BB962C8B-B14F-4D97-AF65-F5344CB8AC3E}">
        <p14:creationId xmlns:p14="http://schemas.microsoft.com/office/powerpoint/2010/main" val="3679359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Uppskattad tidsåtgång: 2 min</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sv-SE" dirty="0"/>
              <a:t>Hälsa deltagarna välkomna och se till att alla känner sig sedda bekräftade. </a:t>
            </a:r>
            <a:endParaRPr dirty="0"/>
          </a:p>
          <a:p>
            <a:pPr marL="0" lvl="0" indent="0" algn="l" rtl="0">
              <a:spcBef>
                <a:spcPts val="0"/>
              </a:spcBef>
              <a:spcAft>
                <a:spcPts val="0"/>
              </a:spcAft>
              <a:buNone/>
            </a:pPr>
            <a:r>
              <a:rPr lang="sv-SE" dirty="0"/>
              <a:t>Viktigt att alla har fokus</a:t>
            </a:r>
            <a:endParaRPr dirty="0"/>
          </a:p>
        </p:txBody>
      </p:sp>
      <p:sp>
        <p:nvSpPr>
          <p:cNvPr id="57" name="Google Shape;5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 name="Google Shape;6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6" name="Google Shape;7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sv-SE" sz="1200" dirty="0">
                <a:solidFill>
                  <a:schemeClr val="dk1"/>
                </a:solidFill>
              </a:rPr>
              <a:t>Uppskattad tidsåtgång: 10 min (baserat på 4-5 deltagare </a:t>
            </a:r>
            <a:r>
              <a:rPr lang="sv-SE" dirty="0"/>
              <a:t>per grupp</a:t>
            </a:r>
            <a:r>
              <a:rPr lang="sv-SE" sz="1200" dirty="0">
                <a:solidFill>
                  <a:schemeClr val="dk1"/>
                </a:solidFill>
              </a:rPr>
              <a:t>)</a:t>
            </a:r>
            <a:endParaRPr dirty="0"/>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sv-SE" sz="1200" dirty="0">
                <a:solidFill>
                  <a:schemeClr val="dk1"/>
                </a:solidFill>
              </a:rPr>
              <a:t>Syftet med incheckning är att skapa en känsla av närvaro  i gruppen, att redan i inledningen av träffen bli sedd och hörd. </a:t>
            </a:r>
            <a:endParaRPr dirty="0"/>
          </a:p>
          <a:p>
            <a:pPr marL="0" lvl="0" indent="0" algn="l" rtl="0">
              <a:spcBef>
                <a:spcPts val="0"/>
              </a:spcBef>
              <a:spcAft>
                <a:spcPts val="0"/>
              </a:spcAft>
              <a:buClr>
                <a:schemeClr val="dk1"/>
              </a:buClr>
              <a:buSzPts val="1100"/>
              <a:buFont typeface="Arial"/>
              <a:buNone/>
            </a:pPr>
            <a:r>
              <a:rPr lang="sv-SE" sz="1200" dirty="0">
                <a:solidFill>
                  <a:schemeClr val="dk1"/>
                </a:solidFill>
              </a:rPr>
              <a:t>En ”Incheckning” kan också stödja deltagarnas förmåga att “släppa” annat som hänt under dagen och att bli mer närvarande. </a:t>
            </a:r>
            <a:endParaRPr dirty="0"/>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sv-SE" sz="1200" dirty="0">
                <a:solidFill>
                  <a:schemeClr val="dk1"/>
                </a:solidFill>
              </a:rPr>
              <a:t>Frågeställningar för en incheckning kan variera.</a:t>
            </a:r>
            <a:endParaRPr dirty="0"/>
          </a:p>
          <a:p>
            <a:pPr marL="0" lvl="0" indent="0" algn="l" rtl="0">
              <a:spcBef>
                <a:spcPts val="0"/>
              </a:spcBef>
              <a:spcAft>
                <a:spcPts val="0"/>
              </a:spcAft>
              <a:buClr>
                <a:schemeClr val="dk1"/>
              </a:buClr>
              <a:buSzPts val="1100"/>
              <a:buFont typeface="Arial"/>
              <a:buNone/>
            </a:pPr>
            <a:r>
              <a:rPr lang="sv-SE" sz="1200" dirty="0">
                <a:solidFill>
                  <a:schemeClr val="dk1"/>
                </a:solidFill>
              </a:rPr>
              <a:t>Inledningsvis kan incheckning användas som en kort uppstart med att stödja att deltagare att lära känna varandra mer och stötta dem till att börja fokusera på utbildningen.</a:t>
            </a:r>
            <a:endParaRPr dirty="0"/>
          </a:p>
          <a:p>
            <a:pPr marL="0" lvl="0" indent="0" algn="l" rtl="0">
              <a:spcBef>
                <a:spcPts val="0"/>
              </a:spcBef>
              <a:spcAft>
                <a:spcPts val="0"/>
              </a:spcAft>
              <a:buClr>
                <a:schemeClr val="dk1"/>
              </a:buClr>
              <a:buSzPts val="1100"/>
              <a:buFont typeface="Arial"/>
              <a:buNone/>
            </a:pPr>
            <a:r>
              <a:rPr lang="sv-SE" sz="1200" dirty="0">
                <a:solidFill>
                  <a:schemeClr val="dk1"/>
                </a:solidFill>
              </a:rPr>
              <a:t>Längre fram i utbildningen kan det fylla en funktion att komma samman igen snabbt genom att dela vad som hänt sedan sist.</a:t>
            </a:r>
            <a:endParaRPr dirty="0"/>
          </a:p>
          <a:p>
            <a:pPr marL="0" lvl="0" indent="0" algn="l" rtl="0">
              <a:spcBef>
                <a:spcPts val="0"/>
              </a:spcBef>
              <a:spcAft>
                <a:spcPts val="0"/>
              </a:spcAft>
              <a:buClr>
                <a:schemeClr val="dk1"/>
              </a:buClr>
              <a:buSzPts val="1200"/>
              <a:buFont typeface="Calibri"/>
              <a:buNone/>
            </a:pPr>
            <a:endParaRPr sz="1200" dirty="0">
              <a:solidFill>
                <a:schemeClr val="dk1"/>
              </a:solidFill>
            </a:endParaRPr>
          </a:p>
          <a:p>
            <a:pPr marL="0" lvl="0" indent="0" algn="l" rtl="0">
              <a:spcBef>
                <a:spcPts val="0"/>
              </a:spcBef>
              <a:spcAft>
                <a:spcPts val="0"/>
              </a:spcAft>
              <a:buClr>
                <a:schemeClr val="dk1"/>
              </a:buClr>
              <a:buSzPts val="1200"/>
              <a:buFont typeface="Calibri"/>
              <a:buNone/>
            </a:pPr>
            <a:r>
              <a:rPr lang="sv-SE" sz="1200" dirty="0">
                <a:solidFill>
                  <a:schemeClr val="dk1"/>
                </a:solidFill>
              </a:rPr>
              <a:t>Förslag på inledande mening:</a:t>
            </a:r>
            <a:endParaRPr dirty="0"/>
          </a:p>
          <a:p>
            <a:pPr marL="0" lvl="0" indent="0" algn="l" rtl="0">
              <a:spcBef>
                <a:spcPts val="0"/>
              </a:spcBef>
              <a:spcAft>
                <a:spcPts val="0"/>
              </a:spcAft>
              <a:buClr>
                <a:schemeClr val="dk1"/>
              </a:buClr>
              <a:buSzPts val="1200"/>
              <a:buFont typeface="Calibri"/>
              <a:buNone/>
            </a:pPr>
            <a:r>
              <a:rPr lang="sv-SE" sz="1200" dirty="0">
                <a:solidFill>
                  <a:schemeClr val="dk1"/>
                </a:solidFill>
              </a:rPr>
              <a:t>“Ni ska få en möjlighet att lära känna varandra mer på djupet lite senare under denna träff </a:t>
            </a:r>
            <a:r>
              <a:rPr lang="sv-SE" sz="1200" dirty="0">
                <a:solidFill>
                  <a:schemeClr val="dk1"/>
                </a:solidFill>
                <a:highlight>
                  <a:schemeClr val="lt1"/>
                </a:highlight>
              </a:rPr>
              <a:t>men innan vi ens går igenom upplägg för utbildningen önskar jag att vi checkar in till denna utbildning och träff. Säg ditt namn, var du kommer ifrån, en sak som du älskar med att vara en del av rörelsen samt dela en förväntan på utbildningen. De som inte delar för stunden lyssnar aktivt och tar in vad andra säger utan att kommentera eller gå i dialog.”</a:t>
            </a:r>
            <a:endParaRPr dirty="0"/>
          </a:p>
          <a:p>
            <a:pPr marL="0" lvl="0" indent="0" algn="l" rtl="0">
              <a:spcBef>
                <a:spcPts val="0"/>
              </a:spcBef>
              <a:spcAft>
                <a:spcPts val="0"/>
              </a:spcAft>
              <a:buClr>
                <a:schemeClr val="dk1"/>
              </a:buClr>
              <a:buSzPts val="1200"/>
              <a:buFont typeface="Calibri"/>
              <a:buNone/>
            </a:pPr>
            <a:endParaRPr sz="1200" dirty="0">
              <a:solidFill>
                <a:schemeClr val="dk1"/>
              </a:solidFill>
              <a:highlight>
                <a:schemeClr val="lt1"/>
              </a:highlight>
            </a:endParaRPr>
          </a:p>
          <a:p>
            <a:pPr marL="0" lvl="0" indent="0" algn="l" rtl="0">
              <a:spcBef>
                <a:spcPts val="0"/>
              </a:spcBef>
              <a:spcAft>
                <a:spcPts val="0"/>
              </a:spcAft>
              <a:buNone/>
            </a:pPr>
            <a:endParaRPr dirty="0"/>
          </a:p>
        </p:txBody>
      </p:sp>
      <p:sp>
        <p:nvSpPr>
          <p:cNvPr id="83" name="Google Shape;8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dk1"/>
                </a:solidFill>
                <a:highlight>
                  <a:schemeClr val="lt1"/>
                </a:highlight>
              </a:rPr>
              <a:t>Förväntan skrivs på post-it lapp (med deltagarens namn på). Låt deltagarna sätta upp sina post-</a:t>
            </a:r>
            <a:r>
              <a:rPr lang="sv-SE" sz="1200" dirty="0" err="1">
                <a:solidFill>
                  <a:schemeClr val="dk1"/>
                </a:solidFill>
                <a:highlight>
                  <a:schemeClr val="lt1"/>
                </a:highlight>
              </a:rPr>
              <a:t>its</a:t>
            </a:r>
            <a:r>
              <a:rPr lang="sv-SE" sz="1200" dirty="0">
                <a:solidFill>
                  <a:schemeClr val="dk1"/>
                </a:solidFill>
                <a:highlight>
                  <a:schemeClr val="lt1"/>
                </a:highlight>
              </a:rPr>
              <a:t> på ett blädderblocksblad i slutet av denna session. </a:t>
            </a:r>
            <a:br>
              <a:rPr lang="sv-SE" sz="1200" dirty="0">
                <a:solidFill>
                  <a:schemeClr val="dk1"/>
                </a:solidFill>
                <a:highlight>
                  <a:schemeClr val="lt1"/>
                </a:highlight>
              </a:rPr>
            </a:br>
            <a:r>
              <a:rPr lang="sv-SE" sz="1200" dirty="0">
                <a:solidFill>
                  <a:schemeClr val="dk1"/>
                </a:solidFill>
                <a:highlight>
                  <a:schemeClr val="lt1"/>
                </a:highlight>
              </a:rPr>
              <a:t>Låt blädderblocksbladet sitta uppe. Då kan deltagarna se varandras förväntningar, inklusive att du som handledare får en bild av förväntningar som finns i gruppen. </a:t>
            </a:r>
            <a:br>
              <a:rPr lang="sv-SE" sz="1200" dirty="0">
                <a:solidFill>
                  <a:schemeClr val="dk1"/>
                </a:solidFill>
                <a:highlight>
                  <a:schemeClr val="lt1"/>
                </a:highlight>
              </a:rPr>
            </a:br>
            <a:r>
              <a:rPr lang="sv-SE" sz="1200" dirty="0">
                <a:solidFill>
                  <a:schemeClr val="dk1"/>
                </a:solidFill>
                <a:highlight>
                  <a:schemeClr val="lt1"/>
                </a:highlight>
              </a:rPr>
              <a:t>Spara blädderblocksbladet och sätt upp vid alla träffar som en påminnelse. Låt gärna deltagare stämma av med sin förväntan sista träffen.</a:t>
            </a:r>
            <a:endParaRPr lang="sv-SE" dirty="0"/>
          </a:p>
          <a:p>
            <a:pPr marL="0" lvl="0" indent="0" algn="l" rtl="0">
              <a:spcBef>
                <a:spcPts val="0"/>
              </a:spcBef>
              <a:spcAft>
                <a:spcPts val="0"/>
              </a:spcAft>
              <a:buNone/>
            </a:pPr>
            <a:endParaRPr lang="sv-SE" dirty="0"/>
          </a:p>
        </p:txBody>
      </p:sp>
      <p:sp>
        <p:nvSpPr>
          <p:cNvPr id="89" name="Google Shape;8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sv-SE" sz="1200"/>
              <a:t>Uppskattad tidsåtgång: 2 min</a:t>
            </a:r>
            <a:endParaRPr/>
          </a:p>
          <a:p>
            <a:pPr marL="0" lvl="0" indent="0" algn="l" rtl="0">
              <a:spcBef>
                <a:spcPts val="0"/>
              </a:spcBef>
              <a:spcAft>
                <a:spcPts val="0"/>
              </a:spcAft>
              <a:buClr>
                <a:schemeClr val="dk1"/>
              </a:buClr>
              <a:buSzPts val="1200"/>
              <a:buFont typeface="Calibri"/>
              <a:buNone/>
            </a:pPr>
            <a:endParaRPr sz="1200"/>
          </a:p>
          <a:p>
            <a:pPr marL="0" lvl="0" indent="0" algn="l" rtl="0">
              <a:spcBef>
                <a:spcPts val="0"/>
              </a:spcBef>
              <a:spcAft>
                <a:spcPts val="0"/>
              </a:spcAft>
              <a:buClr>
                <a:schemeClr val="dk1"/>
              </a:buClr>
              <a:buSzPts val="1200"/>
              <a:buFont typeface="Calibri"/>
              <a:buNone/>
            </a:pPr>
            <a:r>
              <a:rPr lang="sv-SE" sz="1200"/>
              <a:t>När alla har checkat in checkar också du som handledare in och berättar lite mer om dig själv. Ingen lång presentation, 1-2 minuter. Hitta en balans så att du förmedlar något om dig själv som person, varför du är engagerad i rörelsen, att du ser fram emot att handleda denna utbildning och bygga en meningsfull utbildning tillsammans med deltagarna. Undvik att rada upp ditt CV. Du kan absolut berätta om olika uppdrag och roller du har/har haft men fastna inte i en traditionell/formell CV-lista. Bygg närvaro, positiv energi och kontakt med deltagare genom att påvisa olika delar av dig som människa. Till exempel delge något om dig som person och på vilket sätt du vill bidra till rörelsen genom att handleda denna utbildning. </a:t>
            </a:r>
            <a:endParaRPr/>
          </a:p>
          <a:p>
            <a:pPr marL="0" lvl="0" indent="0" algn="l" rtl="0">
              <a:spcBef>
                <a:spcPts val="0"/>
              </a:spcBef>
              <a:spcAft>
                <a:spcPts val="0"/>
              </a:spcAft>
              <a:buClr>
                <a:schemeClr val="dk1"/>
              </a:buClr>
              <a:buSzPts val="1200"/>
              <a:buFont typeface="Calibri"/>
              <a:buNone/>
            </a:pPr>
            <a:endParaRPr sz="1200"/>
          </a:p>
          <a:p>
            <a:pPr marL="0" lvl="0" indent="0" algn="l" rtl="0">
              <a:spcBef>
                <a:spcPts val="0"/>
              </a:spcBef>
              <a:spcAft>
                <a:spcPts val="0"/>
              </a:spcAft>
              <a:buClr>
                <a:schemeClr val="dk1"/>
              </a:buClr>
              <a:buSzPts val="1200"/>
              <a:buFont typeface="Calibri"/>
              <a:buNone/>
            </a:pPr>
            <a:r>
              <a:rPr lang="sv-SE" sz="1200"/>
              <a:t>Gå därefter över till att referera till den Socialdemokratiska ledarskapsidéen (Citat på bild är från pdfn om ledarskapsidéen.) som en grund till denna utbildning. “Socialdemokratisk ledarskapsidé är den centrala röda tråden genom denna utbildning och vi kommer utgå från och utforska denna idé genom olika perspektiv.</a:t>
            </a:r>
            <a:endParaRPr/>
          </a:p>
        </p:txBody>
      </p:sp>
      <p:sp>
        <p:nvSpPr>
          <p:cNvPr id="96" name="Google Shape;9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Titta på filmen om Ingvar Carlsson, en förebild för Socialdemokratiskt ledarskap</a:t>
            </a:r>
            <a:endParaRPr dirty="0"/>
          </a:p>
        </p:txBody>
      </p:sp>
      <p:sp>
        <p:nvSpPr>
          <p:cNvPr id="122" name="Google Shape;12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Uppskattad tidsåtgång: 15 min</a:t>
            </a:r>
            <a:endParaRPr/>
          </a:p>
          <a:p>
            <a:pPr marL="0" lvl="0" indent="0" algn="l" rtl="0">
              <a:spcBef>
                <a:spcPts val="0"/>
              </a:spcBef>
              <a:spcAft>
                <a:spcPts val="0"/>
              </a:spcAft>
              <a:buNone/>
            </a:pPr>
            <a:endParaRPr/>
          </a:p>
          <a:p>
            <a:pPr marL="0" lvl="0" indent="0" algn="l" rtl="0">
              <a:spcBef>
                <a:spcPts val="0"/>
              </a:spcBef>
              <a:spcAft>
                <a:spcPts val="0"/>
              </a:spcAft>
              <a:buNone/>
            </a:pPr>
            <a:r>
              <a:rPr lang="sv-SE"/>
              <a:t>Kort introduktion ”Innehålls- och Processmodellen” 3 min</a:t>
            </a:r>
            <a:endParaRPr/>
          </a:p>
          <a:p>
            <a:pPr marL="0" lvl="0" indent="0" algn="l" rtl="0">
              <a:spcBef>
                <a:spcPts val="0"/>
              </a:spcBef>
              <a:spcAft>
                <a:spcPts val="0"/>
              </a:spcAft>
              <a:buNone/>
            </a:pPr>
            <a:r>
              <a:rPr lang="sv-SE"/>
              <a:t>Introducera utbildningen övergripande med stöd av ”Innehålls- och Processmodellen” 5 min</a:t>
            </a:r>
            <a:endParaRPr/>
          </a:p>
          <a:p>
            <a:pPr marL="0" lvl="0" indent="0" algn="l" rtl="0">
              <a:spcBef>
                <a:spcPts val="0"/>
              </a:spcBef>
              <a:spcAft>
                <a:spcPts val="0"/>
              </a:spcAft>
              <a:buNone/>
            </a:pPr>
            <a:r>
              <a:rPr lang="sv-SE"/>
              <a:t>Gå igenom specifikt syfte för träff 1 (baserat på standardupplägget i studiecirkelform om 3 träffar) 2 min</a:t>
            </a:r>
            <a:endParaRPr/>
          </a:p>
          <a:p>
            <a:pPr marL="0" lvl="0" indent="0" algn="l" rtl="0">
              <a:spcBef>
                <a:spcPts val="0"/>
              </a:spcBef>
              <a:spcAft>
                <a:spcPts val="0"/>
              </a:spcAft>
              <a:buNone/>
            </a:pPr>
            <a:r>
              <a:rPr lang="sv-SE"/>
              <a:t>Gå igenom agendan 3 min</a:t>
            </a:r>
            <a:endParaRPr/>
          </a:p>
          <a:p>
            <a:pPr marL="0" lvl="0" indent="0" algn="l" rtl="0">
              <a:spcBef>
                <a:spcPts val="0"/>
              </a:spcBef>
              <a:spcAft>
                <a:spcPts val="0"/>
              </a:spcAft>
              <a:buNone/>
            </a:pPr>
            <a:r>
              <a:rPr lang="sv-SE"/>
              <a:t>Praktisk info 2 min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2" name="Google Shape;10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2"/>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913953AB-E7C9-43E8-B896-8E1A10255641}"/>
              </a:ext>
            </a:extLst>
          </p:cNvPr>
          <p:cNvPicPr>
            <a:picLocks noChangeAspect="1"/>
          </p:cNvPicPr>
          <p:nvPr userDrawn="1"/>
        </p:nvPicPr>
        <p:blipFill>
          <a:blip r:embed="rId2"/>
          <a:stretch>
            <a:fillRect/>
          </a:stretch>
        </p:blipFill>
        <p:spPr>
          <a:xfrm>
            <a:off x="10361682" y="5260041"/>
            <a:ext cx="1222317" cy="1086153"/>
          </a:xfrm>
          <a:prstGeom prst="rect">
            <a:avLst/>
          </a:prstGeom>
        </p:spPr>
      </p:pic>
      <p:sp>
        <p:nvSpPr>
          <p:cNvPr id="6150" name="Rectangle 6"/>
          <p:cNvSpPr>
            <a:spLocks noGrp="1" noChangeArrowheads="1"/>
          </p:cNvSpPr>
          <p:nvPr>
            <p:ph type="ctrTitle" hasCustomPrompt="1"/>
          </p:nvPr>
        </p:nvSpPr>
        <p:spPr>
          <a:xfrm>
            <a:off x="1162050" y="1183133"/>
            <a:ext cx="9613900" cy="4212317"/>
          </a:xfrm>
          <a:prstGeom prst="rect">
            <a:avLst/>
          </a:prstGeom>
        </p:spPr>
        <p:txBody>
          <a:bodyPr tIns="180000" anchor="ctr" anchorCtr="0"/>
          <a:lstStyle>
            <a:lvl1pPr algn="ctr">
              <a:defRPr sz="8400" b="0">
                <a:solidFill>
                  <a:schemeClr val="bg1"/>
                </a:solidFill>
              </a:defRPr>
            </a:lvl1pPr>
          </a:lstStyle>
          <a:p>
            <a:r>
              <a:rPr lang="sv-SE" dirty="0"/>
              <a:t>Klicka här för att ändra format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bg>
      <p:bgRef idx="1001">
        <a:schemeClr val="bg1"/>
      </p:bgRef>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173600" y="2570400"/>
            <a:ext cx="7560000" cy="2944800"/>
          </a:xfrm>
          <a:prstGeom prst="rect">
            <a:avLst/>
          </a:prstGeom>
        </p:spPr>
        <p:txBody>
          <a:bodyPr/>
          <a:lstStyle>
            <a:lvl1pPr>
              <a:spcBef>
                <a:spcPts val="600"/>
              </a:spcBef>
              <a:spcAft>
                <a:spcPts val="300"/>
              </a:spcAft>
              <a:defRPr/>
            </a:lvl1pPr>
          </a:lstStyle>
          <a:p>
            <a:pPr lvl="0"/>
            <a:r>
              <a:rPr lang="sv-SE"/>
              <a:t>Redigera format för bakgrundstext</a:t>
            </a:r>
          </a:p>
        </p:txBody>
      </p:sp>
      <p:pic>
        <p:nvPicPr>
          <p:cNvPr id="8" name="Bildobjekt 16">
            <a:extLst>
              <a:ext uri="{FF2B5EF4-FFF2-40B4-BE49-F238E27FC236}">
                <a16:creationId xmlns:a16="http://schemas.microsoft.com/office/drawing/2014/main" id="{9F17E83D-2BCB-4780-AA06-16BAFFBEEDB6}"/>
              </a:ext>
            </a:extLst>
          </p:cNvPr>
          <p:cNvPicPr>
            <a:picLocks noChangeAspect="1"/>
          </p:cNvPicPr>
          <p:nvPr userDrawn="1"/>
        </p:nvPicPr>
        <p:blipFill>
          <a:blip r:embed="rId2"/>
          <a:stretch>
            <a:fillRect/>
          </a:stretch>
        </p:blipFill>
        <p:spPr>
          <a:xfrm>
            <a:off x="10356979" y="5273268"/>
            <a:ext cx="1224000" cy="1086152"/>
          </a:xfrm>
          <a:prstGeom prst="rect">
            <a:avLst/>
          </a:prstGeom>
        </p:spPr>
      </p:pic>
      <p:sp>
        <p:nvSpPr>
          <p:cNvPr id="5" name="Platshållare för sidfot 4"/>
          <p:cNvSpPr>
            <a:spLocks noGrp="1"/>
          </p:cNvSpPr>
          <p:nvPr>
            <p:ph type="ftr" sz="quarter" idx="11"/>
          </p:nvPr>
        </p:nvSpPr>
        <p:spPr/>
        <p:txBody>
          <a:bodyPr/>
          <a:lstStyle>
            <a:lvl1pPr>
              <a:defRPr/>
            </a:lvl1pPr>
          </a:lstStyle>
          <a:p>
            <a:endParaRPr lang="sv-SE" dirty="0"/>
          </a:p>
        </p:txBody>
      </p:sp>
      <p:sp>
        <p:nvSpPr>
          <p:cNvPr id="6" name="Platshållare för bildnummer 5"/>
          <p:cNvSpPr>
            <a:spLocks noGrp="1"/>
          </p:cNvSpPr>
          <p:nvPr>
            <p:ph type="sldNum" sz="quarter" idx="12"/>
          </p:nvPr>
        </p:nvSpPr>
        <p:spPr/>
        <p:txBody>
          <a:bodyPr/>
          <a:lstStyle>
            <a:lvl1pPr>
              <a:defRPr/>
            </a:lvl1pPr>
          </a:lstStyle>
          <a:p>
            <a:fld id="{7919ABB3-B004-4F43-99F2-5F6F81193A3C}" type="slidenum">
              <a:rPr lang="sv-SE" smtClean="0"/>
              <a:pPr/>
              <a:t>‹#›</a:t>
            </a:fld>
            <a:endParaRPr lang="sv-SE" dirty="0"/>
          </a:p>
        </p:txBody>
      </p:sp>
      <p:sp>
        <p:nvSpPr>
          <p:cNvPr id="7" name="Rubrik 6">
            <a:extLst>
              <a:ext uri="{FF2B5EF4-FFF2-40B4-BE49-F238E27FC236}">
                <a16:creationId xmlns:a16="http://schemas.microsoft.com/office/drawing/2014/main" id="{2C474EA3-B419-4857-94F6-E0A2EBA8E9B1}"/>
              </a:ext>
            </a:extLst>
          </p:cNvPr>
          <p:cNvSpPr>
            <a:spLocks noGrp="1"/>
          </p:cNvSpPr>
          <p:nvPr>
            <p:ph type="title"/>
          </p:nvPr>
        </p:nvSpPr>
        <p:spPr/>
        <p:txBody>
          <a:bodyPr/>
          <a:lstStyle>
            <a:lvl1pPr>
              <a:defRPr b="0"/>
            </a:lvl1pPr>
          </a:lstStyle>
          <a:p>
            <a:r>
              <a:rPr lang="sv-SE"/>
              <a:t>Klicka här för att ändra mall för rubrikformat</a:t>
            </a:r>
            <a:endParaRPr lang="sv-SE"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lvl1pPr>
              <a:defRPr/>
            </a:lvl1pPr>
          </a:lstStyle>
          <a:p>
            <a:endParaRPr lang="sv-SE" dirty="0"/>
          </a:p>
        </p:txBody>
      </p:sp>
      <p:pic>
        <p:nvPicPr>
          <p:cNvPr id="7" name="Bildobjekt 16">
            <a:extLst>
              <a:ext uri="{FF2B5EF4-FFF2-40B4-BE49-F238E27FC236}">
                <a16:creationId xmlns:a16="http://schemas.microsoft.com/office/drawing/2014/main" id="{9F17E83D-2BCB-4780-AA06-16BAFFBEEDB6}"/>
              </a:ext>
            </a:extLst>
          </p:cNvPr>
          <p:cNvPicPr>
            <a:picLocks noChangeAspect="1"/>
          </p:cNvPicPr>
          <p:nvPr userDrawn="1"/>
        </p:nvPicPr>
        <p:blipFill>
          <a:blip r:embed="rId2"/>
          <a:stretch>
            <a:fillRect/>
          </a:stretch>
        </p:blipFill>
        <p:spPr>
          <a:xfrm>
            <a:off x="10356979" y="5273268"/>
            <a:ext cx="1224000" cy="1086152"/>
          </a:xfrm>
          <a:prstGeom prst="rect">
            <a:avLst/>
          </a:prstGeom>
        </p:spPr>
      </p:pic>
      <p:sp>
        <p:nvSpPr>
          <p:cNvPr id="5" name="Platshållare för bildnummer 4"/>
          <p:cNvSpPr>
            <a:spLocks noGrp="1"/>
          </p:cNvSpPr>
          <p:nvPr>
            <p:ph type="sldNum" sz="quarter" idx="12"/>
          </p:nvPr>
        </p:nvSpPr>
        <p:spPr/>
        <p:txBody>
          <a:bodyPr/>
          <a:lstStyle>
            <a:lvl1pPr>
              <a:defRPr/>
            </a:lvl1pPr>
          </a:lstStyle>
          <a:p>
            <a:fld id="{F85C7293-DAF3-421A-8E6E-E23855CE3205}" type="slidenum">
              <a:rPr lang="sv-SE" smtClean="0"/>
              <a:pPr/>
              <a:t>‹#›</a:t>
            </a:fld>
            <a:endParaRPr lang="sv-SE" dirty="0"/>
          </a:p>
        </p:txBody>
      </p:sp>
      <p:sp>
        <p:nvSpPr>
          <p:cNvPr id="6" name="Rubrik 5">
            <a:extLst>
              <a:ext uri="{FF2B5EF4-FFF2-40B4-BE49-F238E27FC236}">
                <a16:creationId xmlns:a16="http://schemas.microsoft.com/office/drawing/2014/main" id="{672BBA37-E6EB-42A9-BB84-8E15D4B74459}"/>
              </a:ext>
            </a:extLst>
          </p:cNvPr>
          <p:cNvSpPr>
            <a:spLocks noGrp="1"/>
          </p:cNvSpPr>
          <p:nvPr>
            <p:ph type="title"/>
          </p:nvPr>
        </p:nvSpPr>
        <p:spPr/>
        <p:txBody>
          <a:bodyPr/>
          <a:lstStyle/>
          <a:p>
            <a:r>
              <a:rPr lang="sv-SE"/>
              <a:t>Klicka här för att ändra mall för rubrikformat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2">
    <p:bg>
      <p:bgPr>
        <a:solidFill>
          <a:srgbClr val="FEDCD6"/>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173600" y="2570400"/>
            <a:ext cx="7560000" cy="2944800"/>
          </a:xfrm>
          <a:prstGeom prst="rect">
            <a:avLst/>
          </a:prstGeom>
        </p:spPr>
        <p:txBody>
          <a:bodyPr/>
          <a:lstStyle>
            <a:lvl1pPr>
              <a:spcBef>
                <a:spcPts val="600"/>
              </a:spcBef>
              <a:spcAft>
                <a:spcPts val="300"/>
              </a:spcAft>
              <a:defRPr/>
            </a:lvl1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lvl1pPr>
          </a:lstStyle>
          <a:p>
            <a:endParaRPr lang="sv-SE" dirty="0"/>
          </a:p>
        </p:txBody>
      </p:sp>
      <p:sp>
        <p:nvSpPr>
          <p:cNvPr id="6" name="Platshållare för bildnummer 5"/>
          <p:cNvSpPr>
            <a:spLocks noGrp="1"/>
          </p:cNvSpPr>
          <p:nvPr>
            <p:ph type="sldNum" sz="quarter" idx="12"/>
          </p:nvPr>
        </p:nvSpPr>
        <p:spPr/>
        <p:txBody>
          <a:bodyPr/>
          <a:lstStyle>
            <a:lvl1pPr>
              <a:defRPr/>
            </a:lvl1pPr>
          </a:lstStyle>
          <a:p>
            <a:fld id="{7919ABB3-B004-4F43-99F2-5F6F81193A3C}" type="slidenum">
              <a:rPr lang="sv-SE" smtClean="0"/>
              <a:pPr/>
              <a:t>‹#›</a:t>
            </a:fld>
            <a:endParaRPr lang="sv-SE" dirty="0"/>
          </a:p>
        </p:txBody>
      </p:sp>
      <p:sp>
        <p:nvSpPr>
          <p:cNvPr id="7" name="Rubrik 6">
            <a:extLst>
              <a:ext uri="{FF2B5EF4-FFF2-40B4-BE49-F238E27FC236}">
                <a16:creationId xmlns:a16="http://schemas.microsoft.com/office/drawing/2014/main" id="{2C474EA3-B419-4857-94F6-E0A2EBA8E9B1}"/>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52699840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2">
    <p:bg>
      <p:bgPr>
        <a:solidFill>
          <a:srgbClr val="FEDCD6"/>
        </a:solidFill>
        <a:effectLst/>
      </p:bgPr>
    </p:bg>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lvl1pPr>
              <a:defRPr/>
            </a:lvl1pPr>
          </a:lstStyle>
          <a:p>
            <a:endParaRPr lang="sv-SE" dirty="0"/>
          </a:p>
        </p:txBody>
      </p:sp>
      <p:sp>
        <p:nvSpPr>
          <p:cNvPr id="5" name="Platshållare för bildnummer 4"/>
          <p:cNvSpPr>
            <a:spLocks noGrp="1"/>
          </p:cNvSpPr>
          <p:nvPr>
            <p:ph type="sldNum" sz="quarter" idx="12"/>
          </p:nvPr>
        </p:nvSpPr>
        <p:spPr/>
        <p:txBody>
          <a:bodyPr/>
          <a:lstStyle>
            <a:lvl1pPr>
              <a:defRPr/>
            </a:lvl1pPr>
          </a:lstStyle>
          <a:p>
            <a:fld id="{F85C7293-DAF3-421A-8E6E-E23855CE3205}" type="slidenum">
              <a:rPr lang="sv-SE" smtClean="0"/>
              <a:pPr/>
              <a:t>‹#›</a:t>
            </a:fld>
            <a:endParaRPr lang="sv-SE" dirty="0"/>
          </a:p>
        </p:txBody>
      </p:sp>
      <p:sp>
        <p:nvSpPr>
          <p:cNvPr id="6" name="Rubrik 5">
            <a:extLst>
              <a:ext uri="{FF2B5EF4-FFF2-40B4-BE49-F238E27FC236}">
                <a16:creationId xmlns:a16="http://schemas.microsoft.com/office/drawing/2014/main" id="{672BBA37-E6EB-42A9-BB84-8E15D4B7445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64144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lutbild">
    <p:bg>
      <p:bgPr>
        <a:solidFill>
          <a:schemeClr val="accent2"/>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74FBCDD-2D73-1F49-826A-160CB3CFCAC8}"/>
              </a:ext>
            </a:extLst>
          </p:cNvPr>
          <p:cNvPicPr>
            <a:picLocks noChangeAspect="1"/>
          </p:cNvPicPr>
          <p:nvPr userDrawn="1"/>
        </p:nvPicPr>
        <p:blipFill>
          <a:blip r:embed="rId2"/>
          <a:stretch>
            <a:fillRect/>
          </a:stretch>
        </p:blipFill>
        <p:spPr>
          <a:xfrm>
            <a:off x="4255090" y="1809000"/>
            <a:ext cx="3681820" cy="3240000"/>
          </a:xfrm>
          <a:prstGeom prst="rect">
            <a:avLst/>
          </a:prstGeom>
        </p:spPr>
      </p:pic>
    </p:spTree>
    <p:extLst>
      <p:ext uri="{BB962C8B-B14F-4D97-AF65-F5344CB8AC3E}">
        <p14:creationId xmlns:p14="http://schemas.microsoft.com/office/powerpoint/2010/main" val="73955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logan">
    <p:bg>
      <p:bgPr>
        <a:solidFill>
          <a:schemeClr val="accent2"/>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EF17898-CBF0-9D46-988B-91F305DB48D7}"/>
              </a:ext>
            </a:extLst>
          </p:cNvPr>
          <p:cNvPicPr>
            <a:picLocks noChangeAspect="1"/>
          </p:cNvPicPr>
          <p:nvPr userDrawn="1"/>
        </p:nvPicPr>
        <p:blipFill>
          <a:blip r:embed="rId2"/>
          <a:stretch>
            <a:fillRect/>
          </a:stretch>
        </p:blipFill>
        <p:spPr>
          <a:xfrm>
            <a:off x="4465349" y="5677832"/>
            <a:ext cx="3261302" cy="688165"/>
          </a:xfrm>
          <a:prstGeom prst="rect">
            <a:avLst/>
          </a:prstGeom>
        </p:spPr>
      </p:pic>
      <p:sp>
        <p:nvSpPr>
          <p:cNvPr id="4" name="Rectangle 6">
            <a:extLst>
              <a:ext uri="{FF2B5EF4-FFF2-40B4-BE49-F238E27FC236}">
                <a16:creationId xmlns:a16="http://schemas.microsoft.com/office/drawing/2014/main" id="{012C9861-3691-2346-9187-033A9661D31A}"/>
              </a:ext>
            </a:extLst>
          </p:cNvPr>
          <p:cNvSpPr>
            <a:spLocks noGrp="1" noChangeArrowheads="1"/>
          </p:cNvSpPr>
          <p:nvPr>
            <p:ph type="ctrTitle" hasCustomPrompt="1"/>
          </p:nvPr>
        </p:nvSpPr>
        <p:spPr>
          <a:xfrm>
            <a:off x="1162050" y="1183133"/>
            <a:ext cx="9613900" cy="4212317"/>
          </a:xfrm>
          <a:prstGeom prst="rect">
            <a:avLst/>
          </a:prstGeom>
        </p:spPr>
        <p:txBody>
          <a:bodyPr tIns="180000" anchor="ctr" anchorCtr="0"/>
          <a:lstStyle>
            <a:lvl1pPr algn="ctr">
              <a:defRPr sz="8400" b="0">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4002773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ubrik och innehåll (ros)">
  <p:cSld name="Rubrik och innehåll (ros)">
    <p:bg>
      <p:bgPr>
        <a:solidFill>
          <a:schemeClr val="lt1"/>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1173600" y="2570400"/>
            <a:ext cx="7560000" cy="29448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Font typeface="Avenir"/>
              <a:buChar char="•"/>
              <a:defRPr/>
            </a:lvl1pPr>
            <a:lvl2pPr marL="914400" lvl="1" indent="-342900" algn="l">
              <a:lnSpc>
                <a:spcPct val="100000"/>
              </a:lnSpc>
              <a:spcBef>
                <a:spcPts val="30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80000"/>
              </a:lnSpc>
              <a:spcBef>
                <a:spcPts val="270"/>
              </a:spcBef>
              <a:spcAft>
                <a:spcPts val="0"/>
              </a:spcAft>
              <a:buClr>
                <a:schemeClr val="dk1"/>
              </a:buClr>
              <a:buSzPts val="1800"/>
              <a:buChar char="»"/>
              <a:defRPr/>
            </a:lvl6pPr>
            <a:lvl7pPr marL="3200400" lvl="6" indent="-342900" algn="l">
              <a:lnSpc>
                <a:spcPct val="80000"/>
              </a:lnSpc>
              <a:spcBef>
                <a:spcPts val="270"/>
              </a:spcBef>
              <a:spcAft>
                <a:spcPts val="0"/>
              </a:spcAft>
              <a:buClr>
                <a:schemeClr val="dk1"/>
              </a:buClr>
              <a:buSzPts val="1800"/>
              <a:buChar char="»"/>
              <a:defRPr/>
            </a:lvl7pPr>
            <a:lvl8pPr marL="3657600" lvl="7" indent="-342900" algn="l">
              <a:lnSpc>
                <a:spcPct val="80000"/>
              </a:lnSpc>
              <a:spcBef>
                <a:spcPts val="270"/>
              </a:spcBef>
              <a:spcAft>
                <a:spcPts val="0"/>
              </a:spcAft>
              <a:buClr>
                <a:schemeClr val="dk1"/>
              </a:buClr>
              <a:buSzPts val="1800"/>
              <a:buChar char="»"/>
              <a:defRPr/>
            </a:lvl8pPr>
            <a:lvl9pPr marL="4114800" lvl="8" indent="-342900" algn="l">
              <a:lnSpc>
                <a:spcPct val="80000"/>
              </a:lnSpc>
              <a:spcBef>
                <a:spcPts val="270"/>
              </a:spcBef>
              <a:spcAft>
                <a:spcPts val="270"/>
              </a:spcAft>
              <a:buClr>
                <a:schemeClr val="dk1"/>
              </a:buClr>
              <a:buSzPts val="1800"/>
              <a:buChar char="»"/>
              <a:defRPr/>
            </a:lvl9pPr>
          </a:lstStyle>
          <a:p>
            <a:endParaRPr/>
          </a:p>
        </p:txBody>
      </p:sp>
      <p:sp>
        <p:nvSpPr>
          <p:cNvPr id="23" name="Google Shape;23;p3"/>
          <p:cNvSpPr txBox="1">
            <a:spLocks noGrp="1"/>
          </p:cNvSpPr>
          <p:nvPr>
            <p:ph type="ftr" idx="11"/>
          </p:nvPr>
        </p:nvSpPr>
        <p:spPr>
          <a:xfrm>
            <a:off x="368379" y="6405646"/>
            <a:ext cx="3860800" cy="223308"/>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11147049" y="252942"/>
            <a:ext cx="792000" cy="223308"/>
          </a:xfrm>
          <a:prstGeom prst="rect">
            <a:avLst/>
          </a:prstGeom>
          <a:noFill/>
          <a:ln>
            <a:noFill/>
          </a:ln>
        </p:spPr>
        <p:txBody>
          <a:bodyPr spcFirstLastPara="1" wrap="square" lIns="0" tIns="0" rIns="0" bIns="0" anchor="t" anchorCtr="0">
            <a:noAutofit/>
          </a:bodyPr>
          <a:lstStyle>
            <a:lvl1pPr marL="0" lvl="0" indent="0" algn="r">
              <a:spcBef>
                <a:spcPts val="0"/>
              </a:spcBef>
              <a:spcAft>
                <a:spcPts val="0"/>
              </a:spcAft>
              <a:buNone/>
              <a:defRPr sz="1000" b="0" i="0" u="none" strike="noStrike" cap="none">
                <a:solidFill>
                  <a:schemeClr val="dk1"/>
                </a:solidFill>
                <a:latin typeface="Avenir"/>
                <a:ea typeface="Avenir"/>
                <a:cs typeface="Avenir"/>
                <a:sym typeface="Avenir"/>
              </a:defRPr>
            </a:lvl1pPr>
            <a:lvl2pPr marL="0" lvl="1" indent="0" algn="r">
              <a:spcBef>
                <a:spcPts val="0"/>
              </a:spcBef>
              <a:spcAft>
                <a:spcPts val="0"/>
              </a:spcAft>
              <a:buNone/>
              <a:defRPr sz="1000" b="0" i="0" u="none" strike="noStrike" cap="none">
                <a:solidFill>
                  <a:schemeClr val="dk1"/>
                </a:solidFill>
                <a:latin typeface="Avenir"/>
                <a:ea typeface="Avenir"/>
                <a:cs typeface="Avenir"/>
                <a:sym typeface="Avenir"/>
              </a:defRPr>
            </a:lvl2pPr>
            <a:lvl3pPr marL="0" lvl="2" indent="0" algn="r">
              <a:spcBef>
                <a:spcPts val="0"/>
              </a:spcBef>
              <a:spcAft>
                <a:spcPts val="0"/>
              </a:spcAft>
              <a:buNone/>
              <a:defRPr sz="1000" b="0" i="0" u="none" strike="noStrike" cap="none">
                <a:solidFill>
                  <a:schemeClr val="dk1"/>
                </a:solidFill>
                <a:latin typeface="Avenir"/>
                <a:ea typeface="Avenir"/>
                <a:cs typeface="Avenir"/>
                <a:sym typeface="Avenir"/>
              </a:defRPr>
            </a:lvl3pPr>
            <a:lvl4pPr marL="0" lvl="3" indent="0" algn="r">
              <a:spcBef>
                <a:spcPts val="0"/>
              </a:spcBef>
              <a:spcAft>
                <a:spcPts val="0"/>
              </a:spcAft>
              <a:buNone/>
              <a:defRPr sz="1000" b="0" i="0" u="none" strike="noStrike" cap="none">
                <a:solidFill>
                  <a:schemeClr val="dk1"/>
                </a:solidFill>
                <a:latin typeface="Avenir"/>
                <a:ea typeface="Avenir"/>
                <a:cs typeface="Avenir"/>
                <a:sym typeface="Avenir"/>
              </a:defRPr>
            </a:lvl4pPr>
            <a:lvl5pPr marL="0" lvl="4" indent="0" algn="r">
              <a:spcBef>
                <a:spcPts val="0"/>
              </a:spcBef>
              <a:spcAft>
                <a:spcPts val="0"/>
              </a:spcAft>
              <a:buNone/>
              <a:defRPr sz="1000" b="0" i="0" u="none" strike="noStrike" cap="none">
                <a:solidFill>
                  <a:schemeClr val="dk1"/>
                </a:solidFill>
                <a:latin typeface="Avenir"/>
                <a:ea typeface="Avenir"/>
                <a:cs typeface="Avenir"/>
                <a:sym typeface="Avenir"/>
              </a:defRPr>
            </a:lvl5pPr>
            <a:lvl6pPr marL="0" lvl="5" indent="0" algn="r">
              <a:spcBef>
                <a:spcPts val="0"/>
              </a:spcBef>
              <a:spcAft>
                <a:spcPts val="0"/>
              </a:spcAft>
              <a:buNone/>
              <a:defRPr sz="1000" b="0" i="0" u="none" strike="noStrike" cap="none">
                <a:solidFill>
                  <a:schemeClr val="dk1"/>
                </a:solidFill>
                <a:latin typeface="Avenir"/>
                <a:ea typeface="Avenir"/>
                <a:cs typeface="Avenir"/>
                <a:sym typeface="Avenir"/>
              </a:defRPr>
            </a:lvl6pPr>
            <a:lvl7pPr marL="0" lvl="6" indent="0" algn="r">
              <a:spcBef>
                <a:spcPts val="0"/>
              </a:spcBef>
              <a:spcAft>
                <a:spcPts val="0"/>
              </a:spcAft>
              <a:buNone/>
              <a:defRPr sz="1000" b="0" i="0" u="none" strike="noStrike" cap="none">
                <a:solidFill>
                  <a:schemeClr val="dk1"/>
                </a:solidFill>
                <a:latin typeface="Avenir"/>
                <a:ea typeface="Avenir"/>
                <a:cs typeface="Avenir"/>
                <a:sym typeface="Avenir"/>
              </a:defRPr>
            </a:lvl7pPr>
            <a:lvl8pPr marL="0" lvl="7" indent="0" algn="r">
              <a:spcBef>
                <a:spcPts val="0"/>
              </a:spcBef>
              <a:spcAft>
                <a:spcPts val="0"/>
              </a:spcAft>
              <a:buNone/>
              <a:defRPr sz="1000" b="0" i="0" u="none" strike="noStrike" cap="none">
                <a:solidFill>
                  <a:schemeClr val="dk1"/>
                </a:solidFill>
                <a:latin typeface="Avenir"/>
                <a:ea typeface="Avenir"/>
                <a:cs typeface="Avenir"/>
                <a:sym typeface="Avenir"/>
              </a:defRPr>
            </a:lvl8pPr>
            <a:lvl9pPr marL="0" lvl="8" indent="0" algn="r">
              <a:spcBef>
                <a:spcPts val="0"/>
              </a:spcBef>
              <a:spcAft>
                <a:spcPts val="0"/>
              </a:spcAft>
              <a:buNone/>
              <a:defRPr sz="10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sv-SE"/>
              <a:t>‹#›</a:t>
            </a:fld>
            <a:endParaRPr/>
          </a:p>
        </p:txBody>
      </p:sp>
      <p:sp>
        <p:nvSpPr>
          <p:cNvPr id="25" name="Google Shape;25;p3"/>
          <p:cNvSpPr txBox="1">
            <a:spLocks noGrp="1"/>
          </p:cNvSpPr>
          <p:nvPr>
            <p:ph type="title"/>
          </p:nvPr>
        </p:nvSpPr>
        <p:spPr>
          <a:xfrm>
            <a:off x="1173892" y="476250"/>
            <a:ext cx="7561591" cy="1755714"/>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10430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9F17E83D-2BCB-4780-AA06-16BAFFBEEDB6}"/>
              </a:ext>
            </a:extLst>
          </p:cNvPr>
          <p:cNvPicPr>
            <a:picLocks noChangeAspect="1"/>
          </p:cNvPicPr>
          <p:nvPr userDrawn="1"/>
        </p:nvPicPr>
        <p:blipFill>
          <a:blip r:embed="rId11"/>
          <a:stretch>
            <a:fillRect/>
          </a:stretch>
        </p:blipFill>
        <p:spPr>
          <a:xfrm>
            <a:off x="10356979" y="5273268"/>
            <a:ext cx="1224000" cy="1086152"/>
          </a:xfrm>
          <a:prstGeom prst="rect">
            <a:avLst/>
          </a:prstGeom>
        </p:spPr>
      </p:pic>
      <p:sp>
        <p:nvSpPr>
          <p:cNvPr id="5123" name="Rectangle 3"/>
          <p:cNvSpPr>
            <a:spLocks noGrp="1" noChangeArrowheads="1"/>
          </p:cNvSpPr>
          <p:nvPr>
            <p:ph type="title"/>
          </p:nvPr>
        </p:nvSpPr>
        <p:spPr bwMode="auto">
          <a:xfrm>
            <a:off x="1173892" y="476250"/>
            <a:ext cx="7561591" cy="1755714"/>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sv-SE" dirty="0"/>
              <a:t>Klicka här för att ändra format</a:t>
            </a:r>
          </a:p>
        </p:txBody>
      </p:sp>
      <p:sp>
        <p:nvSpPr>
          <p:cNvPr id="5124" name="Rectangle 4"/>
          <p:cNvSpPr>
            <a:spLocks noGrp="1" noChangeArrowheads="1"/>
          </p:cNvSpPr>
          <p:nvPr>
            <p:ph type="body" idx="1"/>
          </p:nvPr>
        </p:nvSpPr>
        <p:spPr bwMode="auto">
          <a:xfrm>
            <a:off x="1173892" y="2571321"/>
            <a:ext cx="7561591" cy="294524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127" name="Rectangle 7"/>
          <p:cNvSpPr>
            <a:spLocks noGrp="1" noChangeArrowheads="1"/>
          </p:cNvSpPr>
          <p:nvPr>
            <p:ph type="ftr" sz="quarter" idx="3"/>
          </p:nvPr>
        </p:nvSpPr>
        <p:spPr bwMode="auto">
          <a:xfrm>
            <a:off x="368379" y="6405646"/>
            <a:ext cx="3860800" cy="22330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mn-lt"/>
              </a:defRPr>
            </a:lvl1pPr>
          </a:lstStyle>
          <a:p>
            <a:endParaRPr lang="sv-SE" dirty="0"/>
          </a:p>
        </p:txBody>
      </p:sp>
      <p:sp>
        <p:nvSpPr>
          <p:cNvPr id="5128" name="Rectangle 8"/>
          <p:cNvSpPr>
            <a:spLocks noGrp="1" noChangeArrowheads="1"/>
          </p:cNvSpPr>
          <p:nvPr>
            <p:ph type="sldNum" sz="quarter" idx="4"/>
          </p:nvPr>
        </p:nvSpPr>
        <p:spPr bwMode="auto">
          <a:xfrm>
            <a:off x="11147049" y="252942"/>
            <a:ext cx="792000" cy="22330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latin typeface="+mn-lt"/>
              </a:defRPr>
            </a:lvl1pPr>
          </a:lstStyle>
          <a:p>
            <a:fld id="{46085A6D-D083-4792-977F-F5A10C3755BB}" type="slidenum">
              <a:rPr lang="sv-SE" smtClean="0"/>
              <a:pPr/>
              <a:t>‹#›</a:t>
            </a:fld>
            <a:endParaRPr lang="sv-SE" dirty="0"/>
          </a:p>
        </p:txBody>
      </p:sp>
      <p:sp>
        <p:nvSpPr>
          <p:cNvPr id="2" name="xxLanguageTextBox"/>
          <p:cNvSpPr/>
          <p:nvPr userDrawn="1">
            <p:custDataLst>
              <p:tags r:id="rId10"/>
            </p:custDataLst>
          </p:nvPr>
        </p:nvSpPr>
        <p:spPr>
          <a:xfrm>
            <a:off x="0" y="0"/>
            <a:ext cx="16933" cy="12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6" r:id="rId3"/>
    <p:sldLayoutId id="2147483681" r:id="rId4"/>
    <p:sldLayoutId id="2147483682" r:id="rId5"/>
    <p:sldLayoutId id="2147483683" r:id="rId6"/>
    <p:sldLayoutId id="2147483680" r:id="rId7"/>
    <p:sldLayoutId id="2147483684" r:id="rId8"/>
  </p:sldLayoutIdLst>
  <p:txStyles>
    <p:titleStyle>
      <a:lvl1pPr algn="l" rtl="0" eaLnBrk="1" fontAlgn="base" hangingPunct="1">
        <a:lnSpc>
          <a:spcPct val="80000"/>
        </a:lnSpc>
        <a:spcBef>
          <a:spcPct val="0"/>
        </a:spcBef>
        <a:spcAft>
          <a:spcPct val="0"/>
        </a:spcAft>
        <a:defRPr sz="5400" b="0" cap="all" baseline="0">
          <a:solidFill>
            <a:schemeClr val="accent2"/>
          </a:solidFill>
          <a:latin typeface="+mj-lt"/>
          <a:ea typeface="+mj-ea"/>
          <a:cs typeface="+mj-cs"/>
        </a:defRPr>
      </a:lvl1pPr>
      <a:lvl2pPr algn="l" rtl="0" eaLnBrk="1" fontAlgn="base" hangingPunct="1">
        <a:lnSpc>
          <a:spcPct val="80000"/>
        </a:lnSpc>
        <a:spcBef>
          <a:spcPct val="0"/>
        </a:spcBef>
        <a:spcAft>
          <a:spcPct val="0"/>
        </a:spcAft>
        <a:defRPr sz="3600" b="1">
          <a:solidFill>
            <a:schemeClr val="tx2"/>
          </a:solidFill>
          <a:latin typeface="Arial" charset="0"/>
        </a:defRPr>
      </a:lvl2pPr>
      <a:lvl3pPr algn="l" rtl="0" eaLnBrk="1" fontAlgn="base" hangingPunct="1">
        <a:lnSpc>
          <a:spcPct val="80000"/>
        </a:lnSpc>
        <a:spcBef>
          <a:spcPct val="0"/>
        </a:spcBef>
        <a:spcAft>
          <a:spcPct val="0"/>
        </a:spcAft>
        <a:defRPr sz="3600" b="1">
          <a:solidFill>
            <a:schemeClr val="tx2"/>
          </a:solidFill>
          <a:latin typeface="Arial" charset="0"/>
        </a:defRPr>
      </a:lvl3pPr>
      <a:lvl4pPr algn="l" rtl="0" eaLnBrk="1" fontAlgn="base" hangingPunct="1">
        <a:lnSpc>
          <a:spcPct val="80000"/>
        </a:lnSpc>
        <a:spcBef>
          <a:spcPct val="0"/>
        </a:spcBef>
        <a:spcAft>
          <a:spcPct val="0"/>
        </a:spcAft>
        <a:defRPr sz="3600" b="1">
          <a:solidFill>
            <a:schemeClr val="tx2"/>
          </a:solidFill>
          <a:latin typeface="Arial" charset="0"/>
        </a:defRPr>
      </a:lvl4pPr>
      <a:lvl5pPr algn="l" rtl="0" eaLnBrk="1" fontAlgn="base" hangingPunct="1">
        <a:lnSpc>
          <a:spcPct val="80000"/>
        </a:lnSpc>
        <a:spcBef>
          <a:spcPct val="0"/>
        </a:spcBef>
        <a:spcAft>
          <a:spcPct val="0"/>
        </a:spcAft>
        <a:defRPr sz="3600" b="1">
          <a:solidFill>
            <a:schemeClr val="tx2"/>
          </a:solidFill>
          <a:latin typeface="Arial" charset="0"/>
        </a:defRPr>
      </a:lvl5pPr>
      <a:lvl6pPr marL="457200" algn="l" rtl="0" eaLnBrk="1" fontAlgn="base" hangingPunct="1">
        <a:lnSpc>
          <a:spcPct val="80000"/>
        </a:lnSpc>
        <a:spcBef>
          <a:spcPct val="0"/>
        </a:spcBef>
        <a:spcAft>
          <a:spcPct val="0"/>
        </a:spcAft>
        <a:defRPr sz="3600" b="1">
          <a:solidFill>
            <a:schemeClr val="tx2"/>
          </a:solidFill>
          <a:latin typeface="Arial" charset="0"/>
        </a:defRPr>
      </a:lvl6pPr>
      <a:lvl7pPr marL="914400" algn="l" rtl="0" eaLnBrk="1" fontAlgn="base" hangingPunct="1">
        <a:lnSpc>
          <a:spcPct val="80000"/>
        </a:lnSpc>
        <a:spcBef>
          <a:spcPct val="0"/>
        </a:spcBef>
        <a:spcAft>
          <a:spcPct val="0"/>
        </a:spcAft>
        <a:defRPr sz="3600" b="1">
          <a:solidFill>
            <a:schemeClr val="tx2"/>
          </a:solidFill>
          <a:latin typeface="Arial" charset="0"/>
        </a:defRPr>
      </a:lvl7pPr>
      <a:lvl8pPr marL="1371600" algn="l" rtl="0" eaLnBrk="1" fontAlgn="base" hangingPunct="1">
        <a:lnSpc>
          <a:spcPct val="80000"/>
        </a:lnSpc>
        <a:spcBef>
          <a:spcPct val="0"/>
        </a:spcBef>
        <a:spcAft>
          <a:spcPct val="0"/>
        </a:spcAft>
        <a:defRPr sz="3600" b="1">
          <a:solidFill>
            <a:schemeClr val="tx2"/>
          </a:solidFill>
          <a:latin typeface="Arial" charset="0"/>
        </a:defRPr>
      </a:lvl8pPr>
      <a:lvl9pPr marL="1828800" algn="l" rtl="0" eaLnBrk="1" fontAlgn="base" hangingPunct="1">
        <a:lnSpc>
          <a:spcPct val="80000"/>
        </a:lnSpc>
        <a:spcBef>
          <a:spcPct val="0"/>
        </a:spcBef>
        <a:spcAft>
          <a:spcPct val="0"/>
        </a:spcAft>
        <a:defRPr sz="3600" b="1">
          <a:solidFill>
            <a:schemeClr val="tx2"/>
          </a:solidFill>
          <a:latin typeface="Arial" charset="0"/>
        </a:defRPr>
      </a:lvl9pPr>
    </p:titleStyle>
    <p:bodyStyle>
      <a:lvl1pPr marL="268288" indent="-268288" algn="l" rtl="0" eaLnBrk="1" fontAlgn="base" hangingPunct="1">
        <a:lnSpc>
          <a:spcPct val="100000"/>
        </a:lnSpc>
        <a:spcBef>
          <a:spcPts val="600"/>
        </a:spcBef>
        <a:spcAft>
          <a:spcPts val="200"/>
        </a:spcAft>
        <a:buClr>
          <a:schemeClr val="accent2"/>
        </a:buClr>
        <a:buChar char="•"/>
        <a:defRPr sz="2400">
          <a:solidFill>
            <a:schemeClr val="tx1"/>
          </a:solidFill>
          <a:latin typeface="+mn-lt"/>
          <a:ea typeface="+mn-ea"/>
          <a:cs typeface="+mn-cs"/>
        </a:defRPr>
      </a:lvl1pPr>
      <a:lvl2pPr marL="742950" indent="-285750" algn="l" rtl="0" eaLnBrk="1" fontAlgn="base" hangingPunct="1">
        <a:lnSpc>
          <a:spcPct val="100000"/>
        </a:lnSpc>
        <a:spcBef>
          <a:spcPts val="0"/>
        </a:spcBef>
        <a:spcAft>
          <a:spcPts val="0"/>
        </a:spcAft>
        <a:buChar char="–"/>
        <a:defRPr>
          <a:solidFill>
            <a:schemeClr val="tx1"/>
          </a:solidFill>
          <a:latin typeface="+mn-lt"/>
        </a:defRPr>
      </a:lvl2pPr>
      <a:lvl3pPr marL="1143000" indent="-228600" algn="l" rtl="0" eaLnBrk="1" fontAlgn="base" hangingPunct="1">
        <a:lnSpc>
          <a:spcPct val="100000"/>
        </a:lnSpc>
        <a:spcBef>
          <a:spcPts val="0"/>
        </a:spcBef>
        <a:spcAft>
          <a:spcPts val="0"/>
        </a:spcAft>
        <a:buChar char="•"/>
        <a:defRPr sz="1400">
          <a:solidFill>
            <a:schemeClr val="tx1"/>
          </a:solidFill>
          <a:latin typeface="+mn-lt"/>
        </a:defRPr>
      </a:lvl3pPr>
      <a:lvl4pPr marL="1600200" indent="-228600" algn="l" rtl="0" eaLnBrk="1" fontAlgn="base" hangingPunct="1">
        <a:lnSpc>
          <a:spcPct val="100000"/>
        </a:lnSpc>
        <a:spcBef>
          <a:spcPts val="0"/>
        </a:spcBef>
        <a:spcAft>
          <a:spcPts val="0"/>
        </a:spcAft>
        <a:buChar char="–"/>
        <a:defRPr sz="1200">
          <a:solidFill>
            <a:schemeClr val="tx1"/>
          </a:solidFill>
          <a:latin typeface="+mn-lt"/>
        </a:defRPr>
      </a:lvl4pPr>
      <a:lvl5pPr marL="2057400" indent="-228600" algn="l" rtl="0" eaLnBrk="1" fontAlgn="base" hangingPunct="1">
        <a:lnSpc>
          <a:spcPct val="100000"/>
        </a:lnSpc>
        <a:spcBef>
          <a:spcPts val="0"/>
        </a:spcBef>
        <a:spcAft>
          <a:spcPts val="0"/>
        </a:spcAft>
        <a:buChar char="»"/>
        <a:defRPr sz="1000">
          <a:solidFill>
            <a:schemeClr val="tx1"/>
          </a:solidFill>
          <a:latin typeface="+mn-lt"/>
        </a:defRPr>
      </a:lvl5pPr>
      <a:lvl6pPr marL="2514600" indent="-228600" algn="l" rtl="0" eaLnBrk="1" fontAlgn="base" hangingPunct="1">
        <a:lnSpc>
          <a:spcPct val="80000"/>
        </a:lnSpc>
        <a:spcBef>
          <a:spcPct val="15000"/>
        </a:spcBef>
        <a:spcAft>
          <a:spcPct val="15000"/>
        </a:spcAft>
        <a:buChar char="»"/>
        <a:defRPr sz="1000">
          <a:solidFill>
            <a:schemeClr val="tx1"/>
          </a:solidFill>
          <a:latin typeface="+mn-lt"/>
        </a:defRPr>
      </a:lvl6pPr>
      <a:lvl7pPr marL="2971800" indent="-228600" algn="l" rtl="0" eaLnBrk="1" fontAlgn="base" hangingPunct="1">
        <a:lnSpc>
          <a:spcPct val="80000"/>
        </a:lnSpc>
        <a:spcBef>
          <a:spcPct val="15000"/>
        </a:spcBef>
        <a:spcAft>
          <a:spcPct val="15000"/>
        </a:spcAft>
        <a:buChar char="»"/>
        <a:defRPr sz="1000">
          <a:solidFill>
            <a:schemeClr val="tx1"/>
          </a:solidFill>
          <a:latin typeface="+mn-lt"/>
        </a:defRPr>
      </a:lvl7pPr>
      <a:lvl8pPr marL="3429000" indent="-228600" algn="l" rtl="0" eaLnBrk="1" fontAlgn="base" hangingPunct="1">
        <a:lnSpc>
          <a:spcPct val="80000"/>
        </a:lnSpc>
        <a:spcBef>
          <a:spcPct val="15000"/>
        </a:spcBef>
        <a:spcAft>
          <a:spcPct val="15000"/>
        </a:spcAft>
        <a:buChar char="»"/>
        <a:defRPr sz="1000">
          <a:solidFill>
            <a:schemeClr val="tx1"/>
          </a:solidFill>
          <a:latin typeface="+mn-lt"/>
        </a:defRPr>
      </a:lvl8pPr>
      <a:lvl9pPr marL="3886200" indent="-228600" algn="l" rtl="0" eaLnBrk="1" fontAlgn="base" hangingPunct="1">
        <a:lnSpc>
          <a:spcPct val="80000"/>
        </a:lnSpc>
        <a:spcBef>
          <a:spcPct val="15000"/>
        </a:spcBef>
        <a:spcAft>
          <a:spcPct val="1500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JgRmscr5lgc&amp;t=2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9"/>
          <p:cNvSpPr txBox="1">
            <a:spLocks noGrp="1"/>
          </p:cNvSpPr>
          <p:nvPr>
            <p:ph type="ctrTitle"/>
          </p:nvPr>
        </p:nvSpPr>
        <p:spPr>
          <a:xfrm>
            <a:off x="1180433" y="741272"/>
            <a:ext cx="9613900" cy="4995219"/>
          </a:xfrm>
          <a:prstGeom prst="rect">
            <a:avLst/>
          </a:prstGeom>
          <a:noFill/>
          <a:ln>
            <a:noFill/>
          </a:ln>
        </p:spPr>
        <p:txBody>
          <a:bodyPr spcFirstLastPara="1" wrap="square" lIns="0" tIns="180000" rIns="0" bIns="0" anchor="t" anchorCtr="0">
            <a:noAutofit/>
          </a:bodyPr>
          <a:lstStyle/>
          <a:p>
            <a:pPr marL="0" lvl="0" indent="0" rtl="0">
              <a:lnSpc>
                <a:spcPct val="80000"/>
              </a:lnSpc>
              <a:spcBef>
                <a:spcPts val="0"/>
              </a:spcBef>
              <a:spcAft>
                <a:spcPts val="0"/>
              </a:spcAft>
              <a:buNone/>
            </a:pPr>
            <a:r>
              <a:rPr lang="sv-SE" sz="8000" dirty="0">
                <a:latin typeface="Kapra Neue Custom" panose="00000800000000000000" pitchFamily="50" charset="0"/>
              </a:rPr>
              <a:t>GRUNDLÄGGANDE LEDARSKAPSUTBILDNING FÖR DIG SOM HAR UPPDRAG I, ELLER ÅT, PARTIET</a:t>
            </a:r>
            <a:br>
              <a:rPr lang="sv-SE" sz="4000" dirty="0"/>
            </a:br>
            <a:br>
              <a:rPr lang="sv-SE" sz="4000" dirty="0"/>
            </a:br>
            <a:endParaRPr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idx="1"/>
          </p:nvPr>
        </p:nvSpPr>
        <p:spPr>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Clr>
                <a:srgbClr val="000000"/>
              </a:buClr>
              <a:buSzPts val="2400"/>
              <a:buFont typeface="Avenir"/>
              <a:buChar char="●"/>
            </a:pPr>
            <a:r>
              <a:rPr lang="sv-SE" sz="2000" dirty="0">
                <a:solidFill>
                  <a:srgbClr val="000000"/>
                </a:solidFill>
                <a:latin typeface="Avenir LT Pro 65 Medium" panose="020B0603020203020204" pitchFamily="34" charset="0"/>
              </a:rPr>
              <a:t>Träff 1: Socialdemokratiska ledarskapet – att leda i en idéburen organisation</a:t>
            </a:r>
            <a:br>
              <a:rPr lang="sv-SE" sz="2000" dirty="0">
                <a:solidFill>
                  <a:srgbClr val="000000"/>
                </a:solidFill>
                <a:latin typeface="Avenir LT Pro 65 Medium" panose="020B0603020203020204" pitchFamily="34" charset="0"/>
              </a:rPr>
            </a:br>
            <a:endParaRPr sz="2000" dirty="0">
              <a:latin typeface="Avenir LT Pro 65 Medium" panose="020B0603020203020204" pitchFamily="34" charset="0"/>
            </a:endParaRPr>
          </a:p>
          <a:p>
            <a:pPr marL="457200" lvl="0" indent="-381000" algn="l" rtl="0">
              <a:lnSpc>
                <a:spcPct val="100000"/>
              </a:lnSpc>
              <a:spcBef>
                <a:spcPts val="0"/>
              </a:spcBef>
              <a:spcAft>
                <a:spcPts val="0"/>
              </a:spcAft>
              <a:buClr>
                <a:srgbClr val="000000"/>
              </a:buClr>
              <a:buSzPts val="2400"/>
              <a:buFont typeface="Avenir"/>
              <a:buChar char="●"/>
            </a:pPr>
            <a:r>
              <a:rPr lang="sv-SE" sz="2000" dirty="0">
                <a:solidFill>
                  <a:srgbClr val="000000"/>
                </a:solidFill>
                <a:latin typeface="Avenir LT Pro 65 Medium" panose="020B0603020203020204" pitchFamily="34" charset="0"/>
              </a:rPr>
              <a:t>Träff 2: Att leda sig själv</a:t>
            </a:r>
            <a:br>
              <a:rPr lang="sv-SE" sz="2000" dirty="0">
                <a:solidFill>
                  <a:srgbClr val="000000"/>
                </a:solidFill>
                <a:latin typeface="Avenir LT Pro 65 Medium" panose="020B0603020203020204" pitchFamily="34" charset="0"/>
              </a:rPr>
            </a:br>
            <a:endParaRPr sz="2000" dirty="0">
              <a:latin typeface="Avenir LT Pro 65 Medium" panose="020B0603020203020204" pitchFamily="34" charset="0"/>
            </a:endParaRPr>
          </a:p>
          <a:p>
            <a:pPr marL="457200" lvl="0" indent="-381000" algn="l" rtl="0">
              <a:lnSpc>
                <a:spcPct val="100000"/>
              </a:lnSpc>
              <a:spcBef>
                <a:spcPts val="0"/>
              </a:spcBef>
              <a:spcAft>
                <a:spcPts val="0"/>
              </a:spcAft>
              <a:buClr>
                <a:srgbClr val="000000"/>
              </a:buClr>
              <a:buSzPts val="2400"/>
              <a:buFont typeface="Avenir"/>
              <a:buChar char="●"/>
            </a:pPr>
            <a:r>
              <a:rPr lang="sv-SE" sz="2000" dirty="0">
                <a:solidFill>
                  <a:srgbClr val="000000"/>
                </a:solidFill>
                <a:latin typeface="Avenir LT Pro 65 Medium" panose="020B0603020203020204" pitchFamily="34" charset="0"/>
              </a:rPr>
              <a:t>Träff 3: Att skapa delaktighet och ökad samverkan</a:t>
            </a:r>
            <a:endParaRPr sz="2000" dirty="0">
              <a:latin typeface="Avenir LT Pro 65 Medium" panose="020B0603020203020204" pitchFamily="34" charset="0"/>
            </a:endParaRPr>
          </a:p>
        </p:txBody>
      </p:sp>
      <p:sp>
        <p:nvSpPr>
          <p:cNvPr id="125" name="Google Shape;125;p2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None/>
            </a:pPr>
            <a:r>
              <a:rPr lang="sv-SE" dirty="0">
                <a:latin typeface="Kapra Neue Custom" panose="00000800000000000000" pitchFamily="50" charset="0"/>
              </a:rPr>
              <a:t>UTBILDNINGENS TRE TRÄFFAR</a:t>
            </a:r>
            <a:endParaRPr dirty="0">
              <a:latin typeface="Kapra Neue Custom" panose="00000800000000000000" pitchFamily="50" charset="0"/>
            </a:endParaRPr>
          </a:p>
        </p:txBody>
      </p:sp>
    </p:spTree>
    <p:extLst>
      <p:ext uri="{BB962C8B-B14F-4D97-AF65-F5344CB8AC3E}">
        <p14:creationId xmlns:p14="http://schemas.microsoft.com/office/powerpoint/2010/main" val="32531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idx="1"/>
          </p:nvPr>
        </p:nvSpPr>
        <p:spPr>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Clr>
                <a:srgbClr val="000000"/>
              </a:buClr>
              <a:buSzPts val="2400"/>
              <a:buFont typeface="Avenir"/>
              <a:buChar char="●"/>
            </a:pPr>
            <a:r>
              <a:rPr lang="sv-SE" sz="2000" dirty="0">
                <a:solidFill>
                  <a:srgbClr val="000000"/>
                </a:solidFill>
                <a:latin typeface="Avenir LT Pro 65 Medium" panose="020B0603020203020204" pitchFamily="34" charset="0"/>
              </a:rPr>
              <a:t>Skapa tydlighet och förståelse för utbildningen och skapa förutsättningar för maximalt lärande och utveckling för dig som deltagare</a:t>
            </a:r>
            <a:br>
              <a:rPr lang="sv-SE" sz="2000" dirty="0">
                <a:solidFill>
                  <a:srgbClr val="000000"/>
                </a:solidFill>
                <a:latin typeface="Avenir LT Pro 65 Medium" panose="020B0603020203020204" pitchFamily="34" charset="0"/>
              </a:rPr>
            </a:br>
            <a:endParaRPr sz="2000" dirty="0">
              <a:latin typeface="Avenir LT Pro 65 Medium" panose="020B0603020203020204" pitchFamily="34" charset="0"/>
            </a:endParaRPr>
          </a:p>
          <a:p>
            <a:pPr marL="457200" lvl="0" indent="-381000" algn="l" rtl="0">
              <a:lnSpc>
                <a:spcPct val="100000"/>
              </a:lnSpc>
              <a:spcBef>
                <a:spcPts val="0"/>
              </a:spcBef>
              <a:spcAft>
                <a:spcPts val="0"/>
              </a:spcAft>
              <a:buClr>
                <a:srgbClr val="000000"/>
              </a:buClr>
              <a:buSzPts val="2400"/>
              <a:buFont typeface="Avenir"/>
              <a:buChar char="●"/>
            </a:pPr>
            <a:r>
              <a:rPr lang="sv-SE" sz="2000" dirty="0">
                <a:solidFill>
                  <a:srgbClr val="000000"/>
                </a:solidFill>
                <a:latin typeface="Avenir LT Pro 65 Medium" panose="020B0603020203020204" pitchFamily="34" charset="0"/>
              </a:rPr>
              <a:t>Att du utforskar den Socialdemokratiska ledarskapsidén som grund för dig själv att aktivt jobba med att utveckla din potential som Socialdemokratisk ledare</a:t>
            </a:r>
            <a:endParaRPr sz="2000" dirty="0">
              <a:latin typeface="Avenir LT Pro 65 Medium" panose="020B0603020203020204" pitchFamily="34" charset="0"/>
            </a:endParaRPr>
          </a:p>
        </p:txBody>
      </p:sp>
      <p:sp>
        <p:nvSpPr>
          <p:cNvPr id="132" name="Google Shape;132;p21"/>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None/>
            </a:pPr>
            <a:r>
              <a:rPr lang="sv-SE" dirty="0">
                <a:latin typeface="Kapra Neue Custom" panose="00000800000000000000" pitchFamily="50" charset="0"/>
              </a:rPr>
              <a:t>SYFTE FÖRSTA TRÄFFEN</a:t>
            </a:r>
            <a:endParaRPr dirty="0">
              <a:latin typeface="Kapra Neue Custom" panose="00000800000000000000" pitchFamily="50"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idx="1"/>
          </p:nvPr>
        </p:nvSpPr>
        <p:spPr>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Clr>
                <a:srgbClr val="000000"/>
              </a:buClr>
              <a:buSzPts val="2400"/>
              <a:buFont typeface="Avenir"/>
              <a:buChar char="●"/>
            </a:pPr>
            <a:r>
              <a:rPr lang="sv-SE" sz="2000" dirty="0">
                <a:solidFill>
                  <a:srgbClr val="000000"/>
                </a:solidFill>
                <a:latin typeface="Avenir LT Pro 65 Medium" panose="020B0603020203020204" pitchFamily="34" charset="0"/>
              </a:rPr>
              <a:t>Välkommen och Incheckning</a:t>
            </a:r>
            <a:endParaRPr sz="2000" dirty="0">
              <a:latin typeface="Avenir LT Pro 65 Medium" panose="020B0603020203020204" pitchFamily="34" charset="0"/>
            </a:endParaRPr>
          </a:p>
          <a:p>
            <a:pPr marL="457200" lvl="0" indent="-381000" algn="l" rtl="0">
              <a:lnSpc>
                <a:spcPct val="100000"/>
              </a:lnSpc>
              <a:spcBef>
                <a:spcPts val="0"/>
              </a:spcBef>
              <a:spcAft>
                <a:spcPts val="0"/>
              </a:spcAft>
              <a:buClr>
                <a:srgbClr val="000000"/>
              </a:buClr>
              <a:buSzPts val="2400"/>
              <a:buFont typeface="Avenir"/>
              <a:buChar char="●"/>
            </a:pPr>
            <a:r>
              <a:rPr lang="sv-SE" sz="2000" dirty="0">
                <a:solidFill>
                  <a:srgbClr val="000000"/>
                </a:solidFill>
                <a:latin typeface="Avenir LT Pro 65 Medium" panose="020B0603020203020204" pitchFamily="34" charset="0"/>
              </a:rPr>
              <a:t>Utbildningens struktur och genomförande</a:t>
            </a:r>
            <a:endParaRPr sz="2000" dirty="0">
              <a:latin typeface="Avenir LT Pro 65 Medium" panose="020B0603020203020204" pitchFamily="34" charset="0"/>
            </a:endParaRPr>
          </a:p>
          <a:p>
            <a:pPr marL="457200" lvl="0" indent="-381000" algn="l" rtl="0">
              <a:lnSpc>
                <a:spcPct val="100000"/>
              </a:lnSpc>
              <a:spcBef>
                <a:spcPts val="0"/>
              </a:spcBef>
              <a:spcAft>
                <a:spcPts val="0"/>
              </a:spcAft>
              <a:buClr>
                <a:srgbClr val="000000"/>
              </a:buClr>
              <a:buSzPts val="2400"/>
              <a:buFont typeface="Avenir"/>
              <a:buChar char="●"/>
            </a:pPr>
            <a:r>
              <a:rPr lang="sv-SE" sz="2000" dirty="0">
                <a:solidFill>
                  <a:srgbClr val="000000"/>
                </a:solidFill>
                <a:latin typeface="Avenir LT Pro 65 Medium" panose="020B0603020203020204" pitchFamily="34" charset="0"/>
              </a:rPr>
              <a:t>Min berättelse och mitt engagemang i rörelsen</a:t>
            </a:r>
            <a:endParaRPr sz="2000" dirty="0">
              <a:latin typeface="Avenir LT Pro 65 Medium" panose="020B0603020203020204" pitchFamily="34" charset="0"/>
            </a:endParaRPr>
          </a:p>
          <a:p>
            <a:pPr marL="457200" lvl="0" indent="-381000" algn="l" rtl="0">
              <a:lnSpc>
                <a:spcPct val="100000"/>
              </a:lnSpc>
              <a:spcBef>
                <a:spcPts val="0"/>
              </a:spcBef>
              <a:spcAft>
                <a:spcPts val="0"/>
              </a:spcAft>
              <a:buClr>
                <a:srgbClr val="000000"/>
              </a:buClr>
              <a:buSzPts val="2400"/>
              <a:buFont typeface="Avenir"/>
              <a:buChar char="●"/>
            </a:pPr>
            <a:r>
              <a:rPr lang="sv-SE" sz="2000" dirty="0">
                <a:solidFill>
                  <a:srgbClr val="000000"/>
                </a:solidFill>
                <a:latin typeface="Avenir LT Pro 65 Medium" panose="020B0603020203020204" pitchFamily="34" charset="0"/>
              </a:rPr>
              <a:t>Vår lärandekultur</a:t>
            </a:r>
            <a:endParaRPr sz="2000" dirty="0">
              <a:latin typeface="Avenir LT Pro 65 Medium" panose="020B0603020203020204" pitchFamily="34" charset="0"/>
            </a:endParaRPr>
          </a:p>
          <a:p>
            <a:pPr marL="457200" lvl="0" indent="-381000" algn="l" rtl="0">
              <a:lnSpc>
                <a:spcPct val="100000"/>
              </a:lnSpc>
              <a:spcBef>
                <a:spcPts val="0"/>
              </a:spcBef>
              <a:spcAft>
                <a:spcPts val="0"/>
              </a:spcAft>
              <a:buClr>
                <a:srgbClr val="000000"/>
              </a:buClr>
              <a:buSzPts val="2400"/>
              <a:buFont typeface="Avenir"/>
              <a:buChar char="●"/>
            </a:pPr>
            <a:r>
              <a:rPr lang="sv-SE" sz="2000" dirty="0">
                <a:solidFill>
                  <a:srgbClr val="000000"/>
                </a:solidFill>
                <a:latin typeface="Avenir LT Pro 65 Medium" panose="020B0603020203020204" pitchFamily="34" charset="0"/>
              </a:rPr>
              <a:t>Socialdemokratiska ledarskapet</a:t>
            </a:r>
            <a:endParaRPr sz="2000" dirty="0">
              <a:latin typeface="Avenir LT Pro 65 Medium" panose="020B0603020203020204" pitchFamily="34" charset="0"/>
            </a:endParaRPr>
          </a:p>
          <a:p>
            <a:pPr marL="457200" lvl="0" indent="-381000" algn="l" rtl="0">
              <a:lnSpc>
                <a:spcPct val="100000"/>
              </a:lnSpc>
              <a:spcBef>
                <a:spcPts val="0"/>
              </a:spcBef>
              <a:spcAft>
                <a:spcPts val="0"/>
              </a:spcAft>
              <a:buClr>
                <a:srgbClr val="000000"/>
              </a:buClr>
              <a:buSzPts val="2400"/>
              <a:buFont typeface="Avenir"/>
              <a:buChar char="●"/>
            </a:pPr>
            <a:r>
              <a:rPr lang="sv-SE" sz="2000" dirty="0">
                <a:solidFill>
                  <a:srgbClr val="000000"/>
                </a:solidFill>
                <a:latin typeface="Avenir LT Pro 65 Medium" panose="020B0603020203020204" pitchFamily="34" charset="0"/>
              </a:rPr>
              <a:t>Checka ut</a:t>
            </a:r>
            <a:endParaRPr sz="2000" dirty="0">
              <a:latin typeface="Avenir LT Pro 65 Medium" panose="020B0603020203020204" pitchFamily="34" charset="0"/>
            </a:endParaRPr>
          </a:p>
          <a:p>
            <a:pPr marL="268288" lvl="0" indent="-115888" algn="l" rtl="0">
              <a:lnSpc>
                <a:spcPct val="100000"/>
              </a:lnSpc>
              <a:spcBef>
                <a:spcPts val="600"/>
              </a:spcBef>
              <a:spcAft>
                <a:spcPts val="0"/>
              </a:spcAft>
              <a:buSzPts val="2400"/>
              <a:buFont typeface="Avenir"/>
              <a:buNone/>
            </a:pPr>
            <a:endParaRPr dirty="0"/>
          </a:p>
        </p:txBody>
      </p:sp>
      <p:sp>
        <p:nvSpPr>
          <p:cNvPr id="139" name="Google Shape;139;p22"/>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None/>
            </a:pPr>
            <a:r>
              <a:rPr lang="sv-SE" dirty="0">
                <a:latin typeface="Kapra Neue Custom" panose="00000800000000000000" pitchFamily="50" charset="0"/>
              </a:rPr>
              <a:t>FÖRSTA TRÄFFEN</a:t>
            </a:r>
            <a:endParaRPr dirty="0">
              <a:latin typeface="Kapra Neue Custom" panose="00000800000000000000" pitchFamily="50"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1173892" y="476250"/>
            <a:ext cx="7561591" cy="1755714"/>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None/>
            </a:pPr>
            <a:endParaRPr/>
          </a:p>
        </p:txBody>
      </p:sp>
      <p:pic>
        <p:nvPicPr>
          <p:cNvPr id="111" name="Google Shape;111;p18" descr="A close up of a logo&#10;&#10;Description automatically generated"/>
          <p:cNvPicPr preferRelativeResize="0">
            <a:picLocks noGrp="1"/>
          </p:cNvPicPr>
          <p:nvPr>
            <p:ph type="body" idx="1"/>
          </p:nvPr>
        </p:nvPicPr>
        <p:blipFill rotWithShape="1">
          <a:blip r:embed="rId3">
            <a:alphaModFix/>
          </a:blip>
          <a:srcRect/>
          <a:stretch/>
        </p:blipFill>
        <p:spPr>
          <a:xfrm>
            <a:off x="0" y="0"/>
            <a:ext cx="9148464"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1173892" y="476250"/>
            <a:ext cx="7561591" cy="1755714"/>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None/>
            </a:pPr>
            <a:endParaRPr/>
          </a:p>
        </p:txBody>
      </p:sp>
      <p:pic>
        <p:nvPicPr>
          <p:cNvPr id="118" name="Google Shape;118;p19" descr="A close up of a logo&#10;&#10;Description automatically generated"/>
          <p:cNvPicPr preferRelativeResize="0">
            <a:picLocks noGrp="1"/>
          </p:cNvPicPr>
          <p:nvPr>
            <p:ph type="body" idx="1"/>
          </p:nvPr>
        </p:nvPicPr>
        <p:blipFill rotWithShape="1">
          <a:blip r:embed="rId3">
            <a:alphaModFix/>
          </a:blip>
          <a:srcRect/>
          <a:stretch/>
        </p:blipFill>
        <p:spPr>
          <a:xfrm>
            <a:off x="0" y="0"/>
            <a:ext cx="9148464"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idx="1"/>
          </p:nvPr>
        </p:nvSpPr>
        <p:spPr>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Clr>
                <a:srgbClr val="000000"/>
              </a:buClr>
              <a:buSzPts val="2400"/>
              <a:buFont typeface="Avenir"/>
              <a:buChar char="●"/>
            </a:pPr>
            <a:r>
              <a:rPr lang="sv-SE" sz="2000" dirty="0">
                <a:solidFill>
                  <a:srgbClr val="000000"/>
                </a:solidFill>
                <a:latin typeface="Avenir LT Pro 65 Medium" panose="020B0603020203020204" pitchFamily="34" charset="0"/>
              </a:rPr>
              <a:t>Toaletter</a:t>
            </a:r>
            <a:br>
              <a:rPr lang="sv-SE" sz="2000" dirty="0">
                <a:solidFill>
                  <a:srgbClr val="000000"/>
                </a:solidFill>
                <a:latin typeface="Avenir LT Pro 65 Medium" panose="020B0603020203020204" pitchFamily="34" charset="0"/>
              </a:rPr>
            </a:br>
            <a:endParaRPr sz="2000" dirty="0">
              <a:latin typeface="Avenir LT Pro 65 Medium" panose="020B0603020203020204" pitchFamily="34" charset="0"/>
            </a:endParaRPr>
          </a:p>
          <a:p>
            <a:pPr marL="457200" lvl="0" indent="-381000" algn="l" rtl="0">
              <a:lnSpc>
                <a:spcPct val="100000"/>
              </a:lnSpc>
              <a:spcBef>
                <a:spcPts val="0"/>
              </a:spcBef>
              <a:spcAft>
                <a:spcPts val="0"/>
              </a:spcAft>
              <a:buClr>
                <a:srgbClr val="000000"/>
              </a:buClr>
              <a:buSzPts val="2400"/>
              <a:buFont typeface="Avenir"/>
              <a:buChar char="●"/>
            </a:pPr>
            <a:r>
              <a:rPr lang="sv-SE" sz="2000" dirty="0">
                <a:solidFill>
                  <a:srgbClr val="000000"/>
                </a:solidFill>
                <a:latin typeface="Avenir LT Pro 65 Medium" panose="020B0603020203020204" pitchFamily="34" charset="0"/>
              </a:rPr>
              <a:t>Nödutgångar</a:t>
            </a:r>
          </a:p>
          <a:p>
            <a:pPr marL="457200" lvl="0" indent="-381000" algn="l" rtl="0">
              <a:lnSpc>
                <a:spcPct val="100000"/>
              </a:lnSpc>
              <a:spcBef>
                <a:spcPts val="0"/>
              </a:spcBef>
              <a:spcAft>
                <a:spcPts val="0"/>
              </a:spcAft>
              <a:buClr>
                <a:srgbClr val="000000"/>
              </a:buClr>
              <a:buSzPts val="2400"/>
              <a:buFont typeface="Avenir"/>
              <a:buChar char="●"/>
            </a:pPr>
            <a:endParaRPr lang="sv-SE" sz="2000" dirty="0">
              <a:solidFill>
                <a:srgbClr val="000000"/>
              </a:solidFill>
              <a:latin typeface="Avenir LT Pro 65 Medium" panose="020B0603020203020204" pitchFamily="34" charset="0"/>
            </a:endParaRPr>
          </a:p>
          <a:p>
            <a:pPr marL="457200" lvl="0" indent="-381000" algn="l" rtl="0">
              <a:lnSpc>
                <a:spcPct val="100000"/>
              </a:lnSpc>
              <a:spcBef>
                <a:spcPts val="0"/>
              </a:spcBef>
              <a:spcAft>
                <a:spcPts val="0"/>
              </a:spcAft>
              <a:buClr>
                <a:srgbClr val="000000"/>
              </a:buClr>
              <a:buSzPts val="2400"/>
              <a:buFont typeface="Avenir"/>
              <a:buChar char="●"/>
            </a:pPr>
            <a:r>
              <a:rPr lang="sv-SE" sz="2000" dirty="0">
                <a:solidFill>
                  <a:srgbClr val="000000"/>
                </a:solidFill>
                <a:latin typeface="Avenir LT Pro 65 Medium" panose="020B0603020203020204" pitchFamily="34" charset="0"/>
              </a:rPr>
              <a:t>Övrigt</a:t>
            </a:r>
            <a:endParaRPr sz="2000" dirty="0">
              <a:latin typeface="Avenir LT Pro 65 Medium" panose="020B0603020203020204" pitchFamily="34" charset="0"/>
            </a:endParaRPr>
          </a:p>
          <a:p>
            <a:pPr marL="268288" lvl="0" indent="-115888" algn="l" rtl="0">
              <a:lnSpc>
                <a:spcPct val="100000"/>
              </a:lnSpc>
              <a:spcBef>
                <a:spcPts val="600"/>
              </a:spcBef>
              <a:spcAft>
                <a:spcPts val="0"/>
              </a:spcAft>
              <a:buSzPts val="2400"/>
              <a:buFont typeface="Avenir"/>
              <a:buNone/>
            </a:pPr>
            <a:endParaRPr dirty="0"/>
          </a:p>
        </p:txBody>
      </p:sp>
      <p:sp>
        <p:nvSpPr>
          <p:cNvPr id="146" name="Google Shape;146;p23"/>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None/>
            </a:pPr>
            <a:r>
              <a:rPr lang="sv-SE" dirty="0">
                <a:latin typeface="Kapra Neue Custom" panose="00000800000000000000" pitchFamily="50" charset="0"/>
              </a:rPr>
              <a:t>PRAKTISKA FRÅGOR</a:t>
            </a:r>
            <a:endParaRPr dirty="0">
              <a:latin typeface="Kapra Neue Custom" panose="00000800000000000000" pitchFamily="50"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451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0"/>
          <p:cNvSpPr txBox="1">
            <a:spLocks noGrp="1"/>
          </p:cNvSpPr>
          <p:nvPr>
            <p:ph type="ctrTitle"/>
          </p:nvPr>
        </p:nvSpPr>
        <p:spPr>
          <a:xfrm>
            <a:off x="1149172" y="1970468"/>
            <a:ext cx="9613900" cy="3224044"/>
          </a:xfrm>
          <a:prstGeom prst="rect">
            <a:avLst/>
          </a:prstGeom>
          <a:noFill/>
          <a:ln>
            <a:noFill/>
          </a:ln>
        </p:spPr>
        <p:txBody>
          <a:bodyPr spcFirstLastPara="1" wrap="square" lIns="0" tIns="180000" rIns="0" bIns="0" anchor="t" anchorCtr="0">
            <a:noAutofit/>
          </a:bodyPr>
          <a:lstStyle/>
          <a:p>
            <a:pPr marL="0" lvl="0" indent="0" rtl="0">
              <a:lnSpc>
                <a:spcPct val="80000"/>
              </a:lnSpc>
              <a:spcBef>
                <a:spcPts val="0"/>
              </a:spcBef>
              <a:spcAft>
                <a:spcPts val="0"/>
              </a:spcAft>
              <a:buNone/>
            </a:pPr>
            <a:br>
              <a:rPr lang="sv-SE" sz="6600" dirty="0"/>
            </a:br>
            <a:r>
              <a:rPr lang="sv-SE" sz="8000" dirty="0">
                <a:latin typeface="Kapra Neue Custom" panose="00000800000000000000" pitchFamily="50" charset="0"/>
              </a:rPr>
              <a:t>VARMT VÄLKOMNA!!</a:t>
            </a:r>
            <a:br>
              <a:rPr lang="sv-SE" sz="6600" dirty="0"/>
            </a:br>
            <a:br>
              <a:rPr lang="sv-SE" sz="6600" dirty="0"/>
            </a:br>
            <a:endParaRPr sz="6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idx="1"/>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600"/>
              <a:buFont typeface="Avenir"/>
              <a:buNone/>
            </a:pPr>
            <a:r>
              <a:rPr lang="sv-SE" sz="2000" dirty="0">
                <a:solidFill>
                  <a:schemeClr val="dk1"/>
                </a:solidFill>
                <a:latin typeface="Avenir LT Pro 65 Medium" panose="020B0603020203020204" pitchFamily="34" charset="0"/>
              </a:rPr>
              <a:t>Det övergripande syftet med utbildningen är att du:</a:t>
            </a:r>
            <a:br>
              <a:rPr lang="sv-SE" sz="2000" dirty="0">
                <a:solidFill>
                  <a:schemeClr val="dk1"/>
                </a:solidFill>
                <a:latin typeface="Avenir LT Pro 65 Medium" panose="020B0603020203020204" pitchFamily="34" charset="0"/>
              </a:rPr>
            </a:br>
            <a:r>
              <a:rPr lang="sv-SE" sz="2000" dirty="0">
                <a:solidFill>
                  <a:schemeClr val="dk1"/>
                </a:solidFill>
                <a:latin typeface="Avenir LT Pro 65 Medium" panose="020B0603020203020204" pitchFamily="34" charset="0"/>
              </a:rPr>
              <a:t> </a:t>
            </a:r>
            <a:endParaRPr sz="2000" dirty="0">
              <a:latin typeface="Avenir LT Pro 65 Medium" panose="020B0603020203020204" pitchFamily="34" charset="0"/>
            </a:endParaRPr>
          </a:p>
          <a:p>
            <a:pPr marL="457200" lvl="0" indent="-381000" algn="l" rtl="0">
              <a:lnSpc>
                <a:spcPct val="100000"/>
              </a:lnSpc>
              <a:spcBef>
                <a:spcPts val="0"/>
              </a:spcBef>
              <a:spcAft>
                <a:spcPts val="0"/>
              </a:spcAft>
              <a:buClr>
                <a:srgbClr val="000000"/>
              </a:buClr>
              <a:buSzPts val="2400"/>
              <a:buFont typeface="Avenir"/>
              <a:buChar char="●"/>
            </a:pPr>
            <a:r>
              <a:rPr lang="sv-SE" sz="2000" dirty="0">
                <a:solidFill>
                  <a:srgbClr val="000000"/>
                </a:solidFill>
                <a:latin typeface="Avenir LT Pro 65 Medium" panose="020B0603020203020204" pitchFamily="34" charset="0"/>
              </a:rPr>
              <a:t>som ledare ska öka din förmåga att omsätta den socialdemokratiska ledarskapsidén i ditt praktiska ledarskap </a:t>
            </a:r>
            <a:br>
              <a:rPr lang="sv-SE" sz="2000" dirty="0">
                <a:solidFill>
                  <a:srgbClr val="000000"/>
                </a:solidFill>
                <a:latin typeface="Avenir LT Pro 65 Medium" panose="020B0603020203020204" pitchFamily="34" charset="0"/>
              </a:rPr>
            </a:br>
            <a:endParaRPr sz="2000" dirty="0">
              <a:latin typeface="Avenir LT Pro 65 Medium" panose="020B0603020203020204" pitchFamily="34" charset="0"/>
            </a:endParaRPr>
          </a:p>
          <a:p>
            <a:pPr marL="457200" lvl="0" indent="-381000" algn="l" rtl="0">
              <a:lnSpc>
                <a:spcPct val="100000"/>
              </a:lnSpc>
              <a:spcBef>
                <a:spcPts val="0"/>
              </a:spcBef>
              <a:spcAft>
                <a:spcPts val="0"/>
              </a:spcAft>
              <a:buClr>
                <a:srgbClr val="000000"/>
              </a:buClr>
              <a:buSzPts val="2400"/>
              <a:buFont typeface="Avenir"/>
              <a:buChar char="●"/>
            </a:pPr>
            <a:r>
              <a:rPr lang="sv-SE" sz="2000" dirty="0">
                <a:solidFill>
                  <a:srgbClr val="000000"/>
                </a:solidFill>
                <a:latin typeface="Avenir LT Pro 65 Medium" panose="020B0603020203020204" pitchFamily="34" charset="0"/>
              </a:rPr>
              <a:t>som förtroendevald ska bära en rörelse som förenar människor, där du som ledare ska skapa förtroende för partiet, dess politik och företrädare</a:t>
            </a:r>
            <a:br>
              <a:rPr lang="sv-SE" dirty="0">
                <a:latin typeface="Garamond"/>
                <a:ea typeface="Garamond"/>
                <a:cs typeface="Garamond"/>
                <a:sym typeface="Garamond"/>
              </a:rPr>
            </a:br>
            <a:endParaRPr dirty="0"/>
          </a:p>
          <a:p>
            <a:pPr marL="268288" lvl="0" indent="-115888" algn="l" rtl="0">
              <a:lnSpc>
                <a:spcPct val="100000"/>
              </a:lnSpc>
              <a:spcBef>
                <a:spcPts val="600"/>
              </a:spcBef>
              <a:spcAft>
                <a:spcPts val="0"/>
              </a:spcAft>
              <a:buSzPts val="2400"/>
              <a:buFont typeface="Avenir"/>
              <a:buNone/>
            </a:pPr>
            <a:endParaRPr dirty="0"/>
          </a:p>
        </p:txBody>
      </p:sp>
      <p:sp>
        <p:nvSpPr>
          <p:cNvPr id="72" name="Google Shape;72;p12"/>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rtl="0">
              <a:lnSpc>
                <a:spcPct val="80000"/>
              </a:lnSpc>
              <a:spcBef>
                <a:spcPts val="0"/>
              </a:spcBef>
              <a:spcAft>
                <a:spcPts val="0"/>
              </a:spcAft>
              <a:buNone/>
            </a:pPr>
            <a:r>
              <a:rPr lang="sv-SE" dirty="0">
                <a:latin typeface="Kapra Neue Custom" panose="00000800000000000000" pitchFamily="50" charset="0"/>
              </a:rPr>
              <a:t>ÖVERGRIPANDE SYFTE</a:t>
            </a:r>
            <a:endParaRPr dirty="0">
              <a:latin typeface="Kapra Neue Custom" panose="00000800000000000000" pitchFamily="50"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idx="1"/>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600"/>
              <a:buFont typeface="Avenir"/>
              <a:buNone/>
            </a:pPr>
            <a:r>
              <a:rPr lang="sv-SE" sz="2000" dirty="0">
                <a:solidFill>
                  <a:schemeClr val="dk1"/>
                </a:solidFill>
                <a:latin typeface="Avenir LT Pro 65 Medium" panose="020B0603020203020204" pitchFamily="34" charset="0"/>
              </a:rPr>
              <a:t>Det övergripande målet med utbildningen är att: </a:t>
            </a:r>
            <a:br>
              <a:rPr lang="sv-SE" sz="2000" dirty="0">
                <a:solidFill>
                  <a:schemeClr val="dk1"/>
                </a:solidFill>
                <a:latin typeface="Avenir LT Pro 65 Medium" panose="020B0603020203020204" pitchFamily="34" charset="0"/>
              </a:rPr>
            </a:br>
            <a:endParaRPr sz="2000" dirty="0">
              <a:latin typeface="Avenir LT Pro 65 Medium" panose="020B0603020203020204" pitchFamily="34" charset="0"/>
            </a:endParaRPr>
          </a:p>
          <a:p>
            <a:pPr marL="457200" lvl="0" indent="-381000" algn="l" rtl="0">
              <a:lnSpc>
                <a:spcPct val="100000"/>
              </a:lnSpc>
              <a:spcBef>
                <a:spcPts val="0"/>
              </a:spcBef>
              <a:spcAft>
                <a:spcPts val="0"/>
              </a:spcAft>
              <a:buClr>
                <a:srgbClr val="000000"/>
              </a:buClr>
              <a:buSzPts val="2400"/>
              <a:buFont typeface="Avenir"/>
              <a:buChar char="●"/>
            </a:pPr>
            <a:r>
              <a:rPr lang="sv-SE" sz="2000" dirty="0">
                <a:solidFill>
                  <a:srgbClr val="000000"/>
                </a:solidFill>
                <a:latin typeface="Avenir LT Pro 65 Medium" panose="020B0603020203020204" pitchFamily="34" charset="0"/>
              </a:rPr>
              <a:t>du som ledare ska kunna omsätta utbildningens syfte </a:t>
            </a:r>
            <a:r>
              <a:rPr lang="sv-SE" sz="2000" dirty="0">
                <a:latin typeface="Avenir LT Pro 65 Medium" panose="020B0603020203020204" pitchFamily="34" charset="0"/>
              </a:rPr>
              <a:t>i praktiken, </a:t>
            </a:r>
            <a:r>
              <a:rPr lang="sv-SE" sz="2000" dirty="0">
                <a:solidFill>
                  <a:srgbClr val="000000"/>
                </a:solidFill>
                <a:latin typeface="Avenir LT Pro 65 Medium" panose="020B0603020203020204" pitchFamily="34" charset="0"/>
              </a:rPr>
              <a:t>för att aktivt kunna bidra som förebild för den Socialdemokratiska ledarskapsidén, i vardagen, i rörelsen</a:t>
            </a:r>
            <a:br>
              <a:rPr lang="sv-SE" sz="2000" dirty="0">
                <a:solidFill>
                  <a:srgbClr val="000000"/>
                </a:solidFill>
                <a:latin typeface="Avenir LT Pro 65 Medium" panose="020B0603020203020204" pitchFamily="34" charset="0"/>
              </a:rPr>
            </a:br>
            <a:endParaRPr sz="2000" dirty="0">
              <a:latin typeface="Avenir LT Pro 65 Medium" panose="020B0603020203020204" pitchFamily="34" charset="0"/>
            </a:endParaRPr>
          </a:p>
          <a:p>
            <a:pPr marL="457200" lvl="0" indent="-381000" algn="l" rtl="0">
              <a:lnSpc>
                <a:spcPct val="100000"/>
              </a:lnSpc>
              <a:spcBef>
                <a:spcPts val="0"/>
              </a:spcBef>
              <a:spcAft>
                <a:spcPts val="0"/>
              </a:spcAft>
              <a:buClr>
                <a:srgbClr val="000000"/>
              </a:buClr>
              <a:buSzPts val="2400"/>
              <a:buFont typeface="Avenir"/>
              <a:buChar char="●"/>
            </a:pPr>
            <a:r>
              <a:rPr lang="sv-SE" sz="2000" dirty="0">
                <a:solidFill>
                  <a:srgbClr val="000000"/>
                </a:solidFill>
                <a:latin typeface="Avenir LT Pro 65 Medium" panose="020B0603020203020204" pitchFamily="34" charset="0"/>
              </a:rPr>
              <a:t>förtroendet för socialdemokratiska ledare, vår politiska riktning och vår praktiska politik årligen ska öka</a:t>
            </a:r>
            <a:br>
              <a:rPr lang="sv-SE" dirty="0">
                <a:latin typeface="Garamond"/>
                <a:ea typeface="Garamond"/>
                <a:cs typeface="Garamond"/>
                <a:sym typeface="Garamond"/>
              </a:rPr>
            </a:br>
            <a:endParaRPr dirty="0"/>
          </a:p>
          <a:p>
            <a:pPr marL="268288" lvl="0" indent="-115888" algn="l" rtl="0">
              <a:lnSpc>
                <a:spcPct val="100000"/>
              </a:lnSpc>
              <a:spcBef>
                <a:spcPts val="600"/>
              </a:spcBef>
              <a:spcAft>
                <a:spcPts val="0"/>
              </a:spcAft>
              <a:buSzPts val="2400"/>
              <a:buFont typeface="Avenir"/>
              <a:buNone/>
            </a:pPr>
            <a:endParaRPr dirty="0"/>
          </a:p>
        </p:txBody>
      </p:sp>
      <p:sp>
        <p:nvSpPr>
          <p:cNvPr id="79" name="Google Shape;79;p13"/>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rtl="0">
              <a:lnSpc>
                <a:spcPct val="80000"/>
              </a:lnSpc>
              <a:spcBef>
                <a:spcPts val="0"/>
              </a:spcBef>
              <a:spcAft>
                <a:spcPts val="0"/>
              </a:spcAft>
              <a:buNone/>
            </a:pPr>
            <a:r>
              <a:rPr lang="sv-SE" dirty="0">
                <a:latin typeface="Kapra Neue Custom" panose="00000800000000000000" pitchFamily="50" charset="0"/>
              </a:rPr>
              <a:t>ÖVERGRIPANDE MÅL</a:t>
            </a:r>
            <a:endParaRPr dirty="0">
              <a:latin typeface="Kapra Neue Custom" panose="00000800000000000000" pitchFamily="50"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a:spLocks noGrp="1"/>
          </p:cNvSpPr>
          <p:nvPr>
            <p:ph type="ctrTitle"/>
          </p:nvPr>
        </p:nvSpPr>
        <p:spPr>
          <a:xfrm>
            <a:off x="1162050" y="2647376"/>
            <a:ext cx="9613900" cy="2771520"/>
          </a:xfrm>
          <a:prstGeom prst="rect">
            <a:avLst/>
          </a:prstGeom>
          <a:noFill/>
          <a:ln>
            <a:noFill/>
          </a:ln>
        </p:spPr>
        <p:txBody>
          <a:bodyPr spcFirstLastPara="1" wrap="square" lIns="0" tIns="180000" rIns="0" bIns="0" anchor="t" anchorCtr="0">
            <a:noAutofit/>
          </a:bodyPr>
          <a:lstStyle/>
          <a:p>
            <a:pPr marL="0" lvl="0" indent="0" rtl="0">
              <a:lnSpc>
                <a:spcPct val="80000"/>
              </a:lnSpc>
              <a:spcBef>
                <a:spcPts val="0"/>
              </a:spcBef>
              <a:spcAft>
                <a:spcPts val="0"/>
              </a:spcAft>
              <a:buNone/>
            </a:pPr>
            <a:r>
              <a:rPr lang="sv-SE" sz="8000" dirty="0">
                <a:latin typeface="Kapra Neue Custom" panose="00000800000000000000" pitchFamily="50" charset="0"/>
              </a:rPr>
              <a:t>CHECKA IN</a:t>
            </a:r>
            <a:br>
              <a:rPr lang="sv-SE" sz="4000" dirty="0"/>
            </a:br>
            <a:br>
              <a:rPr lang="sv-SE" sz="4000" dirty="0"/>
            </a:br>
            <a:endParaRPr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idx="1"/>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Font typeface="Avenir"/>
              <a:buNone/>
            </a:pPr>
            <a:r>
              <a:rPr lang="sv-SE" sz="2000" dirty="0">
                <a:solidFill>
                  <a:schemeClr val="dk1"/>
                </a:solidFill>
                <a:latin typeface="Avenir LT Pro 65 Medium" panose="020B0603020203020204" pitchFamily="34" charset="0"/>
              </a:rPr>
              <a:t>Kort incheckning: </a:t>
            </a:r>
            <a:endParaRPr sz="2000" dirty="0">
              <a:latin typeface="Avenir LT Pro 65 Medium" panose="020B0603020203020204" pitchFamily="34" charset="0"/>
            </a:endParaRPr>
          </a:p>
          <a:p>
            <a:pPr marL="457200" lvl="0" indent="-381000" algn="l" rtl="0">
              <a:lnSpc>
                <a:spcPct val="100000"/>
              </a:lnSpc>
              <a:spcBef>
                <a:spcPts val="0"/>
              </a:spcBef>
              <a:spcAft>
                <a:spcPts val="0"/>
              </a:spcAft>
              <a:buClr>
                <a:srgbClr val="000000"/>
              </a:buClr>
              <a:buSzPts val="2400"/>
              <a:buFont typeface="Avenir"/>
              <a:buChar char="●"/>
            </a:pPr>
            <a:r>
              <a:rPr lang="sv-SE" sz="2000" dirty="0">
                <a:solidFill>
                  <a:srgbClr val="000000"/>
                </a:solidFill>
                <a:latin typeface="Avenir LT Pro 65 Medium" panose="020B0603020203020204" pitchFamily="34" charset="0"/>
              </a:rPr>
              <a:t>Jag heter…</a:t>
            </a:r>
            <a:endParaRPr sz="2000" dirty="0">
              <a:latin typeface="Avenir LT Pro 65 Medium" panose="020B0603020203020204" pitchFamily="34" charset="0"/>
            </a:endParaRPr>
          </a:p>
          <a:p>
            <a:pPr marL="457200" lvl="0" indent="-381000" algn="l" rtl="0">
              <a:lnSpc>
                <a:spcPct val="100000"/>
              </a:lnSpc>
              <a:spcBef>
                <a:spcPts val="0"/>
              </a:spcBef>
              <a:spcAft>
                <a:spcPts val="0"/>
              </a:spcAft>
              <a:buClr>
                <a:srgbClr val="000000"/>
              </a:buClr>
              <a:buSzPts val="2400"/>
              <a:buFont typeface="Avenir"/>
              <a:buChar char="●"/>
            </a:pPr>
            <a:r>
              <a:rPr lang="sv-SE" sz="2000" dirty="0">
                <a:solidFill>
                  <a:srgbClr val="000000"/>
                </a:solidFill>
                <a:latin typeface="Avenir LT Pro 65 Medium" panose="020B0603020203020204" pitchFamily="34" charset="0"/>
              </a:rPr>
              <a:t>Jag kommer från…</a:t>
            </a:r>
            <a:endParaRPr sz="2000" dirty="0">
              <a:latin typeface="Avenir LT Pro 65 Medium" panose="020B0603020203020204" pitchFamily="34" charset="0"/>
            </a:endParaRPr>
          </a:p>
          <a:p>
            <a:pPr marL="457200" lvl="0" indent="-381000" algn="l" rtl="0">
              <a:lnSpc>
                <a:spcPct val="100000"/>
              </a:lnSpc>
              <a:spcBef>
                <a:spcPts val="0"/>
              </a:spcBef>
              <a:spcAft>
                <a:spcPts val="0"/>
              </a:spcAft>
              <a:buClr>
                <a:srgbClr val="000000"/>
              </a:buClr>
              <a:buSzPts val="2400"/>
              <a:buFont typeface="Avenir"/>
              <a:buChar char="●"/>
            </a:pPr>
            <a:r>
              <a:rPr lang="sv-SE" sz="2000" dirty="0">
                <a:solidFill>
                  <a:srgbClr val="000000"/>
                </a:solidFill>
                <a:latin typeface="Avenir LT Pro 65 Medium" panose="020B0603020203020204" pitchFamily="34" charset="0"/>
              </a:rPr>
              <a:t>En ”sak” jag älskar med att vara en del av rörelsen är… (en mening!) </a:t>
            </a:r>
            <a:endParaRPr sz="2000" dirty="0">
              <a:latin typeface="Avenir LT Pro 65 Medium" panose="020B0603020203020204" pitchFamily="34" charset="0"/>
            </a:endParaRPr>
          </a:p>
          <a:p>
            <a:pPr marL="457200" lvl="0" indent="-381000" algn="l" rtl="0">
              <a:lnSpc>
                <a:spcPct val="100000"/>
              </a:lnSpc>
              <a:spcBef>
                <a:spcPts val="0"/>
              </a:spcBef>
              <a:spcAft>
                <a:spcPts val="0"/>
              </a:spcAft>
              <a:buClr>
                <a:srgbClr val="000000"/>
              </a:buClr>
              <a:buSzPts val="2400"/>
              <a:buFont typeface="Avenir"/>
              <a:buChar char="●"/>
            </a:pPr>
            <a:r>
              <a:rPr lang="sv-SE" sz="2000" dirty="0">
                <a:solidFill>
                  <a:srgbClr val="000000"/>
                </a:solidFill>
                <a:latin typeface="Avenir LT Pro 65 Medium" panose="020B0603020203020204" pitchFamily="34" charset="0"/>
              </a:rPr>
              <a:t>En förväntan jag har på utbildningen (skriv ned förväntan på en post-it lapp med ditt namn på)</a:t>
            </a:r>
            <a:br>
              <a:rPr lang="sv-SE" dirty="0">
                <a:latin typeface="Garamond"/>
                <a:ea typeface="Garamond"/>
                <a:cs typeface="Garamond"/>
                <a:sym typeface="Garamond"/>
              </a:rPr>
            </a:br>
            <a:endParaRPr dirty="0"/>
          </a:p>
          <a:p>
            <a:pPr marL="268288" lvl="0" indent="-115888" algn="l" rtl="0">
              <a:lnSpc>
                <a:spcPct val="100000"/>
              </a:lnSpc>
              <a:spcBef>
                <a:spcPts val="600"/>
              </a:spcBef>
              <a:spcAft>
                <a:spcPts val="0"/>
              </a:spcAft>
              <a:buSzPts val="2400"/>
              <a:buFont typeface="Avenir"/>
              <a:buNone/>
            </a:pPr>
            <a:endParaRPr dirty="0"/>
          </a:p>
        </p:txBody>
      </p:sp>
      <p:sp>
        <p:nvSpPr>
          <p:cNvPr id="92" name="Google Shape;92;p15"/>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rtl="0">
              <a:lnSpc>
                <a:spcPct val="80000"/>
              </a:lnSpc>
              <a:spcBef>
                <a:spcPts val="0"/>
              </a:spcBef>
              <a:spcAft>
                <a:spcPts val="0"/>
              </a:spcAft>
              <a:buNone/>
            </a:pPr>
            <a:r>
              <a:rPr lang="sv-SE" dirty="0">
                <a:latin typeface="Kapra Neue Custom" panose="00000800000000000000" pitchFamily="50" charset="0"/>
              </a:rPr>
              <a:t>CHECKA IN</a:t>
            </a:r>
            <a:endParaRPr dirty="0">
              <a:latin typeface="Kapra Neue Custom" panose="00000800000000000000" pitchFamily="50"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body" idx="4294967295"/>
          </p:nvPr>
        </p:nvSpPr>
        <p:spPr>
          <a:xfrm>
            <a:off x="1382712" y="1177925"/>
            <a:ext cx="9426575" cy="2944813"/>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200"/>
              <a:buFont typeface="Avenir"/>
              <a:buNone/>
            </a:pPr>
            <a:r>
              <a:rPr lang="sv-SE" sz="4600" dirty="0">
                <a:solidFill>
                  <a:schemeClr val="dk1"/>
                </a:solidFill>
                <a:latin typeface="Avenir LT Pro 85 Heavy" panose="020B0703020203020204" pitchFamily="34" charset="0"/>
              </a:rPr>
              <a:t>“</a:t>
            </a:r>
            <a:r>
              <a:rPr lang="sv-SE" sz="4600" dirty="0">
                <a:solidFill>
                  <a:schemeClr val="dk1"/>
                </a:solidFill>
                <a:latin typeface="Avenir LT Pro 65 Medium" panose="020B0603020203020204" pitchFamily="34" charset="0"/>
              </a:rPr>
              <a:t>Ledarskap är ett förhållningssätt mellan människor där man tar ansvar för det gemensamma men också för varandra. </a:t>
            </a:r>
            <a:endParaRPr sz="3800" dirty="0">
              <a:latin typeface="Avenir LT Pro 65 Medium" panose="020B0603020203020204" pitchFamily="34" charset="0"/>
            </a:endParaRPr>
          </a:p>
          <a:p>
            <a:pPr marL="0" lvl="0" indent="0" algn="ctr" rtl="0">
              <a:lnSpc>
                <a:spcPct val="100000"/>
              </a:lnSpc>
              <a:spcBef>
                <a:spcPts val="0"/>
              </a:spcBef>
              <a:spcAft>
                <a:spcPts val="0"/>
              </a:spcAft>
              <a:buSzPts val="3200"/>
              <a:buFont typeface="Avenir"/>
              <a:buNone/>
            </a:pPr>
            <a:r>
              <a:rPr lang="sv-SE" sz="4600" dirty="0">
                <a:solidFill>
                  <a:schemeClr val="dk1"/>
                </a:solidFill>
                <a:latin typeface="Avenir LT Pro 65 Medium" panose="020B0603020203020204" pitchFamily="34" charset="0"/>
              </a:rPr>
              <a:t>Praktik och retorik hänger ihop. </a:t>
            </a:r>
            <a:endParaRPr sz="3800" dirty="0">
              <a:latin typeface="Avenir LT Pro 65 Medium" panose="020B0603020203020204" pitchFamily="34" charset="0"/>
            </a:endParaRPr>
          </a:p>
          <a:p>
            <a:pPr marL="0" lvl="0" indent="0" algn="ctr" rtl="0">
              <a:lnSpc>
                <a:spcPct val="100000"/>
              </a:lnSpc>
              <a:spcBef>
                <a:spcPts val="0"/>
              </a:spcBef>
              <a:spcAft>
                <a:spcPts val="0"/>
              </a:spcAft>
              <a:buSzPts val="3200"/>
              <a:buFont typeface="Avenir"/>
              <a:buNone/>
            </a:pPr>
            <a:r>
              <a:rPr lang="sv-SE" sz="4600" dirty="0">
                <a:solidFill>
                  <a:schemeClr val="dk1"/>
                </a:solidFill>
                <a:latin typeface="Avenir LT Pro 65 Medium" panose="020B0603020203020204" pitchFamily="34" charset="0"/>
              </a:rPr>
              <a:t>Vi lever vår värdegrund!”</a:t>
            </a:r>
            <a:endParaRPr sz="4600" dirty="0">
              <a:solidFill>
                <a:srgbClr val="000000"/>
              </a:solidFill>
              <a:highlight>
                <a:srgbClr val="FFFFFF"/>
              </a:highlight>
              <a:latin typeface="Avenir LT Pro 65 Medium" panose="020B0603020203020204" pitchFamily="34" charset="0"/>
            </a:endParaRPr>
          </a:p>
          <a:p>
            <a:pPr marL="268288" lvl="0" indent="-115888" algn="l" rtl="0">
              <a:lnSpc>
                <a:spcPct val="100000"/>
              </a:lnSpc>
              <a:spcBef>
                <a:spcPts val="600"/>
              </a:spcBef>
              <a:spcAft>
                <a:spcPts val="0"/>
              </a:spcAft>
              <a:buSzPts val="2400"/>
              <a:buFont typeface="Avenir"/>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idx="1"/>
          </p:nvPr>
        </p:nvSpPr>
        <p:spPr>
          <a:prstGeom prst="rect">
            <a:avLst/>
          </a:prstGeom>
          <a:noFill/>
          <a:ln>
            <a:noFill/>
          </a:ln>
        </p:spPr>
        <p:txBody>
          <a:bodyPr spcFirstLastPara="1" wrap="square" lIns="0" tIns="0" rIns="0" bIns="0" anchor="t" anchorCtr="0">
            <a:noAutofit/>
          </a:bodyPr>
          <a:lstStyle/>
          <a:p>
            <a:pPr marL="76200" indent="0">
              <a:buNone/>
            </a:pPr>
            <a:r>
              <a:rPr lang="sv-SE" sz="2000" dirty="0">
                <a:solidFill>
                  <a:srgbClr val="000000"/>
                </a:solidFill>
                <a:latin typeface="Avenir LT Pro 65 Medium" panose="020B0603020203020204" pitchFamily="34" charset="0"/>
                <a:ea typeface="Garamond" panose="02020404030301010803" pitchFamily="18" charset="0"/>
                <a:cs typeface="Garamond" panose="02020404030301010803" pitchFamily="18" charset="0"/>
              </a:rPr>
              <a:t>Visa film med Ingvar Carlsson från TV dokumentären ”Statsministrarna” se studieportalen eller gå direkt till:</a:t>
            </a:r>
          </a:p>
          <a:p>
            <a:pPr marL="76200" indent="0">
              <a:buNone/>
            </a:pPr>
            <a:endParaRPr lang="sv-SE" sz="2000" dirty="0">
              <a:solidFill>
                <a:srgbClr val="000000"/>
              </a:solidFill>
              <a:latin typeface="Avenir LT Pro 65 Medium" panose="020B0603020203020204" pitchFamily="34" charset="0"/>
              <a:ea typeface="Garamond" panose="02020404030301010803" pitchFamily="18" charset="0"/>
              <a:cs typeface="Garamond" panose="02020404030301010803" pitchFamily="18" charset="0"/>
            </a:endParaRPr>
          </a:p>
          <a:p>
            <a:pPr marL="76200" indent="0">
              <a:buNone/>
            </a:pPr>
            <a:r>
              <a:rPr lang="sv-SE" sz="2000" dirty="0">
                <a:solidFill>
                  <a:srgbClr val="000000"/>
                </a:solidFill>
                <a:latin typeface="Avenir LT Pro 65 Medium" panose="020B0603020203020204" pitchFamily="34" charset="0"/>
                <a:ea typeface="Garamond" panose="02020404030301010803" pitchFamily="18" charset="0"/>
                <a:cs typeface="Garamond" panose="02020404030301010803" pitchFamily="18" charset="0"/>
                <a:hlinkClick r:id="rId3"/>
              </a:rPr>
              <a:t>https://www.youtube.com/watch?v=JgRmscr5lgc&amp;t</a:t>
            </a:r>
            <a:r>
              <a:rPr lang="sv-SE" sz="2000">
                <a:solidFill>
                  <a:srgbClr val="000000"/>
                </a:solidFill>
                <a:latin typeface="Avenir LT Pro 65 Medium" panose="020B0603020203020204" pitchFamily="34" charset="0"/>
                <a:ea typeface="Garamond" panose="02020404030301010803" pitchFamily="18" charset="0"/>
                <a:cs typeface="Garamond" panose="02020404030301010803" pitchFamily="18" charset="0"/>
                <a:hlinkClick r:id="rId3"/>
              </a:rPr>
              <a:t>=2s</a:t>
            </a:r>
            <a:endParaRPr lang="sv-SE" sz="2000">
              <a:solidFill>
                <a:srgbClr val="000000"/>
              </a:solidFill>
              <a:latin typeface="Avenir LT Pro 65 Medium" panose="020B0603020203020204" pitchFamily="34" charset="0"/>
              <a:ea typeface="Garamond" panose="02020404030301010803" pitchFamily="18" charset="0"/>
              <a:cs typeface="Garamond" panose="02020404030301010803" pitchFamily="18" charset="0"/>
            </a:endParaRPr>
          </a:p>
          <a:p>
            <a:pPr marL="76200" indent="0">
              <a:buNone/>
            </a:pPr>
            <a:endParaRPr lang="sv-SE" sz="2000" dirty="0">
              <a:solidFill>
                <a:srgbClr val="000000"/>
              </a:solidFill>
              <a:latin typeface="Avenir LT Pro 65 Medium" panose="020B0603020203020204" pitchFamily="34" charset="0"/>
              <a:ea typeface="Garamond" panose="02020404030301010803" pitchFamily="18" charset="0"/>
              <a:cs typeface="Garamond" panose="02020404030301010803" pitchFamily="18" charset="0"/>
            </a:endParaRPr>
          </a:p>
        </p:txBody>
      </p:sp>
      <p:sp>
        <p:nvSpPr>
          <p:cNvPr id="125" name="Google Shape;125;p20"/>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v-SE" dirty="0">
                <a:latin typeface="Kapra Neue Custom" panose="00000800000000000000" pitchFamily="50" charset="0"/>
              </a:rPr>
              <a:t>FILM STATSMINISTRARNA</a:t>
            </a:r>
            <a:endParaRPr dirty="0">
              <a:latin typeface="Kapra Neue Custom" panose="00000800000000000000" pitchFamily="50"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ctrTitle"/>
          </p:nvPr>
        </p:nvSpPr>
        <p:spPr>
          <a:xfrm>
            <a:off x="1162050" y="1864426"/>
            <a:ext cx="9613900" cy="3531024"/>
          </a:xfrm>
          <a:prstGeom prst="rect">
            <a:avLst/>
          </a:prstGeom>
          <a:noFill/>
          <a:ln>
            <a:noFill/>
          </a:ln>
        </p:spPr>
        <p:txBody>
          <a:bodyPr spcFirstLastPara="1" wrap="square" lIns="0" tIns="180000" rIns="0" bIns="0" anchor="t" anchorCtr="0">
            <a:noAutofit/>
          </a:bodyPr>
          <a:lstStyle/>
          <a:p>
            <a:pPr marL="0" lvl="0" indent="0" rtl="0">
              <a:lnSpc>
                <a:spcPct val="80000"/>
              </a:lnSpc>
              <a:spcBef>
                <a:spcPts val="0"/>
              </a:spcBef>
              <a:spcAft>
                <a:spcPts val="0"/>
              </a:spcAft>
              <a:buNone/>
            </a:pPr>
            <a:r>
              <a:rPr lang="sv-SE" sz="8000" dirty="0">
                <a:latin typeface="Kapra Neue Custom" panose="00000800000000000000" pitchFamily="50" charset="0"/>
              </a:rPr>
              <a:t>UTBILDNINGENS STRUKTUR OCH GENOMFÖRANDE</a:t>
            </a:r>
            <a:br>
              <a:rPr lang="sv-SE" sz="4000" dirty="0"/>
            </a:br>
            <a:br>
              <a:rPr lang="sv-SE" sz="4000" dirty="0"/>
            </a:br>
            <a:endParaRPr sz="40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Socialdemokraterna">
  <a:themeElements>
    <a:clrScheme name="Socialdemokraterna ny">
      <a:dk1>
        <a:srgbClr val="000000"/>
      </a:dk1>
      <a:lt1>
        <a:srgbClr val="FFFFFF"/>
      </a:lt1>
      <a:dk2>
        <a:srgbClr val="9C9E9F"/>
      </a:dk2>
      <a:lt2>
        <a:srgbClr val="DDDDDD"/>
      </a:lt2>
      <a:accent1>
        <a:srgbClr val="B40D1E"/>
      </a:accent1>
      <a:accent2>
        <a:srgbClr val="ED1B34"/>
      </a:accent2>
      <a:accent3>
        <a:srgbClr val="FFDCD6"/>
      </a:accent3>
      <a:accent4>
        <a:srgbClr val="000000"/>
      </a:accent4>
      <a:accent5>
        <a:srgbClr val="7F7F7F"/>
      </a:accent5>
      <a:accent6>
        <a:srgbClr val="A5A5A5"/>
      </a:accent6>
      <a:hlink>
        <a:srgbClr val="292929"/>
      </a:hlink>
      <a:folHlink>
        <a:srgbClr val="4D4D4D"/>
      </a:folHlink>
    </a:clrScheme>
    <a:fontScheme name="Socialdemokraterna">
      <a:majorFont>
        <a:latin typeface="Kapra Neue Custom"/>
        <a:ea typeface=""/>
        <a:cs typeface=""/>
      </a:majorFont>
      <a:minorFont>
        <a:latin typeface="Avenir LT Pro 65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spcBef>
            <a:spcPts val="600"/>
          </a:spcBef>
          <a:spcAft>
            <a:spcPts val="300"/>
          </a:spcAft>
          <a:defRPr sz="2400" dirty="0" err="1" smtClean="0">
            <a:latin typeface="+mn-lt"/>
          </a:defRPr>
        </a:defPPr>
      </a:lstStyle>
    </a:txDef>
  </a:objectDefaults>
  <a:extraClrSchemeLst/>
  <a:extLst>
    <a:ext uri="{05A4C25C-085E-4340-85A3-A5531E510DB2}">
      <thm15:themeFamily xmlns:thm15="http://schemas.microsoft.com/office/thememl/2012/main" name="Presentation13" id="{373AC898-3C10-6844-85FA-0E330079D3E2}" vid="{F6B62244-9BC0-A147-BFC1-396DB1E326B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S wide 2021 final (1)</Template>
  <TotalTime>95</TotalTime>
  <Words>1381</Words>
  <Application>Microsoft Office PowerPoint</Application>
  <PresentationFormat>Bredbild</PresentationFormat>
  <Paragraphs>124</Paragraphs>
  <Slides>16</Slides>
  <Notes>16</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16</vt:i4>
      </vt:variant>
    </vt:vector>
  </HeadingPairs>
  <TitlesOfParts>
    <vt:vector size="24" baseType="lpstr">
      <vt:lpstr>Arial</vt:lpstr>
      <vt:lpstr>Avenir</vt:lpstr>
      <vt:lpstr>Avenir LT Pro 65 Medium</vt:lpstr>
      <vt:lpstr>Avenir LT Pro 85 Heavy</vt:lpstr>
      <vt:lpstr>Calibri</vt:lpstr>
      <vt:lpstr>Garamond</vt:lpstr>
      <vt:lpstr>Kapra Neue Custom</vt:lpstr>
      <vt:lpstr>Socialdemokraterna</vt:lpstr>
      <vt:lpstr>GRUNDLÄGGANDE LEDARSKAPSUTBILDNING FÖR DIG SOM HAR UPPDRAG I, ELLER ÅT, PARTIET  </vt:lpstr>
      <vt:lpstr> VARMT VÄLKOMNA!!  </vt:lpstr>
      <vt:lpstr>ÖVERGRIPANDE SYFTE</vt:lpstr>
      <vt:lpstr>ÖVERGRIPANDE MÅL</vt:lpstr>
      <vt:lpstr>CHECKA IN  </vt:lpstr>
      <vt:lpstr>CHECKA IN</vt:lpstr>
      <vt:lpstr>PowerPoint-presentation</vt:lpstr>
      <vt:lpstr>FILM STATSMINISTRARNA</vt:lpstr>
      <vt:lpstr>UTBILDNINGENS STRUKTUR OCH GENOMFÖRANDE  </vt:lpstr>
      <vt:lpstr>UTBILDNINGENS TRE TRÄFFAR</vt:lpstr>
      <vt:lpstr>SYFTE FÖRSTA TRÄFFEN</vt:lpstr>
      <vt:lpstr>FÖRSTA TRÄFFEN</vt:lpstr>
      <vt:lpstr>PowerPoint-presentation</vt:lpstr>
      <vt:lpstr>PowerPoint-presentation</vt:lpstr>
      <vt:lpstr>PRAKTISKA FRÅGOR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Thomas Frid</dc:creator>
  <cp:lastModifiedBy>Anna-Maria Engqvist</cp:lastModifiedBy>
  <cp:revision>12</cp:revision>
  <dcterms:created xsi:type="dcterms:W3CDTF">2022-01-26T13:38:08Z</dcterms:created>
  <dcterms:modified xsi:type="dcterms:W3CDTF">2024-10-02T18:28:44Z</dcterms:modified>
</cp:coreProperties>
</file>