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9"/>
  </p:notesMasterIdLst>
  <p:sldIdLst>
    <p:sldId id="256" r:id="rId2"/>
    <p:sldId id="257" r:id="rId3"/>
    <p:sldId id="258" r:id="rId4"/>
    <p:sldId id="259" r:id="rId5"/>
    <p:sldId id="264" r:id="rId6"/>
    <p:sldId id="265" r:id="rId7"/>
    <p:sldId id="261" r:id="rId8"/>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B34"/>
    <a:srgbClr val="FEDCD6"/>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426" autoAdjust="0"/>
  </p:normalViewPr>
  <p:slideViewPr>
    <p:cSldViewPr snapToGrid="0">
      <p:cViewPr varScale="1">
        <p:scale>
          <a:sx n="109" d="100"/>
          <a:sy n="109" d="100"/>
        </p:scale>
        <p:origin x="534" y="108"/>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10/2/2024</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dirty="0" err="1">
                <a:solidFill>
                  <a:schemeClr val="dk1"/>
                </a:solidFill>
                <a:highlight>
                  <a:srgbClr val="FFFFFF"/>
                </a:highlight>
              </a:rPr>
              <a:t>Uppskattad</a:t>
            </a:r>
            <a:r>
              <a:rPr lang="en-GB" sz="1200" dirty="0">
                <a:solidFill>
                  <a:schemeClr val="dk1"/>
                </a:solidFill>
                <a:highlight>
                  <a:srgbClr val="FFFFFF"/>
                </a:highlight>
              </a:rPr>
              <a:t> </a:t>
            </a:r>
            <a:r>
              <a:rPr lang="en-GB" sz="1200" dirty="0" err="1">
                <a:solidFill>
                  <a:schemeClr val="dk1"/>
                </a:solidFill>
                <a:highlight>
                  <a:srgbClr val="FFFFFF"/>
                </a:highlight>
              </a:rPr>
              <a:t>tidsåtgång</a:t>
            </a:r>
            <a:r>
              <a:rPr lang="en-GB" sz="1200" dirty="0">
                <a:solidFill>
                  <a:schemeClr val="dk1"/>
                </a:solidFill>
                <a:highlight>
                  <a:srgbClr val="FFFFFF"/>
                </a:highlight>
              </a:rPr>
              <a:t>: 60 </a:t>
            </a:r>
            <a:r>
              <a:rPr lang="en-GB" sz="1200" dirty="0" err="1">
                <a:solidFill>
                  <a:schemeClr val="dk1"/>
                </a:solidFill>
                <a:highlight>
                  <a:srgbClr val="FFFFFF"/>
                </a:highlight>
              </a:rPr>
              <a:t>minuter</a:t>
            </a:r>
            <a:endParaRPr sz="1200" dirty="0">
              <a:solidFill>
                <a:schemeClr val="dk1"/>
              </a:solidFill>
              <a:highlight>
                <a:srgbClr val="FFFFFF"/>
              </a:highlight>
            </a:endParaRPr>
          </a:p>
          <a:p>
            <a:pPr marL="0" marR="0" lvl="0" indent="0" algn="l" rtl="0">
              <a:lnSpc>
                <a:spcPct val="100000"/>
              </a:lnSpc>
              <a:spcBef>
                <a:spcPts val="0"/>
              </a:spcBef>
              <a:spcAft>
                <a:spcPts val="0"/>
              </a:spcAft>
              <a:buClr>
                <a:schemeClr val="dk1"/>
              </a:buClr>
              <a:buSzPts val="1200"/>
              <a:buFont typeface="Calibri"/>
              <a:buNone/>
            </a:pPr>
            <a:r>
              <a:rPr lang="en-GB" sz="1200" dirty="0">
                <a:solidFill>
                  <a:schemeClr val="dk1"/>
                </a:solidFill>
                <a:highlight>
                  <a:srgbClr val="FFFFFF"/>
                </a:highlight>
              </a:rPr>
              <a:t>-</a:t>
            </a:r>
            <a:r>
              <a:rPr lang="en-GB" sz="1200" dirty="0" err="1">
                <a:solidFill>
                  <a:schemeClr val="dk1"/>
                </a:solidFill>
                <a:highlight>
                  <a:srgbClr val="FFFFFF"/>
                </a:highlight>
              </a:rPr>
              <a:t>Inledning</a:t>
            </a:r>
            <a:r>
              <a:rPr lang="en-GB" sz="1200" dirty="0">
                <a:solidFill>
                  <a:schemeClr val="dk1"/>
                </a:solidFill>
                <a:highlight>
                  <a:srgbClr val="FFFFFF"/>
                </a:highlight>
              </a:rPr>
              <a:t> och </a:t>
            </a:r>
            <a:r>
              <a:rPr lang="en-GB" sz="1200" dirty="0" err="1">
                <a:solidFill>
                  <a:schemeClr val="dk1"/>
                </a:solidFill>
                <a:highlight>
                  <a:srgbClr val="FFFFFF"/>
                </a:highlight>
              </a:rPr>
              <a:t>syfte</a:t>
            </a:r>
            <a:r>
              <a:rPr lang="en-GB" sz="1200" dirty="0">
                <a:solidFill>
                  <a:schemeClr val="dk1"/>
                </a:solidFill>
                <a:highlight>
                  <a:srgbClr val="FFFFFF"/>
                </a:highlight>
              </a:rPr>
              <a:t>, 2 min</a:t>
            </a:r>
            <a:br>
              <a:rPr lang="en-GB" sz="1200" dirty="0">
                <a:solidFill>
                  <a:schemeClr val="dk1"/>
                </a:solidFill>
                <a:highlight>
                  <a:srgbClr val="FFFFFF"/>
                </a:highlight>
              </a:rPr>
            </a:br>
            <a:r>
              <a:rPr lang="en-GB" sz="1200" dirty="0">
                <a:solidFill>
                  <a:schemeClr val="dk1"/>
                </a:solidFill>
                <a:highlight>
                  <a:srgbClr val="FFFFFF"/>
                </a:highlight>
              </a:rPr>
              <a:t>-Be </a:t>
            </a:r>
            <a:r>
              <a:rPr lang="en-GB" sz="1200" dirty="0" err="1">
                <a:solidFill>
                  <a:schemeClr val="dk1"/>
                </a:solidFill>
                <a:highlight>
                  <a:srgbClr val="FFFFFF"/>
                </a:highlight>
              </a:rPr>
              <a:t>alla</a:t>
            </a:r>
            <a:r>
              <a:rPr lang="en-GB" sz="1200" dirty="0">
                <a:solidFill>
                  <a:schemeClr val="dk1"/>
                </a:solidFill>
                <a:highlight>
                  <a:srgbClr val="FFFFFF"/>
                </a:highlight>
              </a:rPr>
              <a:t> </a:t>
            </a:r>
            <a:r>
              <a:rPr lang="en-GB" sz="1200" dirty="0" err="1">
                <a:solidFill>
                  <a:schemeClr val="dk1"/>
                </a:solidFill>
                <a:highlight>
                  <a:srgbClr val="FFFFFF"/>
                </a:highlight>
              </a:rPr>
              <a:t>läsa</a:t>
            </a:r>
            <a:r>
              <a:rPr lang="en-GB" sz="1200" dirty="0">
                <a:solidFill>
                  <a:schemeClr val="dk1"/>
                </a:solidFill>
                <a:highlight>
                  <a:srgbClr val="FFFFFF"/>
                </a:highlight>
              </a:rPr>
              <a:t> den Socialdemokratiska ledarskapsidén enskilt, 8 min (</a:t>
            </a:r>
            <a:r>
              <a:rPr lang="en-GB" sz="1200" dirty="0" err="1">
                <a:solidFill>
                  <a:schemeClr val="dk1"/>
                </a:solidFill>
                <a:highlight>
                  <a:srgbClr val="FFFFFF"/>
                </a:highlight>
              </a:rPr>
              <a:t>deltagarna</a:t>
            </a:r>
            <a:r>
              <a:rPr lang="en-GB" sz="1200" dirty="0">
                <a:solidFill>
                  <a:schemeClr val="dk1"/>
                </a:solidFill>
                <a:highlight>
                  <a:srgbClr val="FFFFFF"/>
                </a:highlight>
              </a:rPr>
              <a:t> ska ha </a:t>
            </a:r>
            <a:r>
              <a:rPr lang="en-GB" sz="1200" dirty="0" err="1">
                <a:solidFill>
                  <a:schemeClr val="dk1"/>
                </a:solidFill>
                <a:highlight>
                  <a:srgbClr val="FFFFFF"/>
                </a:highlight>
              </a:rPr>
              <a:t>fått</a:t>
            </a:r>
            <a:r>
              <a:rPr lang="en-GB" sz="1200" dirty="0">
                <a:solidFill>
                  <a:schemeClr val="dk1"/>
                </a:solidFill>
                <a:highlight>
                  <a:srgbClr val="FFFFFF"/>
                </a:highlight>
              </a:rPr>
              <a:t> den </a:t>
            </a:r>
            <a:r>
              <a:rPr lang="en-GB" sz="1200" dirty="0" err="1">
                <a:solidFill>
                  <a:schemeClr val="dk1"/>
                </a:solidFill>
                <a:highlight>
                  <a:srgbClr val="FFFFFF"/>
                </a:highlight>
              </a:rPr>
              <a:t>tillgänglig</a:t>
            </a:r>
            <a:r>
              <a:rPr lang="en-GB" sz="1200" dirty="0">
                <a:solidFill>
                  <a:schemeClr val="dk1"/>
                </a:solidFill>
                <a:highlight>
                  <a:srgbClr val="FFFFFF"/>
                </a:highlight>
              </a:rPr>
              <a:t> </a:t>
            </a:r>
            <a:r>
              <a:rPr lang="en-GB" sz="1200" dirty="0" err="1">
                <a:solidFill>
                  <a:schemeClr val="dk1"/>
                </a:solidFill>
                <a:highlight>
                  <a:srgbClr val="FFFFFF"/>
                </a:highlight>
              </a:rPr>
              <a:t>inför</a:t>
            </a:r>
            <a:r>
              <a:rPr lang="en-GB" sz="1200" dirty="0">
                <a:solidFill>
                  <a:schemeClr val="dk1"/>
                </a:solidFill>
                <a:highlight>
                  <a:srgbClr val="FFFFFF"/>
                </a:highlight>
              </a:rPr>
              <a:t> </a:t>
            </a:r>
            <a:r>
              <a:rPr lang="en-GB" sz="1200" dirty="0" err="1">
                <a:solidFill>
                  <a:schemeClr val="dk1"/>
                </a:solidFill>
                <a:highlight>
                  <a:srgbClr val="FFFFFF"/>
                </a:highlight>
              </a:rPr>
              <a:t>sessionen</a:t>
            </a:r>
            <a:r>
              <a:rPr lang="en-GB" sz="1200" dirty="0">
                <a:solidFill>
                  <a:schemeClr val="dk1"/>
                </a:solidFill>
                <a:highlight>
                  <a:srgbClr val="FFFFFF"/>
                </a:highlight>
              </a:rPr>
              <a:t> och ha </a:t>
            </a:r>
            <a:r>
              <a:rPr lang="en-GB" sz="1200" dirty="0" err="1">
                <a:solidFill>
                  <a:schemeClr val="dk1"/>
                </a:solidFill>
                <a:highlight>
                  <a:srgbClr val="FFFFFF"/>
                </a:highlight>
              </a:rPr>
              <a:t>läst</a:t>
            </a:r>
            <a:r>
              <a:rPr lang="en-GB" sz="1200" dirty="0">
                <a:solidFill>
                  <a:schemeClr val="dk1"/>
                </a:solidFill>
                <a:highlight>
                  <a:srgbClr val="FFFFFF"/>
                </a:highlight>
              </a:rPr>
              <a:t> den även  </a:t>
            </a:r>
            <a:r>
              <a:rPr lang="en-GB" sz="1200" dirty="0" err="1">
                <a:solidFill>
                  <a:schemeClr val="dk1"/>
                </a:solidFill>
                <a:highlight>
                  <a:srgbClr val="FFFFFF"/>
                </a:highlight>
              </a:rPr>
              <a:t>innan</a:t>
            </a:r>
            <a:r>
              <a:rPr lang="en-GB" sz="1200" dirty="0">
                <a:solidFill>
                  <a:schemeClr val="dk1"/>
                </a:solidFill>
                <a:highlight>
                  <a:srgbClr val="FFFFFF"/>
                </a:highlight>
              </a:rPr>
              <a:t> ni </a:t>
            </a:r>
            <a:r>
              <a:rPr lang="en-GB" sz="1200" dirty="0" err="1">
                <a:solidFill>
                  <a:schemeClr val="dk1"/>
                </a:solidFill>
                <a:highlight>
                  <a:srgbClr val="FFFFFF"/>
                </a:highlight>
              </a:rPr>
              <a:t>ses</a:t>
            </a:r>
            <a:r>
              <a:rPr lang="en-GB" sz="1200" dirty="0">
                <a:solidFill>
                  <a:schemeClr val="dk1"/>
                </a:solidFill>
                <a:highlight>
                  <a:srgbClr val="FFFFFF"/>
                </a:highlight>
              </a:rPr>
              <a:t>)</a:t>
            </a:r>
            <a:br>
              <a:rPr lang="en-GB" sz="1200" dirty="0">
                <a:solidFill>
                  <a:schemeClr val="dk1"/>
                </a:solidFill>
                <a:highlight>
                  <a:srgbClr val="FFFFFF"/>
                </a:highlight>
              </a:rPr>
            </a:br>
            <a:r>
              <a:rPr lang="en-GB" sz="1200" dirty="0">
                <a:solidFill>
                  <a:schemeClr val="dk1"/>
                </a:solidFill>
                <a:highlight>
                  <a:srgbClr val="FFFFFF"/>
                </a:highlight>
              </a:rPr>
              <a:t>-</a:t>
            </a:r>
            <a:r>
              <a:rPr lang="en-GB" sz="1200" dirty="0" err="1">
                <a:solidFill>
                  <a:schemeClr val="dk1"/>
                </a:solidFill>
                <a:highlight>
                  <a:srgbClr val="FFFFFF"/>
                </a:highlight>
              </a:rPr>
              <a:t>Arbeta</a:t>
            </a:r>
            <a:r>
              <a:rPr lang="en-GB" sz="1200" dirty="0">
                <a:solidFill>
                  <a:schemeClr val="dk1"/>
                </a:solidFill>
                <a:highlight>
                  <a:srgbClr val="FFFFFF"/>
                </a:highlight>
              </a:rPr>
              <a:t> i mindre grupper, </a:t>
            </a:r>
            <a:r>
              <a:rPr lang="en-GB" sz="1200" dirty="0" err="1">
                <a:solidFill>
                  <a:schemeClr val="dk1"/>
                </a:solidFill>
                <a:highlight>
                  <a:srgbClr val="FFFFFF"/>
                </a:highlight>
              </a:rPr>
              <a:t>deltagarna</a:t>
            </a:r>
            <a:r>
              <a:rPr lang="en-GB" sz="1200" dirty="0">
                <a:solidFill>
                  <a:schemeClr val="dk1"/>
                </a:solidFill>
                <a:highlight>
                  <a:srgbClr val="FFFFFF"/>
                </a:highlight>
              </a:rPr>
              <a:t> skapar två meningar, 14 min</a:t>
            </a:r>
            <a:endParaRPr dirty="0"/>
          </a:p>
          <a:p>
            <a:pPr marL="0" marR="0" lvl="0" indent="0" algn="l" rtl="0">
              <a:lnSpc>
                <a:spcPct val="100000"/>
              </a:lnSpc>
              <a:spcBef>
                <a:spcPts val="0"/>
              </a:spcBef>
              <a:spcAft>
                <a:spcPts val="0"/>
              </a:spcAft>
              <a:buClr>
                <a:schemeClr val="dk1"/>
              </a:buClr>
              <a:buSzPts val="1200"/>
              <a:buFont typeface="Calibri"/>
              <a:buNone/>
            </a:pPr>
            <a:r>
              <a:rPr lang="en-GB" sz="1200" dirty="0">
                <a:solidFill>
                  <a:schemeClr val="dk1"/>
                </a:solidFill>
                <a:highlight>
                  <a:srgbClr val="FFFFFF"/>
                </a:highlight>
              </a:rPr>
              <a:t>-</a:t>
            </a:r>
            <a:r>
              <a:rPr lang="en-GB" sz="1200" dirty="0" err="1">
                <a:solidFill>
                  <a:schemeClr val="dk1"/>
                </a:solidFill>
                <a:highlight>
                  <a:srgbClr val="FFFFFF"/>
                </a:highlight>
              </a:rPr>
              <a:t>Arbeta</a:t>
            </a:r>
            <a:r>
              <a:rPr lang="en-GB" sz="1200" dirty="0">
                <a:solidFill>
                  <a:schemeClr val="dk1"/>
                </a:solidFill>
                <a:highlight>
                  <a:srgbClr val="FFFFFF"/>
                </a:highlight>
              </a:rPr>
              <a:t> I mindre grupper, </a:t>
            </a:r>
            <a:r>
              <a:rPr lang="en-GB" sz="1200" dirty="0" err="1">
                <a:solidFill>
                  <a:schemeClr val="dk1"/>
                </a:solidFill>
                <a:highlight>
                  <a:srgbClr val="FFFFFF"/>
                </a:highlight>
              </a:rPr>
              <a:t>deltagarna</a:t>
            </a:r>
            <a:r>
              <a:rPr lang="en-GB" sz="1200" dirty="0">
                <a:solidFill>
                  <a:schemeClr val="dk1"/>
                </a:solidFill>
                <a:highlight>
                  <a:srgbClr val="FFFFFF"/>
                </a:highlight>
              </a:rPr>
              <a:t> skapar två </a:t>
            </a:r>
            <a:r>
              <a:rPr lang="en-GB" sz="1200" dirty="0" err="1">
                <a:solidFill>
                  <a:schemeClr val="dk1"/>
                </a:solidFill>
                <a:highlight>
                  <a:srgbClr val="FFFFFF"/>
                </a:highlight>
              </a:rPr>
              <a:t>konkreta</a:t>
            </a:r>
            <a:r>
              <a:rPr lang="en-GB" sz="1200" dirty="0">
                <a:solidFill>
                  <a:schemeClr val="dk1"/>
                </a:solidFill>
                <a:highlight>
                  <a:srgbClr val="FFFFFF"/>
                </a:highlight>
              </a:rPr>
              <a:t> </a:t>
            </a:r>
            <a:r>
              <a:rPr lang="en-GB" sz="1200" dirty="0" err="1">
                <a:solidFill>
                  <a:schemeClr val="dk1"/>
                </a:solidFill>
                <a:highlight>
                  <a:srgbClr val="FFFFFF"/>
                </a:highlight>
              </a:rPr>
              <a:t>exempel</a:t>
            </a:r>
            <a:r>
              <a:rPr lang="en-GB" sz="1200" dirty="0">
                <a:solidFill>
                  <a:schemeClr val="dk1"/>
                </a:solidFill>
                <a:highlight>
                  <a:srgbClr val="FFFFFF"/>
                </a:highlight>
              </a:rPr>
              <a:t>, 14 min</a:t>
            </a:r>
            <a:br>
              <a:rPr lang="en-GB" sz="1200" dirty="0">
                <a:solidFill>
                  <a:schemeClr val="dk1"/>
                </a:solidFill>
                <a:highlight>
                  <a:srgbClr val="FFFFFF"/>
                </a:highlight>
              </a:rPr>
            </a:br>
            <a:r>
              <a:rPr lang="en-GB" sz="1200" dirty="0">
                <a:solidFill>
                  <a:schemeClr val="dk1"/>
                </a:solidFill>
                <a:highlight>
                  <a:srgbClr val="FFFFFF"/>
                </a:highlight>
              </a:rPr>
              <a:t>-</a:t>
            </a:r>
            <a:r>
              <a:rPr lang="en-GB" sz="1200" dirty="0" err="1">
                <a:solidFill>
                  <a:schemeClr val="dk1"/>
                </a:solidFill>
                <a:highlight>
                  <a:srgbClr val="FFFFFF"/>
                </a:highlight>
              </a:rPr>
              <a:t>Presentationer</a:t>
            </a:r>
            <a:r>
              <a:rPr lang="en-GB" sz="1200" dirty="0">
                <a:solidFill>
                  <a:schemeClr val="dk1"/>
                </a:solidFill>
                <a:highlight>
                  <a:srgbClr val="FFFFFF"/>
                </a:highlight>
              </a:rPr>
              <a:t> från respective grupp, 17 min (</a:t>
            </a:r>
            <a:r>
              <a:rPr lang="en-GB" sz="1200" dirty="0" err="1">
                <a:solidFill>
                  <a:schemeClr val="dk1"/>
                </a:solidFill>
                <a:highlight>
                  <a:srgbClr val="FFFFFF"/>
                </a:highlight>
              </a:rPr>
              <a:t>baserat</a:t>
            </a:r>
            <a:r>
              <a:rPr lang="en-GB" sz="1200" dirty="0">
                <a:solidFill>
                  <a:schemeClr val="dk1"/>
                </a:solidFill>
                <a:highlight>
                  <a:srgbClr val="FFFFFF"/>
                </a:highlight>
              </a:rPr>
              <a:t> på 4 min per grupp á 4 grupper)</a:t>
            </a:r>
            <a:br>
              <a:rPr lang="en-GB" sz="1200" dirty="0">
                <a:solidFill>
                  <a:schemeClr val="dk1"/>
                </a:solidFill>
                <a:highlight>
                  <a:srgbClr val="FFFFFF"/>
                </a:highlight>
              </a:rPr>
            </a:br>
            <a:r>
              <a:rPr lang="en-GB" sz="1200" dirty="0">
                <a:solidFill>
                  <a:schemeClr val="dk1"/>
                </a:solidFill>
                <a:highlight>
                  <a:srgbClr val="FFFFFF"/>
                </a:highlight>
              </a:rPr>
              <a:t>-</a:t>
            </a:r>
            <a:r>
              <a:rPr lang="en-GB" sz="1200" dirty="0" err="1">
                <a:solidFill>
                  <a:schemeClr val="dk1"/>
                </a:solidFill>
                <a:highlight>
                  <a:srgbClr val="FFFFFF"/>
                </a:highlight>
              </a:rPr>
              <a:t>Enskild</a:t>
            </a:r>
            <a:r>
              <a:rPr lang="en-GB" sz="1200" dirty="0">
                <a:solidFill>
                  <a:schemeClr val="dk1"/>
                </a:solidFill>
                <a:highlight>
                  <a:srgbClr val="FFFFFF"/>
                </a:highlight>
              </a:rPr>
              <a:t> reflection </a:t>
            </a:r>
            <a:r>
              <a:rPr lang="en-GB" sz="1200" dirty="0" err="1">
                <a:solidFill>
                  <a:schemeClr val="dk1"/>
                </a:solidFill>
                <a:highlight>
                  <a:srgbClr val="FFFFFF"/>
                </a:highlight>
              </a:rPr>
              <a:t>kring</a:t>
            </a:r>
            <a:r>
              <a:rPr lang="en-GB" sz="1200" dirty="0">
                <a:solidFill>
                  <a:schemeClr val="dk1"/>
                </a:solidFill>
                <a:highlight>
                  <a:srgbClr val="FFFFFF"/>
                </a:highlight>
              </a:rPr>
              <a:t> </a:t>
            </a:r>
            <a:r>
              <a:rPr lang="en-GB" sz="1200" dirty="0" err="1">
                <a:solidFill>
                  <a:schemeClr val="dk1"/>
                </a:solidFill>
                <a:highlight>
                  <a:srgbClr val="FFFFFF"/>
                </a:highlight>
              </a:rPr>
              <a:t>sitt</a:t>
            </a:r>
            <a:r>
              <a:rPr lang="en-GB" sz="1200" dirty="0">
                <a:solidFill>
                  <a:schemeClr val="dk1"/>
                </a:solidFill>
                <a:highlight>
                  <a:srgbClr val="FFFFFF"/>
                </a:highlight>
              </a:rPr>
              <a:t> </a:t>
            </a:r>
            <a:r>
              <a:rPr lang="en-GB" sz="1200" dirty="0" err="1">
                <a:solidFill>
                  <a:schemeClr val="dk1"/>
                </a:solidFill>
                <a:highlight>
                  <a:srgbClr val="FFFFFF"/>
                </a:highlight>
              </a:rPr>
              <a:t>eget</a:t>
            </a:r>
            <a:r>
              <a:rPr lang="en-GB" sz="1200" dirty="0">
                <a:solidFill>
                  <a:schemeClr val="dk1"/>
                </a:solidFill>
                <a:highlight>
                  <a:srgbClr val="FFFFFF"/>
                </a:highlight>
              </a:rPr>
              <a:t> Socialdemokratiska ledarskap, 5 min</a:t>
            </a:r>
            <a:endParaRPr sz="1200" dirty="0"/>
          </a:p>
          <a:p>
            <a:pPr marL="0" lvl="0" indent="0" algn="l" rtl="0">
              <a:spcBef>
                <a:spcPts val="0"/>
              </a:spcBef>
              <a:spcAft>
                <a:spcPts val="0"/>
              </a:spcAft>
              <a:buNone/>
            </a:pPr>
            <a:endParaRPr dirty="0"/>
          </a:p>
        </p:txBody>
      </p:sp>
      <p:sp>
        <p:nvSpPr>
          <p:cNvPr id="107" name="Google Shape;10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Uppskattad</a:t>
            </a:r>
            <a:r>
              <a:rPr lang="en-GB" dirty="0"/>
              <a:t> </a:t>
            </a:r>
            <a:r>
              <a:rPr lang="en-GB" dirty="0" err="1"/>
              <a:t>tidsåtgång</a:t>
            </a:r>
            <a:r>
              <a:rPr lang="en-GB" dirty="0"/>
              <a:t>: 1-2 min</a:t>
            </a:r>
            <a:endParaRPr dirty="0"/>
          </a:p>
          <a:p>
            <a:pPr marL="0" lvl="0" indent="0" algn="l" rtl="0">
              <a:spcBef>
                <a:spcPts val="0"/>
              </a:spcBef>
              <a:spcAft>
                <a:spcPts val="0"/>
              </a:spcAft>
              <a:buNone/>
            </a:pPr>
            <a:r>
              <a:rPr lang="en-GB" dirty="0" err="1"/>
              <a:t>Gå</a:t>
            </a:r>
            <a:r>
              <a:rPr lang="en-GB" dirty="0"/>
              <a:t>  igenom </a:t>
            </a:r>
            <a:r>
              <a:rPr lang="en-GB" dirty="0" err="1"/>
              <a:t>syftet</a:t>
            </a:r>
            <a:r>
              <a:rPr lang="en-GB" dirty="0"/>
              <a:t> med </a:t>
            </a:r>
            <a:r>
              <a:rPr lang="en-GB" dirty="0" err="1"/>
              <a:t>detta</a:t>
            </a:r>
            <a:r>
              <a:rPr lang="en-GB" dirty="0"/>
              <a:t> pass</a:t>
            </a:r>
            <a:endParaRPr dirty="0"/>
          </a:p>
        </p:txBody>
      </p:sp>
      <p:sp>
        <p:nvSpPr>
          <p:cNvPr id="113" name="Google Shape;113;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Uppskattad</a:t>
            </a:r>
            <a:r>
              <a:rPr lang="en-GB" dirty="0"/>
              <a:t> </a:t>
            </a:r>
            <a:r>
              <a:rPr lang="en-GB" dirty="0" err="1"/>
              <a:t>tidsåtgång</a:t>
            </a:r>
            <a:r>
              <a:rPr lang="en-GB" dirty="0"/>
              <a:t>: 8 min</a:t>
            </a:r>
            <a:endParaRPr dirty="0"/>
          </a:p>
          <a:p>
            <a:pPr marL="0" lvl="0" indent="0" algn="l" rtl="0">
              <a:spcBef>
                <a:spcPts val="0"/>
              </a:spcBef>
              <a:spcAft>
                <a:spcPts val="0"/>
              </a:spcAft>
              <a:buNone/>
            </a:pPr>
            <a:r>
              <a:rPr lang="en-GB" dirty="0"/>
              <a:t>Be </a:t>
            </a:r>
            <a:r>
              <a:rPr lang="en-GB" dirty="0" err="1"/>
              <a:t>deltagarna</a:t>
            </a:r>
            <a:r>
              <a:rPr lang="en-GB" dirty="0"/>
              <a:t> </a:t>
            </a:r>
            <a:r>
              <a:rPr lang="en-GB" dirty="0" err="1"/>
              <a:t>läsa</a:t>
            </a:r>
            <a:r>
              <a:rPr lang="en-GB" dirty="0"/>
              <a:t> igenom Socialdemokratiska ledarskapsidén </a:t>
            </a:r>
            <a:r>
              <a:rPr lang="en-GB" dirty="0" err="1"/>
              <a:t>ytterligare</a:t>
            </a:r>
            <a:r>
              <a:rPr lang="en-GB" dirty="0"/>
              <a:t> en </a:t>
            </a:r>
            <a:r>
              <a:rPr lang="en-GB" dirty="0" err="1"/>
              <a:t>gång</a:t>
            </a:r>
            <a:r>
              <a:rPr lang="en-GB" dirty="0"/>
              <a:t> </a:t>
            </a:r>
            <a:r>
              <a:rPr lang="en-GB" dirty="0" err="1"/>
              <a:t>förutom</a:t>
            </a:r>
            <a:r>
              <a:rPr lang="en-GB" dirty="0"/>
              <a:t> att ha haft det som </a:t>
            </a:r>
            <a:r>
              <a:rPr lang="en-GB" dirty="0" err="1"/>
              <a:t>förberedelseuppgift</a:t>
            </a:r>
            <a:r>
              <a:rPr lang="en-GB" dirty="0"/>
              <a:t>.</a:t>
            </a:r>
            <a:endParaRPr dirty="0"/>
          </a:p>
          <a:p>
            <a:pPr marL="0" lvl="0" indent="0" algn="l" rtl="0">
              <a:spcBef>
                <a:spcPts val="0"/>
              </a:spcBef>
              <a:spcAft>
                <a:spcPts val="0"/>
              </a:spcAft>
              <a:buNone/>
            </a:pPr>
            <a:endParaRPr dirty="0"/>
          </a:p>
        </p:txBody>
      </p:sp>
      <p:sp>
        <p:nvSpPr>
          <p:cNvPr id="120" name="Google Shape;120;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Uppskattad</a:t>
            </a:r>
            <a:r>
              <a:rPr lang="en-GB" dirty="0"/>
              <a:t> </a:t>
            </a:r>
            <a:r>
              <a:rPr lang="en-GB" dirty="0" err="1"/>
              <a:t>tidsåtgång</a:t>
            </a:r>
            <a:r>
              <a:rPr lang="en-GB" dirty="0"/>
              <a:t>: 14 </a:t>
            </a:r>
            <a:r>
              <a:rPr lang="en-GB" dirty="0" err="1"/>
              <a:t>minuter</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err="1"/>
              <a:t>Låt</a:t>
            </a:r>
            <a:r>
              <a:rPr lang="en-GB" dirty="0"/>
              <a:t> </a:t>
            </a:r>
            <a:r>
              <a:rPr lang="en-GB" dirty="0" err="1"/>
              <a:t>deltagarna</a:t>
            </a:r>
            <a:r>
              <a:rPr lang="en-GB" dirty="0"/>
              <a:t> </a:t>
            </a:r>
            <a:r>
              <a:rPr lang="en-GB" dirty="0" err="1"/>
              <a:t>gå</a:t>
            </a:r>
            <a:r>
              <a:rPr lang="en-GB" dirty="0"/>
              <a:t> </a:t>
            </a:r>
            <a:r>
              <a:rPr lang="en-GB" dirty="0" err="1"/>
              <a:t>ihop</a:t>
            </a:r>
            <a:r>
              <a:rPr lang="en-GB" dirty="0"/>
              <a:t> i mindre grupper om 4-5 deltagare (för att </a:t>
            </a:r>
            <a:r>
              <a:rPr lang="en-GB" dirty="0" err="1"/>
              <a:t>spara</a:t>
            </a:r>
            <a:r>
              <a:rPr lang="en-GB" dirty="0"/>
              <a:t> </a:t>
            </a:r>
            <a:r>
              <a:rPr lang="en-GB" dirty="0" err="1"/>
              <a:t>tid</a:t>
            </a:r>
            <a:r>
              <a:rPr lang="en-GB" dirty="0"/>
              <a:t> kan du ha </a:t>
            </a:r>
            <a:r>
              <a:rPr lang="en-GB" dirty="0" err="1"/>
              <a:t>förberett</a:t>
            </a:r>
            <a:r>
              <a:rPr lang="en-GB" dirty="0"/>
              <a:t> </a:t>
            </a:r>
            <a:r>
              <a:rPr lang="en-GB" dirty="0" err="1"/>
              <a:t>rummet</a:t>
            </a:r>
            <a:r>
              <a:rPr lang="en-GB" dirty="0"/>
              <a:t> med </a:t>
            </a:r>
            <a:r>
              <a:rPr lang="en-GB" dirty="0" err="1"/>
              <a:t>stolar</a:t>
            </a:r>
            <a:r>
              <a:rPr lang="en-GB" dirty="0"/>
              <a:t> i mindre </a:t>
            </a:r>
            <a:r>
              <a:rPr lang="en-GB" dirty="0" err="1"/>
              <a:t>cirklar</a:t>
            </a:r>
            <a:r>
              <a:rPr lang="en-GB" dirty="0"/>
              <a:t> som </a:t>
            </a:r>
            <a:r>
              <a:rPr lang="en-GB" dirty="0" err="1"/>
              <a:t>deltagarna</a:t>
            </a:r>
            <a:r>
              <a:rPr lang="en-GB" dirty="0"/>
              <a:t> sitter </a:t>
            </a:r>
            <a:r>
              <a:rPr lang="en-GB" dirty="0" err="1"/>
              <a:t>ifrån</a:t>
            </a:r>
            <a:r>
              <a:rPr lang="en-GB" dirty="0"/>
              <a:t> </a:t>
            </a:r>
            <a:r>
              <a:rPr lang="en-GB" dirty="0" err="1"/>
              <a:t>början</a:t>
            </a:r>
            <a:r>
              <a:rPr lang="en-GB" dirty="0"/>
              <a:t> </a:t>
            </a:r>
            <a:r>
              <a:rPr lang="en-GB" dirty="0" err="1"/>
              <a:t>av</a:t>
            </a:r>
            <a:r>
              <a:rPr lang="en-GB" dirty="0"/>
              <a:t> </a:t>
            </a:r>
            <a:r>
              <a:rPr lang="en-GB" dirty="0" err="1"/>
              <a:t>passet</a:t>
            </a:r>
            <a:r>
              <a:rPr lang="en-GB" dirty="0"/>
              <a:t>).</a:t>
            </a:r>
            <a:endParaRPr dirty="0"/>
          </a:p>
          <a:p>
            <a:pPr marL="0" lvl="0" indent="0" algn="l" rtl="0">
              <a:spcBef>
                <a:spcPts val="0"/>
              </a:spcBef>
              <a:spcAft>
                <a:spcPts val="0"/>
              </a:spcAft>
              <a:buNone/>
            </a:pPr>
            <a:r>
              <a:rPr lang="en-GB" dirty="0" err="1"/>
              <a:t>Utifrån</a:t>
            </a:r>
            <a:r>
              <a:rPr lang="en-GB" dirty="0"/>
              <a:t> den Socialdemokratiska ledarskapsidén </a:t>
            </a:r>
            <a:r>
              <a:rPr lang="en-GB" dirty="0" err="1"/>
              <a:t>ber</a:t>
            </a:r>
            <a:r>
              <a:rPr lang="en-GB" dirty="0"/>
              <a:t> du </a:t>
            </a:r>
            <a:r>
              <a:rPr lang="en-GB" dirty="0" err="1"/>
              <a:t>varje</a:t>
            </a:r>
            <a:r>
              <a:rPr lang="en-GB" dirty="0"/>
              <a:t> grupp </a:t>
            </a:r>
            <a:r>
              <a:rPr lang="en-GB" dirty="0" err="1"/>
              <a:t>beskriva</a:t>
            </a:r>
            <a:r>
              <a:rPr lang="en-GB" dirty="0"/>
              <a:t> i två meningar det </a:t>
            </a:r>
            <a:r>
              <a:rPr lang="en-GB" dirty="0" err="1"/>
              <a:t>dem</a:t>
            </a:r>
            <a:r>
              <a:rPr lang="en-GB" dirty="0"/>
              <a:t> som ser som kärnan i </a:t>
            </a:r>
            <a:r>
              <a:rPr lang="en-GB" dirty="0" err="1"/>
              <a:t>värdegrunden</a:t>
            </a:r>
            <a:r>
              <a:rPr lang="en-GB" dirty="0"/>
              <a:t>, </a:t>
            </a:r>
            <a:r>
              <a:rPr lang="en-GB" dirty="0" err="1"/>
              <a:t>organisationskulturen</a:t>
            </a:r>
            <a:r>
              <a:rPr lang="en-GB" dirty="0"/>
              <a:t> och det önskvärda </a:t>
            </a:r>
            <a:r>
              <a:rPr lang="en-GB" dirty="0" err="1"/>
              <a:t>ledarskapet</a:t>
            </a:r>
            <a:r>
              <a:rPr lang="en-GB" dirty="0"/>
              <a:t>. </a:t>
            </a:r>
            <a:endParaRPr dirty="0"/>
          </a:p>
          <a:p>
            <a:pPr marL="0" lvl="0" indent="0" algn="l" rtl="0">
              <a:spcBef>
                <a:spcPts val="0"/>
              </a:spcBef>
              <a:spcAft>
                <a:spcPts val="0"/>
              </a:spcAft>
              <a:buNone/>
            </a:pPr>
            <a:r>
              <a:rPr lang="en-GB" dirty="0" err="1"/>
              <a:t>Notera</a:t>
            </a:r>
            <a:r>
              <a:rPr lang="en-GB" dirty="0"/>
              <a:t> att det </a:t>
            </a:r>
            <a:r>
              <a:rPr lang="en-GB" dirty="0" err="1"/>
              <a:t>är</a:t>
            </a:r>
            <a:r>
              <a:rPr lang="en-GB" dirty="0"/>
              <a:t> totalt TVÅ meningar som ska </a:t>
            </a:r>
            <a:r>
              <a:rPr lang="en-GB" dirty="0" err="1"/>
              <a:t>skrivas</a:t>
            </a:r>
            <a:r>
              <a:rPr lang="en-GB" dirty="0"/>
              <a:t> (</a:t>
            </a:r>
            <a:r>
              <a:rPr lang="en-GB" dirty="0" err="1"/>
              <a:t>Inte</a:t>
            </a:r>
            <a:r>
              <a:rPr lang="en-GB" dirty="0"/>
              <a:t> två meningar per del)</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Sedan </a:t>
            </a:r>
            <a:r>
              <a:rPr lang="en-GB" dirty="0" err="1"/>
              <a:t>fortsätter</a:t>
            </a:r>
            <a:r>
              <a:rPr lang="en-GB" dirty="0"/>
              <a:t> </a:t>
            </a:r>
            <a:r>
              <a:rPr lang="en-GB" dirty="0" err="1"/>
              <a:t>samma</a:t>
            </a:r>
            <a:r>
              <a:rPr lang="en-GB" dirty="0"/>
              <a:t> grupp </a:t>
            </a:r>
            <a:r>
              <a:rPr lang="en-GB" dirty="0" err="1"/>
              <a:t>jobbar</a:t>
            </a:r>
            <a:r>
              <a:rPr lang="en-GB" dirty="0"/>
              <a:t> med </a:t>
            </a:r>
            <a:r>
              <a:rPr lang="en-GB" dirty="0" err="1"/>
              <a:t>nästa</a:t>
            </a:r>
            <a:r>
              <a:rPr lang="en-GB" dirty="0"/>
              <a:t> steg som </a:t>
            </a:r>
            <a:r>
              <a:rPr lang="en-GB" dirty="0" err="1"/>
              <a:t>presenteras</a:t>
            </a:r>
            <a:r>
              <a:rPr lang="en-GB" dirty="0"/>
              <a:t> på </a:t>
            </a:r>
            <a:r>
              <a:rPr lang="en-GB" dirty="0" err="1"/>
              <a:t>nästa</a:t>
            </a:r>
            <a:r>
              <a:rPr lang="en-GB" dirty="0"/>
              <a:t> slide.</a:t>
            </a:r>
            <a:endParaRPr dirty="0"/>
          </a:p>
        </p:txBody>
      </p:sp>
      <p:sp>
        <p:nvSpPr>
          <p:cNvPr id="127" name="Google Shape;12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Uppskattad</a:t>
            </a:r>
            <a:r>
              <a:rPr lang="en-GB" dirty="0"/>
              <a:t> </a:t>
            </a:r>
            <a:r>
              <a:rPr lang="en-GB" dirty="0" err="1"/>
              <a:t>tidsåtgång</a:t>
            </a:r>
            <a:r>
              <a:rPr lang="en-GB" dirty="0"/>
              <a:t>: 17 </a:t>
            </a:r>
            <a:r>
              <a:rPr lang="en-GB" dirty="0" err="1"/>
              <a:t>minuter</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err="1"/>
              <a:t>Varje</a:t>
            </a:r>
            <a:r>
              <a:rPr lang="en-GB" dirty="0"/>
              <a:t> grupp </a:t>
            </a:r>
            <a:r>
              <a:rPr lang="en-GB" dirty="0" err="1"/>
              <a:t>presenterar</a:t>
            </a:r>
            <a:r>
              <a:rPr lang="en-GB" dirty="0"/>
              <a:t> </a:t>
            </a:r>
            <a:r>
              <a:rPr lang="en-GB" dirty="0" err="1"/>
              <a:t>sina</a:t>
            </a:r>
            <a:r>
              <a:rPr lang="en-GB" dirty="0"/>
              <a:t> två meningar och de två </a:t>
            </a:r>
            <a:r>
              <a:rPr lang="en-GB" dirty="0" err="1"/>
              <a:t>konkreta</a:t>
            </a:r>
            <a:r>
              <a:rPr lang="en-GB" dirty="0"/>
              <a:t> </a:t>
            </a:r>
            <a:r>
              <a:rPr lang="en-GB" dirty="0" err="1"/>
              <a:t>exemplen</a:t>
            </a:r>
            <a:r>
              <a:rPr lang="en-GB" dirty="0"/>
              <a:t> för varandra. 4 min per grupp (</a:t>
            </a:r>
            <a:r>
              <a:rPr lang="en-GB" dirty="0" err="1"/>
              <a:t>baserat</a:t>
            </a:r>
            <a:r>
              <a:rPr lang="en-GB" dirty="0"/>
              <a:t> på att det </a:t>
            </a:r>
            <a:r>
              <a:rPr lang="en-GB" dirty="0" err="1"/>
              <a:t>är</a:t>
            </a:r>
            <a:r>
              <a:rPr lang="en-GB" dirty="0"/>
              <a:t> 4 grupper). </a:t>
            </a:r>
            <a:endParaRPr dirty="0"/>
          </a:p>
          <a:p>
            <a:pPr marL="0" lvl="0" indent="0" algn="l" rtl="0">
              <a:spcBef>
                <a:spcPts val="0"/>
              </a:spcBef>
              <a:spcAft>
                <a:spcPts val="0"/>
              </a:spcAft>
              <a:buNone/>
            </a:pPr>
            <a:r>
              <a:rPr lang="en-GB" dirty="0"/>
              <a:t>Som </a:t>
            </a:r>
            <a:r>
              <a:rPr lang="en-GB" dirty="0" err="1"/>
              <a:t>handledare</a:t>
            </a:r>
            <a:r>
              <a:rPr lang="en-GB" dirty="0"/>
              <a:t> kan du </a:t>
            </a:r>
            <a:r>
              <a:rPr lang="en-GB" dirty="0" err="1"/>
              <a:t>ge</a:t>
            </a:r>
            <a:r>
              <a:rPr lang="en-GB" dirty="0"/>
              <a:t> </a:t>
            </a:r>
            <a:r>
              <a:rPr lang="en-GB" dirty="0" err="1"/>
              <a:t>kortare</a:t>
            </a:r>
            <a:r>
              <a:rPr lang="en-GB" dirty="0"/>
              <a:t> </a:t>
            </a:r>
            <a:r>
              <a:rPr lang="en-GB" dirty="0" err="1"/>
              <a:t>presentationstid</a:t>
            </a:r>
            <a:r>
              <a:rPr lang="en-GB" dirty="0"/>
              <a:t> för att </a:t>
            </a:r>
            <a:r>
              <a:rPr lang="en-GB" dirty="0" err="1"/>
              <a:t>få</a:t>
            </a:r>
            <a:r>
              <a:rPr lang="en-GB" dirty="0"/>
              <a:t> </a:t>
            </a:r>
            <a:r>
              <a:rPr lang="en-GB" dirty="0" err="1"/>
              <a:t>någon</a:t>
            </a:r>
            <a:r>
              <a:rPr lang="en-GB" dirty="0"/>
              <a:t> </a:t>
            </a:r>
            <a:r>
              <a:rPr lang="en-GB" dirty="0" err="1"/>
              <a:t>minut</a:t>
            </a:r>
            <a:r>
              <a:rPr lang="en-GB" dirty="0"/>
              <a:t> över för att </a:t>
            </a:r>
            <a:r>
              <a:rPr lang="en-GB" dirty="0" err="1"/>
              <a:t>öppna</a:t>
            </a:r>
            <a:r>
              <a:rPr lang="en-GB" dirty="0"/>
              <a:t> </a:t>
            </a:r>
            <a:r>
              <a:rPr lang="en-GB" dirty="0" err="1"/>
              <a:t>upp</a:t>
            </a:r>
            <a:r>
              <a:rPr lang="en-GB" dirty="0"/>
              <a:t> för </a:t>
            </a:r>
            <a:r>
              <a:rPr lang="en-GB" dirty="0" err="1"/>
              <a:t>någon</a:t>
            </a:r>
            <a:r>
              <a:rPr lang="en-GB" dirty="0"/>
              <a:t> </a:t>
            </a:r>
            <a:r>
              <a:rPr lang="en-GB" dirty="0" err="1"/>
              <a:t>minuts</a:t>
            </a:r>
            <a:r>
              <a:rPr lang="en-GB" dirty="0"/>
              <a:t> </a:t>
            </a:r>
            <a:r>
              <a:rPr lang="en-GB" dirty="0" err="1"/>
              <a:t>återkoppling</a:t>
            </a:r>
            <a:r>
              <a:rPr lang="en-GB" dirty="0"/>
              <a:t> från de andra </a:t>
            </a:r>
            <a:r>
              <a:rPr lang="en-GB" dirty="0" err="1"/>
              <a:t>deltagarna</a:t>
            </a:r>
            <a:r>
              <a:rPr lang="en-GB" dirty="0"/>
              <a:t>.</a:t>
            </a:r>
            <a:endParaRPr dirty="0"/>
          </a:p>
          <a:p>
            <a:pPr marL="0" lvl="0" indent="0" algn="l" rtl="0">
              <a:spcBef>
                <a:spcPts val="0"/>
              </a:spcBef>
              <a:spcAft>
                <a:spcPts val="0"/>
              </a:spcAft>
              <a:buNone/>
            </a:pPr>
            <a:r>
              <a:rPr lang="en-GB" dirty="0" err="1"/>
              <a:t>Samla</a:t>
            </a:r>
            <a:r>
              <a:rPr lang="en-GB" dirty="0"/>
              <a:t> in </a:t>
            </a:r>
            <a:r>
              <a:rPr lang="en-GB" dirty="0" err="1"/>
              <a:t>gruppernas</a:t>
            </a:r>
            <a:r>
              <a:rPr lang="en-GB" dirty="0"/>
              <a:t> A3 och </a:t>
            </a:r>
            <a:r>
              <a:rPr lang="en-GB" dirty="0" err="1"/>
              <a:t>sätt</a:t>
            </a:r>
            <a:r>
              <a:rPr lang="en-GB" dirty="0"/>
              <a:t> </a:t>
            </a:r>
            <a:r>
              <a:rPr lang="en-GB" dirty="0" err="1"/>
              <a:t>upp</a:t>
            </a:r>
            <a:r>
              <a:rPr lang="en-GB" dirty="0"/>
              <a:t> på </a:t>
            </a:r>
            <a:r>
              <a:rPr lang="en-GB" dirty="0" err="1"/>
              <a:t>väggen</a:t>
            </a:r>
            <a:r>
              <a:rPr lang="en-GB" dirty="0"/>
              <a:t>. </a:t>
            </a:r>
            <a:endParaRPr dirty="0"/>
          </a:p>
          <a:p>
            <a:pPr marL="0" lvl="0" indent="0" algn="l" rtl="0">
              <a:spcBef>
                <a:spcPts val="0"/>
              </a:spcBef>
              <a:spcAft>
                <a:spcPts val="0"/>
              </a:spcAft>
              <a:buNone/>
            </a:pPr>
            <a:r>
              <a:rPr lang="en-GB" dirty="0" err="1"/>
              <a:t>Dokumentera</a:t>
            </a:r>
            <a:r>
              <a:rPr lang="en-GB" dirty="0"/>
              <a:t> </a:t>
            </a:r>
            <a:r>
              <a:rPr lang="en-GB" dirty="0" err="1"/>
              <a:t>gärna</a:t>
            </a:r>
            <a:r>
              <a:rPr lang="en-GB" dirty="0"/>
              <a:t> </a:t>
            </a:r>
            <a:r>
              <a:rPr lang="en-GB" dirty="0" err="1"/>
              <a:t>genom</a:t>
            </a:r>
            <a:r>
              <a:rPr lang="en-GB" dirty="0"/>
              <a:t> att ta en </a:t>
            </a:r>
            <a:r>
              <a:rPr lang="en-GB" dirty="0" err="1"/>
              <a:t>bild</a:t>
            </a:r>
            <a:r>
              <a:rPr lang="en-GB" dirty="0"/>
              <a:t> </a:t>
            </a:r>
            <a:r>
              <a:rPr lang="en-GB" dirty="0" err="1"/>
              <a:t>eller</a:t>
            </a:r>
            <a:r>
              <a:rPr lang="en-GB" dirty="0"/>
              <a:t> </a:t>
            </a:r>
            <a:r>
              <a:rPr lang="en-GB" dirty="0" err="1"/>
              <a:t>flera</a:t>
            </a:r>
            <a:r>
              <a:rPr lang="en-GB" dirty="0"/>
              <a:t> och </a:t>
            </a:r>
            <a:r>
              <a:rPr lang="en-GB" dirty="0" err="1"/>
              <a:t>ge</a:t>
            </a:r>
            <a:r>
              <a:rPr lang="en-GB" dirty="0"/>
              <a:t> </a:t>
            </a:r>
            <a:r>
              <a:rPr lang="en-GB" dirty="0" err="1"/>
              <a:t>deltagarna</a:t>
            </a:r>
            <a:r>
              <a:rPr lang="en-GB" dirty="0"/>
              <a:t> </a:t>
            </a:r>
            <a:r>
              <a:rPr lang="en-GB" dirty="0" err="1"/>
              <a:t>tillgång</a:t>
            </a:r>
            <a:r>
              <a:rPr lang="en-GB" dirty="0"/>
              <a:t> till </a:t>
            </a:r>
            <a:r>
              <a:rPr lang="en-GB" dirty="0" err="1"/>
              <a:t>dokumentationen</a:t>
            </a:r>
            <a:r>
              <a:rPr lang="en-GB" dirty="0"/>
              <a:t>.</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err="1"/>
              <a:t>Alternativ</a:t>
            </a:r>
            <a:r>
              <a:rPr lang="en-GB" dirty="0"/>
              <a:t> kan </a:t>
            </a:r>
            <a:r>
              <a:rPr lang="en-GB" dirty="0" err="1"/>
              <a:t>också</a:t>
            </a:r>
            <a:r>
              <a:rPr lang="en-GB" dirty="0"/>
              <a:t> </a:t>
            </a:r>
            <a:r>
              <a:rPr lang="en-GB" dirty="0" err="1"/>
              <a:t>presentationer</a:t>
            </a:r>
            <a:r>
              <a:rPr lang="en-GB" dirty="0"/>
              <a:t> </a:t>
            </a:r>
            <a:r>
              <a:rPr lang="en-GB" dirty="0" err="1"/>
              <a:t>genomföras</a:t>
            </a:r>
            <a:r>
              <a:rPr lang="en-GB" dirty="0"/>
              <a:t> med att två grupper </a:t>
            </a:r>
            <a:r>
              <a:rPr lang="en-GB" dirty="0" err="1"/>
              <a:t>går</a:t>
            </a:r>
            <a:r>
              <a:rPr lang="en-GB" dirty="0"/>
              <a:t> </a:t>
            </a:r>
            <a:r>
              <a:rPr lang="en-GB" dirty="0" err="1"/>
              <a:t>samman</a:t>
            </a:r>
            <a:r>
              <a:rPr lang="en-GB" dirty="0"/>
              <a:t> och </a:t>
            </a:r>
            <a:r>
              <a:rPr lang="en-GB" dirty="0" err="1"/>
              <a:t>presenterar</a:t>
            </a:r>
            <a:r>
              <a:rPr lang="en-GB" dirty="0"/>
              <a:t> för varandra. </a:t>
            </a:r>
            <a:r>
              <a:rPr lang="en-GB" dirty="0" err="1"/>
              <a:t>Då</a:t>
            </a:r>
            <a:r>
              <a:rPr lang="en-GB" dirty="0"/>
              <a:t> kan även </a:t>
            </a:r>
            <a:r>
              <a:rPr lang="en-GB" dirty="0" err="1"/>
              <a:t>varje</a:t>
            </a:r>
            <a:r>
              <a:rPr lang="en-GB" dirty="0"/>
              <a:t> grupp </a:t>
            </a:r>
            <a:r>
              <a:rPr lang="en-GB" dirty="0" err="1"/>
              <a:t>få</a:t>
            </a:r>
            <a:r>
              <a:rPr lang="en-GB" dirty="0"/>
              <a:t> i </a:t>
            </a:r>
            <a:r>
              <a:rPr lang="en-GB" dirty="0" err="1"/>
              <a:t>uppdrag</a:t>
            </a:r>
            <a:r>
              <a:rPr lang="en-GB" dirty="0"/>
              <a:t> att </a:t>
            </a:r>
            <a:r>
              <a:rPr lang="en-GB" dirty="0" err="1"/>
              <a:t>ge</a:t>
            </a:r>
            <a:r>
              <a:rPr lang="en-GB" dirty="0"/>
              <a:t> </a:t>
            </a:r>
            <a:r>
              <a:rPr lang="en-GB" dirty="0" err="1"/>
              <a:t>återkoppling</a:t>
            </a:r>
            <a:r>
              <a:rPr lang="en-GB" dirty="0"/>
              <a:t> till en </a:t>
            </a:r>
            <a:r>
              <a:rPr lang="en-GB" dirty="0" err="1"/>
              <a:t>annan</a:t>
            </a:r>
            <a:r>
              <a:rPr lang="en-GB" dirty="0"/>
              <a:t> grupp </a:t>
            </a:r>
            <a:r>
              <a:rPr lang="en-GB" dirty="0" err="1"/>
              <a:t>eftersom</a:t>
            </a:r>
            <a:r>
              <a:rPr lang="en-GB" dirty="0"/>
              <a:t> det </a:t>
            </a:r>
            <a:r>
              <a:rPr lang="en-GB" dirty="0" err="1"/>
              <a:t>frigörs</a:t>
            </a:r>
            <a:r>
              <a:rPr lang="en-GB" dirty="0"/>
              <a:t> </a:t>
            </a:r>
            <a:r>
              <a:rPr lang="en-GB" dirty="0" err="1"/>
              <a:t>tid</a:t>
            </a:r>
            <a:r>
              <a:rPr lang="en-GB" dirty="0"/>
              <a:t>. (</a:t>
            </a:r>
            <a:r>
              <a:rPr lang="en-GB" dirty="0" err="1"/>
              <a:t>baserat</a:t>
            </a:r>
            <a:r>
              <a:rPr lang="en-GB" dirty="0"/>
              <a:t> på 60 min pass)</a:t>
            </a:r>
            <a:endParaRPr dirty="0"/>
          </a:p>
        </p:txBody>
      </p:sp>
      <p:sp>
        <p:nvSpPr>
          <p:cNvPr id="141" name="Google Shape;141;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Uppskattad</a:t>
            </a:r>
            <a:r>
              <a:rPr lang="en-GB" dirty="0"/>
              <a:t> </a:t>
            </a:r>
            <a:r>
              <a:rPr lang="en-GB" dirty="0" err="1"/>
              <a:t>tidsåtgång</a:t>
            </a:r>
            <a:r>
              <a:rPr lang="en-GB" dirty="0"/>
              <a:t>: 5 min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err="1"/>
              <a:t>Låt</a:t>
            </a:r>
            <a:r>
              <a:rPr lang="en-GB" dirty="0"/>
              <a:t> </a:t>
            </a:r>
            <a:r>
              <a:rPr lang="en-GB" dirty="0" err="1"/>
              <a:t>deltagarna</a:t>
            </a:r>
            <a:r>
              <a:rPr lang="en-GB" dirty="0"/>
              <a:t> </a:t>
            </a:r>
            <a:r>
              <a:rPr lang="en-GB" dirty="0" err="1"/>
              <a:t>arbeta</a:t>
            </a:r>
            <a:r>
              <a:rPr lang="en-GB" dirty="0"/>
              <a:t> enskilt under </a:t>
            </a:r>
            <a:r>
              <a:rPr lang="en-GB" dirty="0" err="1"/>
              <a:t>tystnad</a:t>
            </a:r>
            <a:r>
              <a:rPr lang="en-GB" dirty="0"/>
              <a:t>. </a:t>
            </a:r>
            <a:endParaRPr dirty="0"/>
          </a:p>
          <a:p>
            <a:pPr marL="0" lvl="0" indent="0" algn="l" rtl="0">
              <a:spcBef>
                <a:spcPts val="0"/>
              </a:spcBef>
              <a:spcAft>
                <a:spcPts val="0"/>
              </a:spcAft>
              <a:buNone/>
            </a:pPr>
            <a:r>
              <a:rPr lang="en-GB" dirty="0" err="1"/>
              <a:t>Baserat</a:t>
            </a:r>
            <a:r>
              <a:rPr lang="en-GB" dirty="0"/>
              <a:t> på att </a:t>
            </a:r>
            <a:r>
              <a:rPr lang="en-GB" dirty="0" err="1"/>
              <a:t>deltagarna</a:t>
            </a:r>
            <a:r>
              <a:rPr lang="en-GB" dirty="0"/>
              <a:t> aktivt </a:t>
            </a:r>
            <a:r>
              <a:rPr lang="en-GB" dirty="0" err="1"/>
              <a:t>jobbat</a:t>
            </a:r>
            <a:r>
              <a:rPr lang="en-GB" dirty="0"/>
              <a:t> med den Socialdemokratiska ledarskapsidén och </a:t>
            </a:r>
            <a:r>
              <a:rPr lang="en-GB" dirty="0" err="1"/>
              <a:t>utforskat</a:t>
            </a:r>
            <a:r>
              <a:rPr lang="en-GB" dirty="0"/>
              <a:t> </a:t>
            </a:r>
            <a:r>
              <a:rPr lang="en-GB" dirty="0" err="1"/>
              <a:t>Socialdemokratiskt</a:t>
            </a:r>
            <a:r>
              <a:rPr lang="en-GB" dirty="0"/>
              <a:t> ledarskap </a:t>
            </a:r>
            <a:r>
              <a:rPr lang="en-GB" dirty="0" err="1"/>
              <a:t>är</a:t>
            </a:r>
            <a:r>
              <a:rPr lang="en-GB" dirty="0"/>
              <a:t> </a:t>
            </a:r>
            <a:r>
              <a:rPr lang="en-GB" dirty="0" err="1"/>
              <a:t>syftet</a:t>
            </a:r>
            <a:r>
              <a:rPr lang="en-GB" dirty="0"/>
              <a:t> med </a:t>
            </a:r>
            <a:r>
              <a:rPr lang="en-GB" dirty="0" err="1"/>
              <a:t>denna</a:t>
            </a:r>
            <a:r>
              <a:rPr lang="en-GB" dirty="0"/>
              <a:t> </a:t>
            </a:r>
            <a:r>
              <a:rPr lang="en-GB" dirty="0" err="1"/>
              <a:t>reflektion</a:t>
            </a:r>
            <a:r>
              <a:rPr lang="en-GB" dirty="0"/>
              <a:t> att </a:t>
            </a:r>
            <a:r>
              <a:rPr lang="en-GB" dirty="0" err="1"/>
              <a:t>deltagarna</a:t>
            </a:r>
            <a:r>
              <a:rPr lang="en-GB" dirty="0"/>
              <a:t> </a:t>
            </a:r>
            <a:r>
              <a:rPr lang="en-GB" dirty="0" err="1"/>
              <a:t>speglar</a:t>
            </a:r>
            <a:r>
              <a:rPr lang="en-GB" dirty="0"/>
              <a:t> sig </a:t>
            </a:r>
            <a:r>
              <a:rPr lang="en-GB" dirty="0" err="1"/>
              <a:t>själva</a:t>
            </a:r>
            <a:r>
              <a:rPr lang="en-GB" dirty="0"/>
              <a:t> och </a:t>
            </a:r>
            <a:r>
              <a:rPr lang="en-GB" dirty="0" err="1"/>
              <a:t>sitt</a:t>
            </a:r>
            <a:r>
              <a:rPr lang="en-GB" dirty="0"/>
              <a:t> </a:t>
            </a:r>
            <a:r>
              <a:rPr lang="en-GB" dirty="0" err="1"/>
              <a:t>eget</a:t>
            </a:r>
            <a:r>
              <a:rPr lang="en-GB" dirty="0"/>
              <a:t> ledarskap i ledarskapsidén och de </a:t>
            </a:r>
            <a:r>
              <a:rPr lang="en-GB" dirty="0" err="1"/>
              <a:t>socialdemokratiska</a:t>
            </a:r>
            <a:r>
              <a:rPr lang="en-GB" dirty="0"/>
              <a:t> </a:t>
            </a:r>
            <a:r>
              <a:rPr lang="en-GB" dirty="0" err="1"/>
              <a:t>värderingarna</a:t>
            </a:r>
            <a:r>
              <a:rPr lang="en-GB" dirty="0"/>
              <a:t>. </a:t>
            </a:r>
            <a:r>
              <a:rPr lang="en-GB" dirty="0" err="1"/>
              <a:t>Utifrån</a:t>
            </a:r>
            <a:r>
              <a:rPr lang="en-GB" dirty="0"/>
              <a:t> de skapar de </a:t>
            </a:r>
            <a:r>
              <a:rPr lang="en-GB" dirty="0" err="1"/>
              <a:t>sina</a:t>
            </a:r>
            <a:r>
              <a:rPr lang="en-GB" dirty="0"/>
              <a:t> </a:t>
            </a:r>
            <a:r>
              <a:rPr lang="en-GB" dirty="0" err="1"/>
              <a:t>första</a:t>
            </a:r>
            <a:r>
              <a:rPr lang="en-GB" dirty="0"/>
              <a:t> steg i att </a:t>
            </a:r>
            <a:r>
              <a:rPr lang="en-GB" dirty="0" err="1"/>
              <a:t>utvecklas</a:t>
            </a:r>
            <a:r>
              <a:rPr lang="en-GB" dirty="0"/>
              <a:t> vidare </a:t>
            </a:r>
            <a:r>
              <a:rPr lang="en-GB" dirty="0" err="1"/>
              <a:t>inom</a:t>
            </a:r>
            <a:r>
              <a:rPr lang="en-GB" dirty="0"/>
              <a:t> ramen för Socialdemokratiska ledarskap. </a:t>
            </a:r>
            <a:r>
              <a:rPr lang="en-GB" dirty="0" err="1"/>
              <a:t>Deltagarna</a:t>
            </a:r>
            <a:r>
              <a:rPr lang="en-GB" dirty="0"/>
              <a:t> </a:t>
            </a:r>
            <a:r>
              <a:rPr lang="en-GB" dirty="0" err="1"/>
              <a:t>behöver</a:t>
            </a:r>
            <a:r>
              <a:rPr lang="en-GB" dirty="0"/>
              <a:t> </a:t>
            </a:r>
            <a:r>
              <a:rPr lang="en-GB" dirty="0" err="1"/>
              <a:t>inte</a:t>
            </a:r>
            <a:r>
              <a:rPr lang="en-GB" dirty="0"/>
              <a:t> dela med sig till varandra </a:t>
            </a:r>
            <a:r>
              <a:rPr lang="en-GB" dirty="0" err="1"/>
              <a:t>utan</a:t>
            </a:r>
            <a:r>
              <a:rPr lang="en-GB" dirty="0"/>
              <a:t> </a:t>
            </a:r>
            <a:r>
              <a:rPr lang="en-GB" dirty="0" err="1"/>
              <a:t>jobbar</a:t>
            </a:r>
            <a:r>
              <a:rPr lang="en-GB" dirty="0"/>
              <a:t> med att </a:t>
            </a:r>
            <a:r>
              <a:rPr lang="en-GB" dirty="0" err="1"/>
              <a:t>reflektera</a:t>
            </a:r>
            <a:r>
              <a:rPr lang="en-GB" dirty="0"/>
              <a:t> och </a:t>
            </a:r>
            <a:r>
              <a:rPr lang="en-GB" dirty="0" err="1"/>
              <a:t>skapa</a:t>
            </a:r>
            <a:r>
              <a:rPr lang="en-GB" dirty="0"/>
              <a:t> en </a:t>
            </a:r>
            <a:r>
              <a:rPr lang="en-GB" dirty="0" err="1"/>
              <a:t>första</a:t>
            </a:r>
            <a:r>
              <a:rPr lang="en-GB" dirty="0"/>
              <a:t> utveckling </a:t>
            </a:r>
            <a:r>
              <a:rPr lang="en-GB" dirty="0" err="1"/>
              <a:t>framåt</a:t>
            </a:r>
            <a:r>
              <a:rPr lang="en-GB" dirty="0"/>
              <a:t> för </a:t>
            </a:r>
            <a:r>
              <a:rPr lang="en-GB" dirty="0" err="1"/>
              <a:t>eget</a:t>
            </a:r>
            <a:r>
              <a:rPr lang="en-GB" dirty="0"/>
              <a:t> bruk.</a:t>
            </a:r>
            <a:endParaRPr dirty="0"/>
          </a:p>
        </p:txBody>
      </p:sp>
      <p:sp>
        <p:nvSpPr>
          <p:cNvPr id="148" name="Google Shape;148;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7</a:t>
            </a:fld>
            <a:endParaRPr lang="sv-SE" dirty="0"/>
          </a:p>
        </p:txBody>
      </p:sp>
    </p:spTree>
    <p:extLst>
      <p:ext uri="{BB962C8B-B14F-4D97-AF65-F5344CB8AC3E}">
        <p14:creationId xmlns:p14="http://schemas.microsoft.com/office/powerpoint/2010/main" val="3679359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2"/>
          <a:stretch>
            <a:fillRect/>
          </a:stretch>
        </p:blipFill>
        <p:spPr>
          <a:xfrm>
            <a:off x="10361682" y="5260041"/>
            <a:ext cx="1222317" cy="1086153"/>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lvl1pPr>
              <a:defRPr b="0"/>
            </a:lvl1pPr>
          </a:lstStyle>
          <a:p>
            <a:r>
              <a:rPr lang="sv-SE"/>
              <a:t>Klicka här för att ändra mall för rubrikformat</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2">
    <p:bg>
      <p:bgPr>
        <a:solidFill>
          <a:srgbClr val="FEDCD6"/>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2">
    <p:bg>
      <p:bgPr>
        <a:solidFill>
          <a:srgbClr val="FEDCD6"/>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2"/>
          <a:stretch>
            <a:fillRect/>
          </a:stretch>
        </p:blipFill>
        <p:spPr>
          <a:xfrm>
            <a:off x="4255090" y="1809000"/>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ogan">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EF17898-CBF0-9D46-988B-91F305DB48D7}"/>
              </a:ext>
            </a:extLst>
          </p:cNvPr>
          <p:cNvPicPr>
            <a:picLocks noChangeAspect="1"/>
          </p:cNvPicPr>
          <p:nvPr userDrawn="1"/>
        </p:nvPicPr>
        <p:blipFill>
          <a:blip r:embed="rId2"/>
          <a:stretch>
            <a:fillRect/>
          </a:stretch>
        </p:blipFill>
        <p:spPr>
          <a:xfrm>
            <a:off x="4465349" y="5677832"/>
            <a:ext cx="3261302" cy="688165"/>
          </a:xfrm>
          <a:prstGeom prst="rect">
            <a:avLst/>
          </a:prstGeom>
        </p:spPr>
      </p:pic>
      <p:sp>
        <p:nvSpPr>
          <p:cNvPr id="4" name="Rectangle 6">
            <a:extLst>
              <a:ext uri="{FF2B5EF4-FFF2-40B4-BE49-F238E27FC236}">
                <a16:creationId xmlns:a16="http://schemas.microsoft.com/office/drawing/2014/main" id="{012C9861-3691-2346-9187-033A9661D31A}"/>
              </a:ext>
            </a:extLst>
          </p:cNvPr>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extLst>
      <p:ext uri="{BB962C8B-B14F-4D97-AF65-F5344CB8AC3E}">
        <p14:creationId xmlns:p14="http://schemas.microsoft.com/office/powerpoint/2010/main" val="40027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ubrik och innehåll (ros)">
  <p:cSld name="Rubrik och innehåll (ros)">
    <p:bg>
      <p:bgPr>
        <a:solidFill>
          <a:schemeClr val="lt1"/>
        </a:solidFill>
        <a:effectLst/>
      </p:bgPr>
    </p:bg>
    <p:spTree>
      <p:nvGrpSpPr>
        <p:cNvPr id="1" name="Shape 21"/>
        <p:cNvGrpSpPr/>
        <p:nvPr/>
      </p:nvGrpSpPr>
      <p:grpSpPr>
        <a:xfrm>
          <a:off x="0" y="0"/>
          <a:ext cx="0" cy="0"/>
          <a:chOff x="0" y="0"/>
          <a:chExt cx="0" cy="0"/>
        </a:xfrm>
      </p:grpSpPr>
      <p:sp>
        <p:nvSpPr>
          <p:cNvPr id="22" name="Google Shape;22;p3"/>
          <p:cNvSpPr txBox="1">
            <a:spLocks noGrp="1"/>
          </p:cNvSpPr>
          <p:nvPr>
            <p:ph type="body" idx="1"/>
          </p:nvPr>
        </p:nvSpPr>
        <p:spPr>
          <a:xfrm>
            <a:off x="1173600" y="2570400"/>
            <a:ext cx="7560000" cy="2944800"/>
          </a:xfrm>
          <a:prstGeom prst="rect">
            <a:avLst/>
          </a:prstGeom>
          <a:noFill/>
          <a:ln>
            <a:noFill/>
          </a:ln>
        </p:spPr>
        <p:txBody>
          <a:bodyPr spcFirstLastPara="1" wrap="square" lIns="0" tIns="0" rIns="0" bIns="0" anchor="t" anchorCtr="0">
            <a:noAutofit/>
          </a:bodyPr>
          <a:lstStyle>
            <a:lvl1pPr marL="457200" lvl="0" indent="-381000" algn="l">
              <a:lnSpc>
                <a:spcPct val="100000"/>
              </a:lnSpc>
              <a:spcBef>
                <a:spcPts val="600"/>
              </a:spcBef>
              <a:spcAft>
                <a:spcPts val="0"/>
              </a:spcAft>
              <a:buSzPts val="2400"/>
              <a:buFont typeface="Avenir"/>
              <a:buChar char="•"/>
              <a:defRPr/>
            </a:lvl1pPr>
            <a:lvl2pPr marL="914400" lvl="1" indent="-342900" algn="l">
              <a:lnSpc>
                <a:spcPct val="100000"/>
              </a:lnSpc>
              <a:spcBef>
                <a:spcPts val="300"/>
              </a:spcBef>
              <a:spcAft>
                <a:spcPts val="0"/>
              </a:spcAft>
              <a:buClr>
                <a:schemeClr val="dk1"/>
              </a:buClr>
              <a:buSzPts val="1800"/>
              <a:buChar char="–"/>
              <a:defRPr/>
            </a:lvl2pPr>
            <a:lvl3pPr marL="1371600" lvl="2" indent="-342900" algn="l">
              <a:lnSpc>
                <a:spcPct val="100000"/>
              </a:lnSpc>
              <a:spcBef>
                <a:spcPts val="0"/>
              </a:spcBef>
              <a:spcAft>
                <a:spcPts val="0"/>
              </a:spcAft>
              <a:buClr>
                <a:schemeClr val="dk1"/>
              </a:buClr>
              <a:buSzPts val="1800"/>
              <a:buChar char="•"/>
              <a:defRPr/>
            </a:lvl3pPr>
            <a:lvl4pPr marL="1828800" lvl="3" indent="-342900" algn="l">
              <a:lnSpc>
                <a:spcPct val="100000"/>
              </a:lnSpc>
              <a:spcBef>
                <a:spcPts val="0"/>
              </a:spcBef>
              <a:spcAft>
                <a:spcPts val="0"/>
              </a:spcAft>
              <a:buClr>
                <a:schemeClr val="dk1"/>
              </a:buClr>
              <a:buSzPts val="1800"/>
              <a:buChar char="–"/>
              <a:defRPr/>
            </a:lvl4pPr>
            <a:lvl5pPr marL="2286000" lvl="4" indent="-342900" algn="l">
              <a:lnSpc>
                <a:spcPct val="100000"/>
              </a:lnSpc>
              <a:spcBef>
                <a:spcPts val="0"/>
              </a:spcBef>
              <a:spcAft>
                <a:spcPts val="0"/>
              </a:spcAft>
              <a:buClr>
                <a:schemeClr val="dk1"/>
              </a:buClr>
              <a:buSzPts val="1800"/>
              <a:buChar char="»"/>
              <a:defRPr/>
            </a:lvl5pPr>
            <a:lvl6pPr marL="2743200" lvl="5" indent="-342900" algn="l">
              <a:lnSpc>
                <a:spcPct val="80000"/>
              </a:lnSpc>
              <a:spcBef>
                <a:spcPts val="270"/>
              </a:spcBef>
              <a:spcAft>
                <a:spcPts val="0"/>
              </a:spcAft>
              <a:buClr>
                <a:schemeClr val="dk1"/>
              </a:buClr>
              <a:buSzPts val="1800"/>
              <a:buChar char="»"/>
              <a:defRPr/>
            </a:lvl6pPr>
            <a:lvl7pPr marL="3200400" lvl="6" indent="-342900" algn="l">
              <a:lnSpc>
                <a:spcPct val="80000"/>
              </a:lnSpc>
              <a:spcBef>
                <a:spcPts val="270"/>
              </a:spcBef>
              <a:spcAft>
                <a:spcPts val="0"/>
              </a:spcAft>
              <a:buClr>
                <a:schemeClr val="dk1"/>
              </a:buClr>
              <a:buSzPts val="1800"/>
              <a:buChar char="»"/>
              <a:defRPr/>
            </a:lvl7pPr>
            <a:lvl8pPr marL="3657600" lvl="7" indent="-342900" algn="l">
              <a:lnSpc>
                <a:spcPct val="80000"/>
              </a:lnSpc>
              <a:spcBef>
                <a:spcPts val="270"/>
              </a:spcBef>
              <a:spcAft>
                <a:spcPts val="0"/>
              </a:spcAft>
              <a:buClr>
                <a:schemeClr val="dk1"/>
              </a:buClr>
              <a:buSzPts val="1800"/>
              <a:buChar char="»"/>
              <a:defRPr/>
            </a:lvl8pPr>
            <a:lvl9pPr marL="4114800" lvl="8" indent="-342900" algn="l">
              <a:lnSpc>
                <a:spcPct val="80000"/>
              </a:lnSpc>
              <a:spcBef>
                <a:spcPts val="270"/>
              </a:spcBef>
              <a:spcAft>
                <a:spcPts val="270"/>
              </a:spcAft>
              <a:buClr>
                <a:schemeClr val="dk1"/>
              </a:buClr>
              <a:buSzPts val="1800"/>
              <a:buChar char="»"/>
              <a:defRPr/>
            </a:lvl9pPr>
          </a:lstStyle>
          <a:p>
            <a:endParaRPr/>
          </a:p>
        </p:txBody>
      </p:sp>
      <p:sp>
        <p:nvSpPr>
          <p:cNvPr id="23" name="Google Shape;23;p3"/>
          <p:cNvSpPr txBox="1">
            <a:spLocks noGrp="1"/>
          </p:cNvSpPr>
          <p:nvPr>
            <p:ph type="ftr" idx="11"/>
          </p:nvPr>
        </p:nvSpPr>
        <p:spPr>
          <a:xfrm>
            <a:off x="368379" y="6405646"/>
            <a:ext cx="3860800" cy="223308"/>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11147049" y="252942"/>
            <a:ext cx="792000" cy="223308"/>
          </a:xfrm>
          <a:prstGeom prst="rect">
            <a:avLst/>
          </a:prstGeom>
          <a:noFill/>
          <a:ln>
            <a:noFill/>
          </a:ln>
        </p:spPr>
        <p:txBody>
          <a:bodyPr spcFirstLastPara="1" wrap="square" lIns="0" tIns="0" rIns="0" bIns="0" anchor="t" anchorCtr="0">
            <a:noAutofit/>
          </a:bodyPr>
          <a:lstStyle>
            <a:lvl1pPr marL="0" lvl="0" indent="0" algn="r">
              <a:spcBef>
                <a:spcPts val="0"/>
              </a:spcBef>
              <a:spcAft>
                <a:spcPts val="0"/>
              </a:spcAft>
              <a:buNone/>
              <a:defRPr sz="1000" b="0" i="0" u="none" strike="noStrike" cap="none">
                <a:solidFill>
                  <a:schemeClr val="dk1"/>
                </a:solidFill>
                <a:latin typeface="Avenir"/>
                <a:ea typeface="Avenir"/>
                <a:cs typeface="Avenir"/>
                <a:sym typeface="Avenir"/>
              </a:defRPr>
            </a:lvl1pPr>
            <a:lvl2pPr marL="0" lvl="1" indent="0" algn="r">
              <a:spcBef>
                <a:spcPts val="0"/>
              </a:spcBef>
              <a:spcAft>
                <a:spcPts val="0"/>
              </a:spcAft>
              <a:buNone/>
              <a:defRPr sz="1000" b="0" i="0" u="none" strike="noStrike" cap="none">
                <a:solidFill>
                  <a:schemeClr val="dk1"/>
                </a:solidFill>
                <a:latin typeface="Avenir"/>
                <a:ea typeface="Avenir"/>
                <a:cs typeface="Avenir"/>
                <a:sym typeface="Avenir"/>
              </a:defRPr>
            </a:lvl2pPr>
            <a:lvl3pPr marL="0" lvl="2" indent="0" algn="r">
              <a:spcBef>
                <a:spcPts val="0"/>
              </a:spcBef>
              <a:spcAft>
                <a:spcPts val="0"/>
              </a:spcAft>
              <a:buNone/>
              <a:defRPr sz="1000" b="0" i="0" u="none" strike="noStrike" cap="none">
                <a:solidFill>
                  <a:schemeClr val="dk1"/>
                </a:solidFill>
                <a:latin typeface="Avenir"/>
                <a:ea typeface="Avenir"/>
                <a:cs typeface="Avenir"/>
                <a:sym typeface="Avenir"/>
              </a:defRPr>
            </a:lvl3pPr>
            <a:lvl4pPr marL="0" lvl="3" indent="0" algn="r">
              <a:spcBef>
                <a:spcPts val="0"/>
              </a:spcBef>
              <a:spcAft>
                <a:spcPts val="0"/>
              </a:spcAft>
              <a:buNone/>
              <a:defRPr sz="1000" b="0" i="0" u="none" strike="noStrike" cap="none">
                <a:solidFill>
                  <a:schemeClr val="dk1"/>
                </a:solidFill>
                <a:latin typeface="Avenir"/>
                <a:ea typeface="Avenir"/>
                <a:cs typeface="Avenir"/>
                <a:sym typeface="Avenir"/>
              </a:defRPr>
            </a:lvl4pPr>
            <a:lvl5pPr marL="0" lvl="4" indent="0" algn="r">
              <a:spcBef>
                <a:spcPts val="0"/>
              </a:spcBef>
              <a:spcAft>
                <a:spcPts val="0"/>
              </a:spcAft>
              <a:buNone/>
              <a:defRPr sz="1000" b="0" i="0" u="none" strike="noStrike" cap="none">
                <a:solidFill>
                  <a:schemeClr val="dk1"/>
                </a:solidFill>
                <a:latin typeface="Avenir"/>
                <a:ea typeface="Avenir"/>
                <a:cs typeface="Avenir"/>
                <a:sym typeface="Avenir"/>
              </a:defRPr>
            </a:lvl5pPr>
            <a:lvl6pPr marL="0" lvl="5" indent="0" algn="r">
              <a:spcBef>
                <a:spcPts val="0"/>
              </a:spcBef>
              <a:spcAft>
                <a:spcPts val="0"/>
              </a:spcAft>
              <a:buNone/>
              <a:defRPr sz="1000" b="0" i="0" u="none" strike="noStrike" cap="none">
                <a:solidFill>
                  <a:schemeClr val="dk1"/>
                </a:solidFill>
                <a:latin typeface="Avenir"/>
                <a:ea typeface="Avenir"/>
                <a:cs typeface="Avenir"/>
                <a:sym typeface="Avenir"/>
              </a:defRPr>
            </a:lvl6pPr>
            <a:lvl7pPr marL="0" lvl="6" indent="0" algn="r">
              <a:spcBef>
                <a:spcPts val="0"/>
              </a:spcBef>
              <a:spcAft>
                <a:spcPts val="0"/>
              </a:spcAft>
              <a:buNone/>
              <a:defRPr sz="1000" b="0" i="0" u="none" strike="noStrike" cap="none">
                <a:solidFill>
                  <a:schemeClr val="dk1"/>
                </a:solidFill>
                <a:latin typeface="Avenir"/>
                <a:ea typeface="Avenir"/>
                <a:cs typeface="Avenir"/>
                <a:sym typeface="Avenir"/>
              </a:defRPr>
            </a:lvl7pPr>
            <a:lvl8pPr marL="0" lvl="7" indent="0" algn="r">
              <a:spcBef>
                <a:spcPts val="0"/>
              </a:spcBef>
              <a:spcAft>
                <a:spcPts val="0"/>
              </a:spcAft>
              <a:buNone/>
              <a:defRPr sz="1000" b="0" i="0" u="none" strike="noStrike" cap="none">
                <a:solidFill>
                  <a:schemeClr val="dk1"/>
                </a:solidFill>
                <a:latin typeface="Avenir"/>
                <a:ea typeface="Avenir"/>
                <a:cs typeface="Avenir"/>
                <a:sym typeface="Avenir"/>
              </a:defRPr>
            </a:lvl8pPr>
            <a:lvl9pPr marL="0" lvl="8" indent="0" algn="r">
              <a:spcBef>
                <a:spcPts val="0"/>
              </a:spcBef>
              <a:spcAft>
                <a:spcPts val="0"/>
              </a:spcAft>
              <a:buNone/>
              <a:defRPr sz="1000" b="0" i="0" u="none" strike="noStrike" cap="none">
                <a:solidFill>
                  <a:schemeClr val="dk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GB"/>
              <a:t>‹#›</a:t>
            </a:fld>
            <a:endParaRPr/>
          </a:p>
        </p:txBody>
      </p:sp>
      <p:sp>
        <p:nvSpPr>
          <p:cNvPr id="25" name="Google Shape;25;p3"/>
          <p:cNvSpPr txBox="1">
            <a:spLocks noGrp="1"/>
          </p:cNvSpPr>
          <p:nvPr>
            <p:ph type="title"/>
          </p:nvPr>
        </p:nvSpPr>
        <p:spPr>
          <a:xfrm>
            <a:off x="1173892" y="476250"/>
            <a:ext cx="7561591" cy="1755714"/>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SzPts val="1400"/>
              <a:buNone/>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057892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0"/>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3" r:id="rId6"/>
    <p:sldLayoutId id="2147483680" r:id="rId7"/>
    <p:sldLayoutId id="2147483684" r:id="rId8"/>
  </p:sldLayoutIdLst>
  <p:txStyles>
    <p:titleStyle>
      <a:lvl1pPr algn="l" rtl="0" eaLnBrk="1" fontAlgn="base" hangingPunct="1">
        <a:lnSpc>
          <a:spcPct val="80000"/>
        </a:lnSpc>
        <a:spcBef>
          <a:spcPct val="0"/>
        </a:spcBef>
        <a:spcAft>
          <a:spcPct val="0"/>
        </a:spcAft>
        <a:defRPr sz="5400" b="0"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9"/>
          <p:cNvSpPr txBox="1">
            <a:spLocks noGrp="1"/>
          </p:cNvSpPr>
          <p:nvPr>
            <p:ph type="ctrTitle"/>
          </p:nvPr>
        </p:nvSpPr>
        <p:spPr>
          <a:xfrm>
            <a:off x="1184404" y="1107233"/>
            <a:ext cx="9823191" cy="4219792"/>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en-GB" sz="8000" dirty="0">
                <a:latin typeface="Kapra Neue Custom" panose="00000800000000000000" pitchFamily="50" charset="0"/>
                <a:ea typeface="Gadugi" panose="020B0502040204020203" pitchFamily="34" charset="0"/>
              </a:rPr>
              <a:t>SOCIALDEMOKRATISKT LEDARSKAP</a:t>
            </a:r>
            <a:endParaRPr sz="8000" dirty="0">
              <a:latin typeface="Kapra Neue Custom" panose="00000800000000000000" pitchFamily="50" charset="0"/>
              <a:ea typeface="Gadugi" panose="020B0502040204020203"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0"/>
          <p:cNvSpPr txBox="1">
            <a:spLocks noGrp="1"/>
          </p:cNvSpPr>
          <p:nvPr>
            <p:ph idx="1"/>
          </p:nvPr>
        </p:nvSpPr>
        <p:spPr>
          <a:xfrm>
            <a:off x="1173599" y="2570399"/>
            <a:ext cx="8359867" cy="3432467"/>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SzPts val="3200"/>
              <a:buFont typeface="Avenir"/>
              <a:buNone/>
            </a:pPr>
            <a:r>
              <a:rPr lang="en-GB" sz="2800" dirty="0">
                <a:solidFill>
                  <a:schemeClr val="dk1"/>
                </a:solidFill>
                <a:latin typeface="Avenir LT Pro 65 Medium" panose="020B0603020203020204" pitchFamily="34" charset="0"/>
              </a:rPr>
              <a:t>Syfte:</a:t>
            </a:r>
            <a:br>
              <a:rPr lang="en-GB" sz="2800" dirty="0">
                <a:solidFill>
                  <a:schemeClr val="dk1"/>
                </a:solidFill>
                <a:latin typeface="Avenir LT Pro 65 Medium" panose="020B0603020203020204" pitchFamily="34" charset="0"/>
              </a:rPr>
            </a:br>
            <a:endParaRPr sz="2800" dirty="0">
              <a:latin typeface="Avenir LT Pro 65 Medium" panose="020B0603020203020204" pitchFamily="34" charset="0"/>
            </a:endParaRPr>
          </a:p>
          <a:p>
            <a:pPr marL="419100" lvl="0" indent="-342900" algn="l" rtl="0">
              <a:lnSpc>
                <a:spcPct val="100000"/>
              </a:lnSpc>
              <a:spcBef>
                <a:spcPts val="0"/>
              </a:spcBef>
              <a:spcAft>
                <a:spcPts val="0"/>
              </a:spcAft>
              <a:buClr>
                <a:srgbClr val="000000"/>
              </a:buClr>
              <a:buSzPts val="2400"/>
              <a:buFont typeface="Avenir"/>
              <a:buChar char="•"/>
            </a:pPr>
            <a:r>
              <a:rPr lang="en-GB" sz="2800" dirty="0">
                <a:latin typeface="Avenir LT Pro 65 Medium" panose="020B0603020203020204" pitchFamily="34" charset="0"/>
              </a:rPr>
              <a:t>Att du som deltagare utforskar och skapar förståelse för den Socialdemokratiska ledarskapsidén. Ledarskapsidén ska ligga till grund för dig så att du aktivt kan jobba med att utveckla din egen potential som Socialdemokratisk ledare.</a:t>
            </a:r>
            <a:endParaRPr sz="28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endParaRPr sz="3200" dirty="0"/>
          </a:p>
          <a:p>
            <a:pPr marL="457200" lvl="0" indent="-228600" algn="l" rtl="0">
              <a:lnSpc>
                <a:spcPct val="100000"/>
              </a:lnSpc>
              <a:spcBef>
                <a:spcPts val="0"/>
              </a:spcBef>
              <a:spcAft>
                <a:spcPts val="0"/>
              </a:spcAft>
              <a:buClr>
                <a:srgbClr val="000000"/>
              </a:buClr>
              <a:buSzPts val="2400"/>
              <a:buFont typeface="Avenir"/>
              <a:buNone/>
            </a:pPr>
            <a:endParaRPr sz="3200" dirty="0"/>
          </a:p>
        </p:txBody>
      </p:sp>
      <p:sp>
        <p:nvSpPr>
          <p:cNvPr id="116" name="Google Shape;116;p20"/>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SOCIALDEMOKRATISKT LEDARSKAP</a:t>
            </a:r>
            <a:endParaRPr dirty="0">
              <a:latin typeface="Kapra Neue Custom" panose="00000800000000000000" pitchFamily="50"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1"/>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SzPts val="3200"/>
              <a:buFont typeface="Avenir"/>
              <a:buNone/>
            </a:pPr>
            <a:r>
              <a:rPr lang="en-GB" sz="2800" dirty="0">
                <a:solidFill>
                  <a:schemeClr val="dk1"/>
                </a:solidFill>
                <a:latin typeface="Avenir LT Pro 65 Medium" panose="020B0603020203020204" pitchFamily="34" charset="0"/>
              </a:rPr>
              <a:t>Läs enskilt igenom den Socialdemokratiska ledarskapsidén (8 min)</a:t>
            </a:r>
            <a:endParaRPr sz="28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endParaRPr sz="3200" dirty="0"/>
          </a:p>
          <a:p>
            <a:pPr marL="457200" lvl="0" indent="-228600" algn="l" rtl="0">
              <a:lnSpc>
                <a:spcPct val="100000"/>
              </a:lnSpc>
              <a:spcBef>
                <a:spcPts val="0"/>
              </a:spcBef>
              <a:spcAft>
                <a:spcPts val="0"/>
              </a:spcAft>
              <a:buClr>
                <a:srgbClr val="000000"/>
              </a:buClr>
              <a:buSzPts val="2400"/>
              <a:buFont typeface="Avenir"/>
              <a:buNone/>
            </a:pPr>
            <a:endParaRPr sz="3200" dirty="0"/>
          </a:p>
        </p:txBody>
      </p:sp>
      <p:sp>
        <p:nvSpPr>
          <p:cNvPr id="123" name="Google Shape;123;p21"/>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SOCIALDEMOKRATISKA LEDARSKAPSIDÉN</a:t>
            </a:r>
            <a:endParaRPr dirty="0">
              <a:latin typeface="Kapra Neue Custom" panose="00000800000000000000" pitchFamily="50"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2"/>
          <p:cNvSpPr txBox="1">
            <a:spLocks noGrp="1"/>
          </p:cNvSpPr>
          <p:nvPr>
            <p:ph idx="1"/>
          </p:nvPr>
        </p:nvSpPr>
        <p:spPr>
          <a:xfrm>
            <a:off x="1173600" y="2306971"/>
            <a:ext cx="9346194" cy="4074779"/>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3200"/>
              <a:buFont typeface="Avenir"/>
              <a:buNone/>
            </a:pPr>
            <a:r>
              <a:rPr lang="en-GB" sz="2000" dirty="0">
                <a:solidFill>
                  <a:schemeClr val="dk1"/>
                </a:solidFill>
                <a:latin typeface="Avenir LT Pro 65 Medium" panose="020B0603020203020204" pitchFamily="34" charset="0"/>
              </a:rPr>
              <a:t>I mindre grupper: </a:t>
            </a:r>
            <a:endParaRPr sz="2000" dirty="0">
              <a:latin typeface="Avenir LT Pro 65 Medium" panose="020B0603020203020204" pitchFamily="34" charset="0"/>
            </a:endParaRPr>
          </a:p>
          <a:p>
            <a:pPr>
              <a:spcBef>
                <a:spcPts val="900"/>
              </a:spcBef>
              <a:buSzPts val="3200"/>
            </a:pPr>
            <a:r>
              <a:rPr lang="en-GB" sz="2000" dirty="0">
                <a:solidFill>
                  <a:schemeClr val="dk1"/>
                </a:solidFill>
                <a:latin typeface="Avenir LT Pro 65 Medium" panose="020B0603020203020204" pitchFamily="34" charset="0"/>
              </a:rPr>
              <a:t>Beskriv med totalt </a:t>
            </a:r>
            <a:r>
              <a:rPr lang="en-GB" sz="2000" b="1" dirty="0">
                <a:solidFill>
                  <a:schemeClr val="dk1"/>
                </a:solidFill>
                <a:latin typeface="Avenir LT Pro 65 Medium" panose="020B0603020203020204" pitchFamily="34" charset="0"/>
              </a:rPr>
              <a:t>två meningar</a:t>
            </a:r>
            <a:r>
              <a:rPr lang="en-GB" sz="2000" dirty="0">
                <a:solidFill>
                  <a:schemeClr val="dk1"/>
                </a:solidFill>
                <a:latin typeface="Avenir LT Pro 65 Medium" panose="020B0603020203020204" pitchFamily="34" charset="0"/>
              </a:rPr>
              <a:t> det ni ser som </a:t>
            </a:r>
            <a:r>
              <a:rPr lang="en-GB" sz="2000" u="sng" dirty="0">
                <a:solidFill>
                  <a:schemeClr val="dk1"/>
                </a:solidFill>
                <a:latin typeface="Avenir LT Pro 65 Medium" panose="020B0603020203020204" pitchFamily="34" charset="0"/>
              </a:rPr>
              <a:t>kärnan</a:t>
            </a:r>
            <a:r>
              <a:rPr lang="en-GB" sz="2000" dirty="0">
                <a:solidFill>
                  <a:schemeClr val="dk1"/>
                </a:solidFill>
                <a:latin typeface="Avenir LT Pro 65 Medium" panose="020B0603020203020204" pitchFamily="34" charset="0"/>
              </a:rPr>
              <a:t> i ledarskapsidén. Utgå från vår värdegrund, en önskvärd organisationskultur och ett önskvärt ledarskap.</a:t>
            </a:r>
            <a:endParaRPr lang="sv-SE" sz="2000" dirty="0">
              <a:solidFill>
                <a:srgbClr val="000000"/>
              </a:solidFill>
              <a:latin typeface="Avenir LT Pro 65 Medium" panose="020B0603020203020204" pitchFamily="34" charset="0"/>
              <a:sym typeface="Avenir"/>
            </a:endParaRPr>
          </a:p>
          <a:p>
            <a:pPr>
              <a:spcBef>
                <a:spcPts val="900"/>
              </a:spcBef>
              <a:buSzPts val="3200"/>
            </a:pPr>
            <a:r>
              <a:rPr lang="sv-SE" sz="2000" dirty="0">
                <a:solidFill>
                  <a:srgbClr val="000000"/>
                </a:solidFill>
                <a:latin typeface="Avenir LT Pro 65 Medium" panose="020B0603020203020204" pitchFamily="34" charset="0"/>
                <a:sym typeface="Avenir"/>
              </a:rPr>
              <a:t>Ta fram</a:t>
            </a:r>
            <a:r>
              <a:rPr kumimoji="0" lang="sv-SE" sz="2000" b="0" i="0" u="none" strike="noStrike" kern="0" cap="none" spc="0" normalizeH="0" baseline="0" noProof="0" dirty="0">
                <a:ln>
                  <a:noFill/>
                </a:ln>
                <a:solidFill>
                  <a:srgbClr val="000000"/>
                </a:solidFill>
                <a:effectLst/>
                <a:uLnTx/>
                <a:uFillTx/>
                <a:latin typeface="Avenir LT Pro 65 Medium" panose="020B0603020203020204" pitchFamily="34" charset="0"/>
                <a:sym typeface="Avenir"/>
              </a:rPr>
              <a:t> två </a:t>
            </a:r>
            <a:r>
              <a:rPr kumimoji="0" lang="sv-SE" sz="2000" b="1" i="0" u="none" strike="noStrike" kern="0" cap="none" spc="0" normalizeH="0" baseline="0" noProof="0" dirty="0">
                <a:ln>
                  <a:noFill/>
                </a:ln>
                <a:solidFill>
                  <a:srgbClr val="000000"/>
                </a:solidFill>
                <a:effectLst/>
                <a:uLnTx/>
                <a:uFillTx/>
                <a:latin typeface="Avenir LT Pro 65 Medium" panose="020B0603020203020204" pitchFamily="34" charset="0"/>
                <a:sym typeface="Avenir"/>
              </a:rPr>
              <a:t>konkreta exempel på situationer och konstruktiva beteenden </a:t>
            </a:r>
            <a:r>
              <a:rPr lang="sv-SE" sz="2000" dirty="0">
                <a:solidFill>
                  <a:srgbClr val="000000"/>
                </a:solidFill>
                <a:latin typeface="Avenir LT Pro 65 Medium" panose="020B0603020203020204" pitchFamily="34" charset="0"/>
                <a:sym typeface="Avenir"/>
              </a:rPr>
              <a:t>som</a:t>
            </a:r>
            <a:r>
              <a:rPr kumimoji="0" lang="sv-SE" sz="2000" b="0" i="0" u="none" strike="noStrike" kern="0" cap="none" spc="0" normalizeH="0" baseline="0" noProof="0" dirty="0">
                <a:ln>
                  <a:noFill/>
                </a:ln>
                <a:solidFill>
                  <a:srgbClr val="000000"/>
                </a:solidFill>
                <a:effectLst/>
                <a:uLnTx/>
                <a:uFillTx/>
                <a:latin typeface="Avenir LT Pro 65 Medium" panose="020B0603020203020204" pitchFamily="34" charset="0"/>
                <a:sym typeface="Avenir"/>
              </a:rPr>
              <a:t> levandegör era två meningar. </a:t>
            </a:r>
            <a:br>
              <a:rPr kumimoji="0" lang="sv-SE" sz="2000" b="0" i="0" u="none" strike="noStrike" kern="0" cap="none" spc="0" normalizeH="0" baseline="0" noProof="0" dirty="0">
                <a:ln>
                  <a:noFill/>
                </a:ln>
                <a:solidFill>
                  <a:srgbClr val="000000"/>
                </a:solidFill>
                <a:effectLst/>
                <a:uLnTx/>
                <a:uFillTx/>
                <a:latin typeface="Avenir LT Pro 65 Medium" panose="020B0603020203020204" pitchFamily="34" charset="0"/>
                <a:sym typeface="Avenir"/>
              </a:rPr>
            </a:br>
            <a:r>
              <a:rPr lang="sv-SE" sz="2000" dirty="0" err="1">
                <a:solidFill>
                  <a:schemeClr val="dk1"/>
                </a:solidFill>
                <a:latin typeface="Avenir LT Pro 65 Medium" panose="020B0603020203020204" pitchFamily="34" charset="0"/>
                <a:sym typeface="Avenir"/>
              </a:rPr>
              <a:t>Exemplena</a:t>
            </a:r>
            <a:r>
              <a:rPr lang="sv-SE" sz="2000" dirty="0">
                <a:solidFill>
                  <a:schemeClr val="dk1"/>
                </a:solidFill>
                <a:latin typeface="Avenir LT Pro 65 Medium" panose="020B0603020203020204" pitchFamily="34" charset="0"/>
                <a:sym typeface="Avenir"/>
              </a:rPr>
              <a:t> ska</a:t>
            </a:r>
            <a:r>
              <a:rPr kumimoji="0" lang="sv-SE" sz="2000" b="0" i="0" u="none" strike="noStrike" kern="0" cap="none" spc="0" normalizeH="0" baseline="0" noProof="0" dirty="0">
                <a:ln>
                  <a:noFill/>
                </a:ln>
                <a:solidFill>
                  <a:schemeClr val="dk1"/>
                </a:solidFill>
                <a:effectLst/>
                <a:uLnTx/>
                <a:uFillTx/>
                <a:latin typeface="Avenir LT Pro 65 Medium" panose="020B0603020203020204" pitchFamily="34" charset="0"/>
                <a:sym typeface="Avenir"/>
              </a:rPr>
              <a:t> </a:t>
            </a:r>
            <a:r>
              <a:rPr kumimoji="0" lang="sv-SE" sz="2000" b="0" i="0" u="none" strike="noStrike" kern="0" cap="none" spc="0" normalizeH="0" baseline="0" noProof="0" dirty="0" err="1">
                <a:ln>
                  <a:noFill/>
                </a:ln>
                <a:solidFill>
                  <a:schemeClr val="dk1"/>
                </a:solidFill>
                <a:effectLst/>
                <a:uLnTx/>
                <a:uFillTx/>
                <a:latin typeface="Avenir LT Pro 65 Medium" panose="020B0603020203020204" pitchFamily="34" charset="0"/>
                <a:sym typeface="Avenir"/>
              </a:rPr>
              <a:t>beskri</a:t>
            </a:r>
            <a:r>
              <a:rPr lang="sv-SE" sz="2000" dirty="0">
                <a:solidFill>
                  <a:schemeClr val="dk1"/>
                </a:solidFill>
                <a:latin typeface="Avenir LT Pro 65 Medium" panose="020B0603020203020204" pitchFamily="34" charset="0"/>
                <a:sym typeface="Avenir"/>
              </a:rPr>
              <a:t>va v</a:t>
            </a:r>
            <a:r>
              <a:rPr lang="sv-SE" sz="2000" dirty="0">
                <a:solidFill>
                  <a:schemeClr val="dk1"/>
                </a:solidFill>
                <a:latin typeface="Avenir LT Pro 65 Medium" panose="020B0603020203020204" pitchFamily="34" charset="0"/>
              </a:rPr>
              <a:t>ilka krav detta ställer på oss som socialdemokratiska ledare, på vårt förhållningssätt och våra beteenden, i vardagen, i våra uppdrag. </a:t>
            </a:r>
            <a:br>
              <a:rPr lang="sv-SE" sz="2000" dirty="0">
                <a:latin typeface="Avenir LT Pro 65 Medium" panose="020B0603020203020204" pitchFamily="34" charset="0"/>
              </a:rPr>
            </a:br>
            <a:br>
              <a:rPr kumimoji="0" lang="sv-SE" sz="2000" b="0" i="0" u="none" strike="noStrike" kern="0" cap="none" spc="0" normalizeH="0" baseline="0" noProof="0" dirty="0">
                <a:ln>
                  <a:noFill/>
                </a:ln>
                <a:solidFill>
                  <a:srgbClr val="000000"/>
                </a:solidFill>
                <a:effectLst/>
                <a:uLnTx/>
                <a:uFillTx/>
                <a:latin typeface="Avenir LT Pro 65 Medium" panose="020B0603020203020204" pitchFamily="34" charset="0"/>
                <a:sym typeface="Avenir"/>
              </a:rPr>
            </a:br>
            <a:r>
              <a:rPr kumimoji="0" lang="sv-SE" sz="2000" b="0" i="0" u="none" strike="noStrike" kern="0" cap="none" spc="0" normalizeH="0" baseline="0" noProof="0" dirty="0">
                <a:ln>
                  <a:noFill/>
                </a:ln>
                <a:solidFill>
                  <a:srgbClr val="000000"/>
                </a:solidFill>
                <a:effectLst/>
                <a:uLnTx/>
                <a:uFillTx/>
                <a:latin typeface="Avenir LT Pro 65 Medium" panose="020B0603020203020204" pitchFamily="34" charset="0"/>
                <a:sym typeface="Avenir"/>
              </a:rPr>
              <a:t>Skriv ned de två meningarna OCH de två konkreta exemplen på ett A3 papper. </a:t>
            </a:r>
          </a:p>
          <a:p>
            <a:pPr marL="76200" lvl="0" indent="0" algn="l" rtl="0">
              <a:lnSpc>
                <a:spcPct val="100000"/>
              </a:lnSpc>
              <a:spcBef>
                <a:spcPts val="300"/>
              </a:spcBef>
              <a:spcAft>
                <a:spcPts val="0"/>
              </a:spcAft>
              <a:buClr>
                <a:srgbClr val="000000"/>
              </a:buClr>
              <a:buSzPts val="2400"/>
              <a:buFont typeface="Avenir"/>
              <a:buNone/>
            </a:pPr>
            <a:endParaRPr sz="3200" dirty="0"/>
          </a:p>
          <a:p>
            <a:pPr marL="457200" lvl="0" indent="-228600" algn="l" rtl="0">
              <a:lnSpc>
                <a:spcPct val="100000"/>
              </a:lnSpc>
              <a:spcBef>
                <a:spcPts val="0"/>
              </a:spcBef>
              <a:spcAft>
                <a:spcPts val="0"/>
              </a:spcAft>
              <a:buClr>
                <a:srgbClr val="000000"/>
              </a:buClr>
              <a:buSzPts val="2400"/>
              <a:buFont typeface="Avenir"/>
              <a:buNone/>
            </a:pPr>
            <a:endParaRPr sz="3200" dirty="0"/>
          </a:p>
        </p:txBody>
      </p:sp>
      <p:sp>
        <p:nvSpPr>
          <p:cNvPr id="130" name="Google Shape;130;p22"/>
          <p:cNvSpPr txBox="1">
            <a:spLocks noGrp="1"/>
          </p:cNvSpPr>
          <p:nvPr>
            <p:ph type="title"/>
          </p:nvPr>
        </p:nvSpPr>
        <p:spPr>
          <a:prstGeom prst="rect">
            <a:avLst/>
          </a:prstGeom>
          <a:noFill/>
          <a:ln>
            <a:noFill/>
          </a:ln>
        </p:spPr>
        <p:txBody>
          <a:bodyPr spcFirstLastPara="1" wrap="square" lIns="0" tIns="0" rIns="0" bIns="0" anchor="b" anchorCtr="0">
            <a:noAutofit/>
          </a:bodyPr>
          <a:lstStyle/>
          <a:p>
            <a:pPr lvl="0"/>
            <a:r>
              <a:rPr lang="en-GB" dirty="0">
                <a:solidFill>
                  <a:srgbClr val="ED1B34"/>
                </a:solidFill>
                <a:latin typeface="Kapra Neue Custom" panose="00000800000000000000" pitchFamily="50" charset="0"/>
              </a:rPr>
              <a:t>GRUPPARBETE</a:t>
            </a:r>
            <a:endParaRPr lang="en-GB" sz="3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idx="1"/>
          </p:nvPr>
        </p:nvSpPr>
        <p:spPr>
          <a:prstGeom prst="rect">
            <a:avLst/>
          </a:prstGeom>
          <a:noFill/>
          <a:ln>
            <a:noFill/>
          </a:ln>
        </p:spPr>
        <p:txBody>
          <a:bodyPr spcFirstLastPara="1" wrap="square" lIns="0" tIns="0" rIns="0" bIns="0" anchor="t" anchorCtr="0">
            <a:noAutofit/>
          </a:bodyPr>
          <a:lstStyle/>
          <a:p>
            <a:pPr marL="76200" lvl="0" indent="0" algn="l" rtl="0">
              <a:lnSpc>
                <a:spcPct val="100000"/>
              </a:lnSpc>
              <a:spcBef>
                <a:spcPts val="0"/>
              </a:spcBef>
              <a:spcAft>
                <a:spcPts val="0"/>
              </a:spcAft>
              <a:buClr>
                <a:srgbClr val="000000"/>
              </a:buClr>
              <a:buSzPts val="2400"/>
              <a:buFont typeface="Avenir"/>
              <a:buNone/>
            </a:pP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r>
              <a:rPr lang="en-GB" sz="2800" dirty="0">
                <a:latin typeface="Avenir LT Pro 65 Medium" panose="020B0603020203020204" pitchFamily="34" charset="0"/>
              </a:rPr>
              <a:t>4 min presentation per grupp.</a:t>
            </a:r>
            <a:endParaRPr sz="2800" dirty="0">
              <a:latin typeface="Avenir LT Pro 65 Medium" panose="020B0603020203020204" pitchFamily="34" charset="0"/>
            </a:endParaRPr>
          </a:p>
          <a:p>
            <a:pPr marL="457200" lvl="0" indent="-228600" algn="l" rtl="0">
              <a:lnSpc>
                <a:spcPct val="100000"/>
              </a:lnSpc>
              <a:spcBef>
                <a:spcPts val="0"/>
              </a:spcBef>
              <a:spcAft>
                <a:spcPts val="0"/>
              </a:spcAft>
              <a:buClr>
                <a:srgbClr val="000000"/>
              </a:buClr>
              <a:buSzPts val="2400"/>
              <a:buFont typeface="Avenir"/>
              <a:buNone/>
            </a:pPr>
            <a:endParaRPr sz="3200" dirty="0"/>
          </a:p>
        </p:txBody>
      </p:sp>
      <p:sp>
        <p:nvSpPr>
          <p:cNvPr id="144" name="Google Shape;144;p24"/>
          <p:cNvSpPr txBox="1">
            <a:spLocks noGrp="1"/>
          </p:cNvSpPr>
          <p:nvPr>
            <p:ph type="title"/>
          </p:nvPr>
        </p:nvSpPr>
        <p:spPr>
          <a:prstGeom prst="rect">
            <a:avLst/>
          </a:prstGeom>
          <a:noFill/>
          <a:ln>
            <a:noFill/>
          </a:ln>
        </p:spPr>
        <p:txBody>
          <a:bodyPr spcFirstLastPara="1" wrap="square" lIns="0" tIns="0" rIns="0" bIns="0" anchor="b" anchorCtr="0">
            <a:noAutofit/>
          </a:bodyPr>
          <a:lstStyle/>
          <a:p>
            <a:pPr lvl="0"/>
            <a:r>
              <a:rPr lang="en-GB" dirty="0">
                <a:solidFill>
                  <a:srgbClr val="ED1B34"/>
                </a:solidFill>
                <a:latin typeface="Kapra Neue Custom" panose="00000800000000000000" pitchFamily="50" charset="0"/>
              </a:rPr>
              <a:t>PRESENTERA FÖR VARANDRA</a:t>
            </a:r>
            <a:endParaRPr sz="3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5"/>
          <p:cNvSpPr txBox="1">
            <a:spLocks noGrp="1"/>
          </p:cNvSpPr>
          <p:nvPr>
            <p:ph idx="1"/>
          </p:nvPr>
        </p:nvSpPr>
        <p:spPr>
          <a:xfrm>
            <a:off x="1173599" y="2570400"/>
            <a:ext cx="9371361" cy="2944800"/>
          </a:xfrm>
          <a:prstGeom prst="rect">
            <a:avLst/>
          </a:prstGeom>
          <a:noFill/>
          <a:ln>
            <a:noFill/>
          </a:ln>
        </p:spPr>
        <p:txBody>
          <a:bodyPr spcFirstLastPara="1" wrap="square" lIns="0" tIns="0" rIns="0" bIns="0" anchor="t" anchorCtr="0">
            <a:noAutofit/>
          </a:bodyPr>
          <a:lstStyle/>
          <a:p>
            <a:pPr marL="76200" lvl="0" indent="0" algn="l" rtl="0">
              <a:lnSpc>
                <a:spcPct val="100000"/>
              </a:lnSpc>
              <a:spcBef>
                <a:spcPts val="0"/>
              </a:spcBef>
              <a:spcAft>
                <a:spcPts val="0"/>
              </a:spcAft>
              <a:buClr>
                <a:srgbClr val="000000"/>
              </a:buClr>
              <a:buSzPts val="2400"/>
              <a:buFont typeface="Avenir"/>
              <a:buNone/>
            </a:pPr>
            <a:r>
              <a:rPr lang="en-GB" sz="2000" dirty="0">
                <a:latin typeface="Avenir LT Pro 65 Medium" panose="020B0603020203020204" pitchFamily="34" charset="0"/>
              </a:rPr>
              <a:t>Vad uppfattar du att du har för styrkor, respektive utvecklingsområden i relation till den Socialdemokratiska ledarskapsidén:</a:t>
            </a:r>
            <a:br>
              <a:rPr lang="en-GB" sz="2000" dirty="0">
                <a:latin typeface="Avenir LT Pro 65 Medium" panose="020B0603020203020204" pitchFamily="34" charset="0"/>
              </a:rPr>
            </a:b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r>
              <a:rPr lang="en-GB" sz="2000" dirty="0">
                <a:latin typeface="Avenir LT Pro 65 Medium" panose="020B0603020203020204" pitchFamily="34" charset="0"/>
              </a:rPr>
              <a:t>Reflektera över och skriv ned för ditt </a:t>
            </a:r>
            <a:r>
              <a:rPr lang="en-GB" sz="2000" dirty="0" err="1">
                <a:latin typeface="Avenir LT Pro 65 Medium" panose="020B0603020203020204" pitchFamily="34" charset="0"/>
              </a:rPr>
              <a:t>eget</a:t>
            </a:r>
            <a:r>
              <a:rPr lang="en-GB" sz="2000" dirty="0">
                <a:latin typeface="Avenir LT Pro 65 Medium" panose="020B0603020203020204" pitchFamily="34" charset="0"/>
              </a:rPr>
              <a:t> bruk:</a:t>
            </a: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r>
              <a:rPr lang="en-GB" sz="2000" dirty="0">
                <a:latin typeface="Avenir LT Pro 65 Medium" panose="020B0603020203020204" pitchFamily="34" charset="0"/>
              </a:rPr>
              <a:t>- Ett beteende jag ska fortsätta med i mitt ledarskap?</a:t>
            </a: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r>
              <a:rPr lang="en-GB" sz="2000" dirty="0">
                <a:latin typeface="Avenir LT Pro 65 Medium" panose="020B0603020203020204" pitchFamily="34" charset="0"/>
              </a:rPr>
              <a:t>- Ett beteende jag ska börja med i mitt ledarskap?</a:t>
            </a: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r>
              <a:rPr lang="en-GB" sz="2000" dirty="0">
                <a:latin typeface="Avenir LT Pro 65 Medium" panose="020B0603020203020204" pitchFamily="34" charset="0"/>
              </a:rPr>
              <a:t>- Ett beteende jag ska sluta med i mitt ledarskap?</a:t>
            </a:r>
            <a:br>
              <a:rPr lang="en-GB" sz="2000" dirty="0">
                <a:latin typeface="Avenir LT Pro 65 Medium" panose="020B0603020203020204" pitchFamily="34" charset="0"/>
              </a:rPr>
            </a:b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r>
              <a:rPr lang="en-GB" sz="2000" dirty="0">
                <a:latin typeface="Avenir LT Pro 65 Medium" panose="020B0603020203020204" pitchFamily="34" charset="0"/>
              </a:rPr>
              <a:t>Använd det som stöd för att utveckla ditt Socialdemokratiska ledarskap på hemmaplan, där du även kan fundera vidare hur du (och potentiellt andra) kan stötta dig själv i din önskvärda utveckling. </a:t>
            </a: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endParaRPr sz="3200" dirty="0"/>
          </a:p>
        </p:txBody>
      </p:sp>
      <p:sp>
        <p:nvSpPr>
          <p:cNvPr id="151" name="Google Shape;151;p25"/>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EGEN REFLEKTION</a:t>
            </a:r>
            <a:endParaRPr dirty="0">
              <a:latin typeface="Kapra Neue Custom" panose="00000800000000000000" pitchFamily="50"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51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resentation13" id="{373AC898-3C10-6844-85FA-0E330079D3E2}" vid="{F6B62244-9BC0-A147-BFC1-396DB1E326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2021 final (1)</Template>
  <TotalTime>44</TotalTime>
  <Words>708</Words>
  <Application>Microsoft Office PowerPoint</Application>
  <PresentationFormat>Bredbild</PresentationFormat>
  <Paragraphs>53</Paragraphs>
  <Slides>7</Slides>
  <Notes>7</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7</vt:i4>
      </vt:variant>
    </vt:vector>
  </HeadingPairs>
  <TitlesOfParts>
    <vt:vector size="13" baseType="lpstr">
      <vt:lpstr>Arial</vt:lpstr>
      <vt:lpstr>Avenir</vt:lpstr>
      <vt:lpstr>Avenir LT Pro 65 Medium</vt:lpstr>
      <vt:lpstr>Calibri</vt:lpstr>
      <vt:lpstr>Kapra Neue Custom</vt:lpstr>
      <vt:lpstr>Socialdemokraterna</vt:lpstr>
      <vt:lpstr>SOCIALDEMOKRATISKT LEDARSKAP</vt:lpstr>
      <vt:lpstr>SOCIALDEMOKRATISKT LEDARSKAP</vt:lpstr>
      <vt:lpstr>SOCIALDEMOKRATISKA LEDARSKAPSIDÉN</vt:lpstr>
      <vt:lpstr>GRUPPARBETE</vt:lpstr>
      <vt:lpstr>PRESENTERA FÖR VARANDRA</vt:lpstr>
      <vt:lpstr>EGEN REFLEKTION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Thomas Frid</dc:creator>
  <cp:lastModifiedBy>Anna-Maria Engqvist</cp:lastModifiedBy>
  <cp:revision>5</cp:revision>
  <dcterms:created xsi:type="dcterms:W3CDTF">2022-01-26T13:38:08Z</dcterms:created>
  <dcterms:modified xsi:type="dcterms:W3CDTF">2024-10-02T18:31:23Z</dcterms:modified>
</cp:coreProperties>
</file>