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5"/>
  </p:notesMasterIdLst>
  <p:sldIdLst>
    <p:sldId id="282" r:id="rId2"/>
    <p:sldId id="258" r:id="rId3"/>
    <p:sldId id="257" r:id="rId4"/>
    <p:sldId id="259" r:id="rId5"/>
    <p:sldId id="283" r:id="rId6"/>
    <p:sldId id="284" r:id="rId7"/>
    <p:sldId id="285" r:id="rId8"/>
    <p:sldId id="286" r:id="rId9"/>
    <p:sldId id="264" r:id="rId10"/>
    <p:sldId id="265" r:id="rId11"/>
    <p:sldId id="266" r:id="rId12"/>
    <p:sldId id="267" r:id="rId13"/>
    <p:sldId id="261" r:id="rId14"/>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222" autoAdjust="0"/>
  </p:normalViewPr>
  <p:slideViewPr>
    <p:cSldViewPr snapToGrid="0">
      <p:cViewPr varScale="1">
        <p:scale>
          <a:sx n="102" d="100"/>
          <a:sy n="102" d="100"/>
        </p:scale>
        <p:origin x="816" y="114"/>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1" name="Google Shape;5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 min</a:t>
            </a:r>
            <a:br>
              <a:rPr lang="en-GB" dirty="0">
                <a:latin typeface="Garamond"/>
                <a:ea typeface="Garamond"/>
                <a:cs typeface="Garamond"/>
                <a:sym typeface="Garamond"/>
              </a:rPr>
            </a:br>
            <a:endParaRPr dirty="0"/>
          </a:p>
          <a:p>
            <a:pPr marL="0" lvl="0" indent="0" algn="l" rtl="0">
              <a:spcBef>
                <a:spcPts val="0"/>
              </a:spcBef>
              <a:spcAft>
                <a:spcPts val="0"/>
              </a:spcAft>
              <a:buNone/>
            </a:pPr>
            <a:endParaRPr dirty="0"/>
          </a:p>
        </p:txBody>
      </p:sp>
      <p:sp>
        <p:nvSpPr>
          <p:cNvPr id="172" name="Google Shape;172;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Uppskattad tidsåtgång: 5 min</a:t>
            </a:r>
            <a:endParaRPr/>
          </a:p>
          <a:p>
            <a:pPr marL="0" lvl="0" indent="0" algn="l" rtl="0">
              <a:spcBef>
                <a:spcPts val="0"/>
              </a:spcBef>
              <a:spcAft>
                <a:spcPts val="0"/>
              </a:spcAft>
              <a:buNone/>
            </a:pPr>
            <a:r>
              <a:rPr lang="en-GB"/>
              <a:t>Be deltagarna reflektera individuellt helt i tystnad en stund med hjälp av frågorna. Be deltagarna att fokusera på 1-2 frågor.</a:t>
            </a:r>
            <a:endParaRPr/>
          </a:p>
          <a:p>
            <a:pPr marL="0" lvl="0" indent="0" algn="l" rtl="0">
              <a:spcBef>
                <a:spcPts val="0"/>
              </a:spcBef>
              <a:spcAft>
                <a:spcPts val="0"/>
              </a:spcAft>
              <a:buNone/>
            </a:pPr>
            <a:r>
              <a:rPr lang="en-GB"/>
              <a:t>Uppmuntra deltagarna att ta anteckningar som de vid senare tillfälle kan gå tillbaka till.</a:t>
            </a:r>
            <a:endParaRPr/>
          </a:p>
          <a:p>
            <a:pPr marL="0" lvl="0" indent="0" algn="l" rtl="0">
              <a:spcBef>
                <a:spcPts val="0"/>
              </a:spcBef>
              <a:spcAft>
                <a:spcPts val="0"/>
              </a:spcAft>
              <a:buNone/>
            </a:pPr>
            <a:r>
              <a:rPr lang="en-GB"/>
              <a:t>Tala om att de ska få dela sina reflektioner tillsammans med en annan deltagare.</a:t>
            </a:r>
            <a:endParaRPr/>
          </a:p>
        </p:txBody>
      </p:sp>
      <p:sp>
        <p:nvSpPr>
          <p:cNvPr id="179" name="Google Shape;179;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Uppskattad tidsåtgång: 7 min</a:t>
            </a:r>
            <a:endParaRPr/>
          </a:p>
          <a:p>
            <a:pPr marL="0" lvl="0" indent="0" algn="l" rtl="0">
              <a:spcBef>
                <a:spcPts val="0"/>
              </a:spcBef>
              <a:spcAft>
                <a:spcPts val="0"/>
              </a:spcAft>
              <a:buNone/>
            </a:pPr>
            <a:r>
              <a:rPr lang="en-GB"/>
              <a:t>Låt deltagarna gå ihop i par och dela sina reflektioner med varandra.</a:t>
            </a:r>
            <a:endParaRPr/>
          </a:p>
        </p:txBody>
      </p:sp>
      <p:sp>
        <p:nvSpPr>
          <p:cNvPr id="186" name="Google Shape;186;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13</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GB" sz="1200">
                <a:solidFill>
                  <a:schemeClr val="dk1"/>
                </a:solidFill>
                <a:highlight>
                  <a:srgbClr val="FFFFFF"/>
                </a:highlight>
              </a:rPr>
            </a:br>
            <a:br>
              <a:rPr lang="en-GB"/>
            </a:br>
            <a:endParaRPr/>
          </a:p>
        </p:txBody>
      </p:sp>
      <p:sp>
        <p:nvSpPr>
          <p:cNvPr id="124" name="Google Shape;12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2 min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Gå</a:t>
            </a:r>
            <a:r>
              <a:rPr lang="en-GB" dirty="0"/>
              <a:t> </a:t>
            </a:r>
            <a:r>
              <a:rPr lang="en-GB" dirty="0" err="1"/>
              <a:t>inledningsvis</a:t>
            </a:r>
            <a:r>
              <a:rPr lang="en-GB" dirty="0"/>
              <a:t> igenom </a:t>
            </a:r>
            <a:r>
              <a:rPr lang="en-GB" dirty="0" err="1"/>
              <a:t>syftet</a:t>
            </a:r>
            <a:r>
              <a:rPr lang="en-GB" dirty="0"/>
              <a:t> med </a:t>
            </a:r>
            <a:r>
              <a:rPr lang="en-GB" dirty="0" err="1"/>
              <a:t>sessionen</a:t>
            </a:r>
            <a:r>
              <a:rPr lang="en-GB" dirty="0"/>
              <a:t>.</a:t>
            </a:r>
            <a:endParaRPr dirty="0"/>
          </a:p>
          <a:p>
            <a:pPr marL="0" lvl="0" indent="0" algn="l" rtl="0">
              <a:spcBef>
                <a:spcPts val="0"/>
              </a:spcBef>
              <a:spcAft>
                <a:spcPts val="0"/>
              </a:spcAft>
              <a:buNone/>
            </a:pPr>
            <a:r>
              <a:rPr lang="en-GB" dirty="0"/>
              <a:t>Du kan tala om att ni </a:t>
            </a:r>
            <a:r>
              <a:rPr lang="en-GB" dirty="0" err="1"/>
              <a:t>först</a:t>
            </a:r>
            <a:r>
              <a:rPr lang="en-GB" dirty="0"/>
              <a:t> ska </a:t>
            </a:r>
            <a:r>
              <a:rPr lang="en-GB" dirty="0" err="1"/>
              <a:t>utforska</a:t>
            </a:r>
            <a:r>
              <a:rPr lang="en-GB" dirty="0"/>
              <a:t>  </a:t>
            </a:r>
            <a:r>
              <a:rPr lang="en-GB" dirty="0" err="1"/>
              <a:t>Självledarskap</a:t>
            </a:r>
            <a:r>
              <a:rPr lang="en-GB" dirty="0"/>
              <a:t> och sedan en </a:t>
            </a:r>
            <a:r>
              <a:rPr lang="en-GB" dirty="0" err="1"/>
              <a:t>modell</a:t>
            </a:r>
            <a:r>
              <a:rPr lang="en-GB" dirty="0"/>
              <a:t> som kan </a:t>
            </a:r>
            <a:r>
              <a:rPr lang="en-GB" dirty="0" err="1"/>
              <a:t>användas</a:t>
            </a:r>
            <a:r>
              <a:rPr lang="en-GB" dirty="0"/>
              <a:t> för sin egen </a:t>
            </a:r>
            <a:r>
              <a:rPr lang="en-GB" dirty="0" err="1"/>
              <a:t>självmedvetenhet</a:t>
            </a:r>
            <a:r>
              <a:rPr lang="en-GB" dirty="0"/>
              <a:t> (och att </a:t>
            </a:r>
            <a:r>
              <a:rPr lang="en-GB" dirty="0" err="1"/>
              <a:t>förstå</a:t>
            </a:r>
            <a:r>
              <a:rPr lang="en-GB" dirty="0"/>
              <a:t> andra)</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err="1"/>
              <a:t>Exempel</a:t>
            </a:r>
            <a:r>
              <a:rPr lang="en-GB" dirty="0"/>
              <a:t> på </a:t>
            </a:r>
            <a:r>
              <a:rPr lang="en-GB" dirty="0" err="1"/>
              <a:t>grundläggande</a:t>
            </a:r>
            <a:r>
              <a:rPr lang="en-GB" dirty="0"/>
              <a:t> </a:t>
            </a:r>
            <a:r>
              <a:rPr lang="en-GB" dirty="0" err="1"/>
              <a:t>sociala</a:t>
            </a:r>
            <a:r>
              <a:rPr lang="en-GB" dirty="0"/>
              <a:t> </a:t>
            </a:r>
            <a:r>
              <a:rPr lang="en-GB" dirty="0" err="1"/>
              <a:t>mänskliga</a:t>
            </a:r>
            <a:r>
              <a:rPr lang="en-GB" dirty="0"/>
              <a:t> behov:</a:t>
            </a:r>
            <a:endParaRPr dirty="0"/>
          </a:p>
          <a:p>
            <a:pPr marL="171450" lvl="0" indent="-171450" algn="l" rtl="0">
              <a:spcBef>
                <a:spcPts val="0"/>
              </a:spcBef>
              <a:spcAft>
                <a:spcPts val="0"/>
              </a:spcAft>
              <a:buClr>
                <a:schemeClr val="dk1"/>
              </a:buClr>
              <a:buSzPts val="1200"/>
              <a:buFont typeface="Arial"/>
              <a:buChar char="•"/>
            </a:pPr>
            <a:r>
              <a:rPr lang="en-GB" dirty="0" err="1"/>
              <a:t>Känslan</a:t>
            </a:r>
            <a:r>
              <a:rPr lang="en-GB" dirty="0"/>
              <a:t> </a:t>
            </a:r>
            <a:r>
              <a:rPr lang="en-GB" dirty="0" err="1"/>
              <a:t>av</a:t>
            </a:r>
            <a:r>
              <a:rPr lang="en-GB" dirty="0"/>
              <a:t> att </a:t>
            </a:r>
            <a:r>
              <a:rPr lang="en-GB" dirty="0" err="1"/>
              <a:t>tillhöra</a:t>
            </a:r>
            <a:r>
              <a:rPr lang="en-GB" dirty="0"/>
              <a:t> - </a:t>
            </a:r>
            <a:r>
              <a:rPr lang="en-GB" dirty="0" err="1"/>
              <a:t>samhörighet</a:t>
            </a:r>
            <a:endParaRPr dirty="0"/>
          </a:p>
          <a:p>
            <a:pPr marL="171450" lvl="0" indent="-171450" algn="l" rtl="0">
              <a:spcBef>
                <a:spcPts val="0"/>
              </a:spcBef>
              <a:spcAft>
                <a:spcPts val="0"/>
              </a:spcAft>
              <a:buClr>
                <a:schemeClr val="dk1"/>
              </a:buClr>
              <a:buSzPts val="1200"/>
              <a:buFont typeface="Arial"/>
              <a:buChar char="•"/>
            </a:pPr>
            <a:r>
              <a:rPr lang="en-GB" dirty="0"/>
              <a:t>Att </a:t>
            </a:r>
            <a:r>
              <a:rPr lang="en-GB" dirty="0" err="1"/>
              <a:t>få</a:t>
            </a:r>
            <a:r>
              <a:rPr lang="en-GB" dirty="0"/>
              <a:t> </a:t>
            </a:r>
            <a:r>
              <a:rPr lang="en-GB" dirty="0" err="1"/>
              <a:t>bekräftelse</a:t>
            </a:r>
            <a:r>
              <a:rPr lang="en-GB" dirty="0"/>
              <a:t> – </a:t>
            </a:r>
            <a:r>
              <a:rPr lang="en-GB" dirty="0" err="1"/>
              <a:t>bli</a:t>
            </a:r>
            <a:r>
              <a:rPr lang="en-GB" dirty="0"/>
              <a:t> </a:t>
            </a:r>
            <a:r>
              <a:rPr lang="en-GB" dirty="0" err="1"/>
              <a:t>sedd</a:t>
            </a:r>
            <a:r>
              <a:rPr lang="en-GB" dirty="0"/>
              <a:t> och </a:t>
            </a:r>
            <a:r>
              <a:rPr lang="en-GB" dirty="0" err="1"/>
              <a:t>lyssnad</a:t>
            </a:r>
            <a:r>
              <a:rPr lang="en-GB" dirty="0"/>
              <a:t> på</a:t>
            </a:r>
            <a:endParaRPr dirty="0"/>
          </a:p>
          <a:p>
            <a:pPr marL="171450" lvl="0" indent="-171450" algn="l" rtl="0">
              <a:spcBef>
                <a:spcPts val="0"/>
              </a:spcBef>
              <a:spcAft>
                <a:spcPts val="0"/>
              </a:spcAft>
              <a:buClr>
                <a:schemeClr val="dk1"/>
              </a:buClr>
              <a:buSzPts val="1200"/>
              <a:buFont typeface="Arial"/>
              <a:buChar char="•"/>
            </a:pPr>
            <a:r>
              <a:rPr lang="en-GB" dirty="0"/>
              <a:t>Att </a:t>
            </a:r>
            <a:r>
              <a:rPr lang="en-GB" dirty="0" err="1"/>
              <a:t>få</a:t>
            </a:r>
            <a:r>
              <a:rPr lang="en-GB" dirty="0"/>
              <a:t> </a:t>
            </a:r>
            <a:r>
              <a:rPr lang="en-GB" dirty="0" err="1"/>
              <a:t>känna</a:t>
            </a:r>
            <a:r>
              <a:rPr lang="en-GB" dirty="0"/>
              <a:t> sig </a:t>
            </a:r>
            <a:r>
              <a:rPr lang="en-GB" dirty="0" err="1"/>
              <a:t>värdefull</a:t>
            </a:r>
            <a:r>
              <a:rPr lang="en-GB" dirty="0"/>
              <a:t> – att </a:t>
            </a:r>
            <a:r>
              <a:rPr lang="en-GB" dirty="0" err="1"/>
              <a:t>kunna</a:t>
            </a:r>
            <a:r>
              <a:rPr lang="en-GB" dirty="0"/>
              <a:t> </a:t>
            </a:r>
            <a:r>
              <a:rPr lang="en-GB" dirty="0" err="1"/>
              <a:t>bidra</a:t>
            </a:r>
            <a:r>
              <a:rPr lang="en-GB" dirty="0"/>
              <a:t> och </a:t>
            </a:r>
            <a:r>
              <a:rPr lang="en-GB" dirty="0" err="1"/>
              <a:t>tillföra</a:t>
            </a:r>
            <a:endParaRPr dirty="0"/>
          </a:p>
          <a:p>
            <a:pPr marL="0" lvl="0" indent="0" algn="l" rtl="0">
              <a:spcBef>
                <a:spcPts val="0"/>
              </a:spcBef>
              <a:spcAft>
                <a:spcPts val="0"/>
              </a:spcAft>
              <a:buNone/>
            </a:pPr>
            <a:endParaRPr dirty="0"/>
          </a:p>
        </p:txBody>
      </p:sp>
      <p:sp>
        <p:nvSpPr>
          <p:cNvPr id="117" name="Google Shape;11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0" i="0" u="none" strike="noStrike" dirty="0" err="1">
                <a:solidFill>
                  <a:schemeClr val="dk1"/>
                </a:solidFill>
                <a:latin typeface="Calibri"/>
                <a:ea typeface="Calibri"/>
                <a:cs typeface="Calibri"/>
                <a:sym typeface="Calibri"/>
              </a:rPr>
              <a:t>Uppskattad</a:t>
            </a:r>
            <a:r>
              <a:rPr lang="en-GB" sz="1200" b="0" i="0" u="none" strike="noStrike" dirty="0">
                <a:solidFill>
                  <a:schemeClr val="dk1"/>
                </a:solidFill>
                <a:latin typeface="Calibri"/>
                <a:ea typeface="Calibri"/>
                <a:cs typeface="Calibri"/>
                <a:sym typeface="Calibri"/>
              </a:rPr>
              <a:t> </a:t>
            </a:r>
            <a:r>
              <a:rPr lang="en-GB" sz="1200" b="0" i="0" u="none" strike="noStrike" dirty="0" err="1">
                <a:solidFill>
                  <a:schemeClr val="dk1"/>
                </a:solidFill>
                <a:latin typeface="Calibri"/>
                <a:ea typeface="Calibri"/>
                <a:cs typeface="Calibri"/>
                <a:sym typeface="Calibri"/>
              </a:rPr>
              <a:t>tid</a:t>
            </a:r>
            <a:r>
              <a:rPr lang="en-GB" sz="1200" b="0" i="0" u="none" strike="noStrike" dirty="0">
                <a:solidFill>
                  <a:schemeClr val="dk1"/>
                </a:solidFill>
                <a:latin typeface="Calibri"/>
                <a:ea typeface="Calibri"/>
                <a:cs typeface="Calibri"/>
                <a:sym typeface="Calibri"/>
              </a:rPr>
              <a:t>: 2 min</a:t>
            </a:r>
          </a:p>
          <a:p>
            <a:pPr marL="0" lvl="0" indent="0" algn="l" rtl="0">
              <a:spcBef>
                <a:spcPts val="0"/>
              </a:spcBef>
              <a:spcAft>
                <a:spcPts val="0"/>
              </a:spcAft>
              <a:buNone/>
            </a:pPr>
            <a:endParaRPr lang="en-GB" sz="1200" b="1" i="1" u="none" strike="noStrike" dirty="0">
              <a:solidFill>
                <a:schemeClr val="dk1"/>
              </a:solidFill>
              <a:latin typeface="Calibri"/>
              <a:ea typeface="Calibri"/>
              <a:cs typeface="Calibri"/>
              <a:sym typeface="Calibri"/>
            </a:endParaRPr>
          </a:p>
          <a:p>
            <a:pPr marL="0" lvl="0" indent="0" algn="l" rtl="0">
              <a:spcBef>
                <a:spcPts val="0"/>
              </a:spcBef>
              <a:spcAft>
                <a:spcPts val="0"/>
              </a:spcAft>
              <a:buNone/>
            </a:pPr>
            <a:r>
              <a:rPr lang="en-GB" sz="1200" b="1" i="1" u="none" strike="noStrike" dirty="0" err="1">
                <a:solidFill>
                  <a:schemeClr val="dk1"/>
                </a:solidFill>
                <a:latin typeface="Calibri"/>
                <a:ea typeface="Calibri"/>
                <a:cs typeface="Calibri"/>
                <a:sym typeface="Calibri"/>
              </a:rPr>
              <a:t>Exempel</a:t>
            </a:r>
            <a:r>
              <a:rPr lang="en-GB" sz="1200" b="1" i="1" u="none" strike="noStrike" dirty="0">
                <a:solidFill>
                  <a:schemeClr val="dk1"/>
                </a:solidFill>
                <a:latin typeface="Calibri"/>
                <a:ea typeface="Calibri"/>
                <a:cs typeface="Calibri"/>
                <a:sym typeface="Calibri"/>
              </a:rPr>
              <a:t> på definition </a:t>
            </a:r>
            <a:r>
              <a:rPr lang="en-GB" sz="1200" b="1" i="1" u="none" strike="noStrike" dirty="0" err="1">
                <a:solidFill>
                  <a:schemeClr val="dk1"/>
                </a:solidFill>
                <a:latin typeface="Calibri"/>
                <a:ea typeface="Calibri"/>
                <a:cs typeface="Calibri"/>
                <a:sym typeface="Calibri"/>
              </a:rPr>
              <a:t>av</a:t>
            </a:r>
            <a:r>
              <a:rPr lang="en-GB" sz="1200" b="1" i="1" u="none" strike="noStrike" dirty="0">
                <a:solidFill>
                  <a:schemeClr val="dk1"/>
                </a:solidFill>
                <a:latin typeface="Calibri"/>
                <a:ea typeface="Calibri"/>
                <a:cs typeface="Calibri"/>
                <a:sym typeface="Calibri"/>
              </a:rPr>
              <a:t> </a:t>
            </a:r>
            <a:r>
              <a:rPr lang="en-GB" sz="1200" b="1" i="1" u="none" strike="noStrike" dirty="0" err="1">
                <a:solidFill>
                  <a:schemeClr val="dk1"/>
                </a:solidFill>
                <a:latin typeface="Calibri"/>
                <a:ea typeface="Calibri"/>
                <a:cs typeface="Calibri"/>
                <a:sym typeface="Calibri"/>
              </a:rPr>
              <a:t>självledarskap</a:t>
            </a:r>
            <a:r>
              <a:rPr lang="en-GB" sz="1200" b="1" i="1" u="none" strike="noStrike" dirty="0">
                <a:solidFill>
                  <a:schemeClr val="dk1"/>
                </a:solidFill>
                <a:latin typeface="Calibri"/>
                <a:ea typeface="Calibri"/>
                <a:cs typeface="Calibri"/>
                <a:sym typeface="Calibri"/>
              </a:rPr>
              <a:t>:</a:t>
            </a:r>
            <a:br>
              <a:rPr lang="en-GB" sz="1200" b="0" i="1" u="none" strike="noStrike" dirty="0">
                <a:solidFill>
                  <a:schemeClr val="dk1"/>
                </a:solidFill>
                <a:latin typeface="Calibri"/>
                <a:ea typeface="Calibri"/>
                <a:cs typeface="Calibri"/>
                <a:sym typeface="Calibri"/>
              </a:rPr>
            </a:br>
            <a:r>
              <a:rPr lang="en-GB" sz="1200" b="0" i="1" u="none" strike="noStrike" dirty="0" err="1">
                <a:solidFill>
                  <a:schemeClr val="dk1"/>
                </a:solidFill>
                <a:latin typeface="Calibri"/>
                <a:ea typeface="Calibri"/>
                <a:cs typeface="Calibri"/>
                <a:sym typeface="Calibri"/>
              </a:rPr>
              <a:t>Självledarskap</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innebär</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självkännedom</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medvetenhet</a:t>
            </a:r>
            <a:r>
              <a:rPr lang="en-GB" sz="1200" b="0" i="1" u="none" strike="noStrike" dirty="0">
                <a:solidFill>
                  <a:schemeClr val="dk1"/>
                </a:solidFill>
                <a:latin typeface="Calibri"/>
                <a:ea typeface="Calibri"/>
                <a:cs typeface="Calibri"/>
                <a:sym typeface="Calibri"/>
              </a:rPr>
              <a:t> om sig själv, </a:t>
            </a:r>
            <a:r>
              <a:rPr lang="en-GB" sz="1200" b="0" i="1" u="none" strike="noStrike" dirty="0" err="1">
                <a:solidFill>
                  <a:schemeClr val="dk1"/>
                </a:solidFill>
                <a:latin typeface="Calibri"/>
                <a:ea typeface="Calibri"/>
                <a:cs typeface="Calibri"/>
                <a:sym typeface="Calibri"/>
              </a:rPr>
              <a:t>sina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värderingar</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reaktioner</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drivkrafter</a:t>
            </a:r>
            <a:r>
              <a:rPr lang="en-GB" sz="1200" b="0" i="1" u="none" strike="noStrike" dirty="0">
                <a:solidFill>
                  <a:schemeClr val="dk1"/>
                </a:solidFill>
                <a:latin typeface="Calibri"/>
                <a:ea typeface="Calibri"/>
                <a:cs typeface="Calibri"/>
                <a:sym typeface="Calibri"/>
              </a:rPr>
              <a:t> och att </a:t>
            </a:r>
            <a:r>
              <a:rPr lang="en-GB" sz="1200" b="0" i="1" u="none" strike="noStrike" dirty="0" err="1">
                <a:solidFill>
                  <a:schemeClr val="dk1"/>
                </a:solidFill>
                <a:latin typeface="Calibri"/>
                <a:ea typeface="Calibri"/>
                <a:cs typeface="Calibri"/>
                <a:sym typeface="Calibri"/>
              </a:rPr>
              <a:t>vara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självstyrande</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utifrån</a:t>
            </a:r>
            <a:r>
              <a:rPr lang="en-GB" sz="1200" b="0" i="1" u="none" strike="noStrike" dirty="0">
                <a:solidFill>
                  <a:schemeClr val="dk1"/>
                </a:solidFill>
                <a:latin typeface="Calibri"/>
                <a:ea typeface="Calibri"/>
                <a:cs typeface="Calibri"/>
                <a:sym typeface="Calibri"/>
              </a:rPr>
              <a:t> dem. Att </a:t>
            </a:r>
            <a:r>
              <a:rPr lang="en-GB" sz="1200" b="0" i="1" u="none" strike="noStrike" dirty="0" err="1">
                <a:solidFill>
                  <a:schemeClr val="dk1"/>
                </a:solidFill>
                <a:latin typeface="Calibri"/>
                <a:ea typeface="Calibri"/>
                <a:cs typeface="Calibri"/>
                <a:sym typeface="Calibri"/>
              </a:rPr>
              <a:t>hantera</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reglera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sina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känslor</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agera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utifrån</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långsiktigt</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funktionella</a:t>
            </a:r>
            <a:r>
              <a:rPr lang="en-GB" sz="1200" b="0" i="1" u="none" strike="noStrike" dirty="0">
                <a:solidFill>
                  <a:schemeClr val="dk1"/>
                </a:solidFill>
                <a:latin typeface="Calibri"/>
                <a:ea typeface="Calibri"/>
                <a:cs typeface="Calibri"/>
                <a:sym typeface="Calibri"/>
              </a:rPr>
              <a:t> val. Ha </a:t>
            </a:r>
            <a:r>
              <a:rPr lang="en-GB" sz="1200" b="0" i="1" u="none" strike="noStrike" dirty="0" err="1">
                <a:solidFill>
                  <a:schemeClr val="dk1"/>
                </a:solidFill>
                <a:latin typeface="Calibri"/>
                <a:ea typeface="Calibri"/>
                <a:cs typeface="Calibri"/>
                <a:sym typeface="Calibri"/>
              </a:rPr>
              <a:t>medkänsla</a:t>
            </a:r>
            <a:r>
              <a:rPr lang="en-GB" sz="1200" b="0" i="1" u="none" strike="noStrike" dirty="0">
                <a:solidFill>
                  <a:schemeClr val="dk1"/>
                </a:solidFill>
                <a:latin typeface="Calibri"/>
                <a:ea typeface="Calibri"/>
                <a:cs typeface="Calibri"/>
                <a:sym typeface="Calibri"/>
              </a:rPr>
              <a:t> med sig själv och andra och </a:t>
            </a:r>
            <a:r>
              <a:rPr lang="en-GB" sz="1200" b="0" i="1" u="none" strike="noStrike" dirty="0" err="1">
                <a:solidFill>
                  <a:schemeClr val="dk1"/>
                </a:solidFill>
                <a:latin typeface="Calibri"/>
                <a:ea typeface="Calibri"/>
                <a:cs typeface="Calibri"/>
                <a:sym typeface="Calibri"/>
              </a:rPr>
              <a:t>möta</a:t>
            </a:r>
            <a:r>
              <a:rPr lang="en-GB" sz="1200" b="0" i="1" u="none" strike="noStrike" dirty="0">
                <a:solidFill>
                  <a:schemeClr val="dk1"/>
                </a:solidFill>
                <a:latin typeface="Calibri"/>
                <a:ea typeface="Calibri"/>
                <a:cs typeface="Calibri"/>
                <a:sym typeface="Calibri"/>
              </a:rPr>
              <a:t> sin </a:t>
            </a:r>
            <a:r>
              <a:rPr lang="en-GB" sz="1200" b="0" i="1" u="none" strike="noStrike" dirty="0" err="1">
                <a:solidFill>
                  <a:schemeClr val="dk1"/>
                </a:solidFill>
                <a:latin typeface="Calibri"/>
                <a:ea typeface="Calibri"/>
                <a:cs typeface="Calibri"/>
                <a:sym typeface="Calibri"/>
              </a:rPr>
              <a:t>omgivning</a:t>
            </a:r>
            <a:r>
              <a:rPr lang="en-GB" sz="1200" b="0" i="1" u="none" strike="noStrike" dirty="0">
                <a:solidFill>
                  <a:schemeClr val="dk1"/>
                </a:solidFill>
                <a:latin typeface="Calibri"/>
                <a:ea typeface="Calibri"/>
                <a:cs typeface="Calibri"/>
                <a:sym typeface="Calibri"/>
              </a:rPr>
              <a:t> med </a:t>
            </a:r>
            <a:r>
              <a:rPr lang="en-GB" sz="1200" b="0" i="1" u="none" strike="noStrike" dirty="0" err="1">
                <a:solidFill>
                  <a:schemeClr val="dk1"/>
                </a:solidFill>
                <a:latin typeface="Calibri"/>
                <a:ea typeface="Calibri"/>
                <a:cs typeface="Calibri"/>
                <a:sym typeface="Calibri"/>
              </a:rPr>
              <a:t>empati</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närvaro</a:t>
            </a:r>
            <a:r>
              <a:rPr lang="en-GB" sz="1200" b="0" i="1" u="none" strike="noStrike" dirty="0">
                <a:solidFill>
                  <a:schemeClr val="dk1"/>
                </a:solidFill>
                <a:latin typeface="Calibri"/>
                <a:ea typeface="Calibri"/>
                <a:cs typeface="Calibri"/>
                <a:sym typeface="Calibri"/>
              </a:rPr>
              <a:t>. Även att </a:t>
            </a:r>
            <a:r>
              <a:rPr lang="en-GB" sz="1200" b="0" i="1" u="none" strike="noStrike" dirty="0" err="1">
                <a:solidFill>
                  <a:schemeClr val="dk1"/>
                </a:solidFill>
                <a:latin typeface="Calibri"/>
                <a:ea typeface="Calibri"/>
                <a:cs typeface="Calibri"/>
                <a:sym typeface="Calibri"/>
              </a:rPr>
              <a:t>effektfullt</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styra</a:t>
            </a:r>
            <a:r>
              <a:rPr lang="en-GB" sz="1200" b="0" i="1" u="none" strike="noStrike" dirty="0">
                <a:solidFill>
                  <a:schemeClr val="dk1"/>
                </a:solidFill>
                <a:latin typeface="Calibri"/>
                <a:ea typeface="Calibri"/>
                <a:cs typeface="Calibri"/>
                <a:sym typeface="Calibri"/>
              </a:rPr>
              <a:t> sig </a:t>
            </a:r>
            <a:r>
              <a:rPr lang="en-GB" sz="1200" b="0" i="1" u="none" strike="noStrike" dirty="0" err="1">
                <a:solidFill>
                  <a:schemeClr val="dk1"/>
                </a:solidFill>
                <a:latin typeface="Calibri"/>
                <a:ea typeface="Calibri"/>
                <a:cs typeface="Calibri"/>
                <a:sym typeface="Calibri"/>
              </a:rPr>
              <a:t>genom</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livet</a:t>
            </a:r>
            <a:r>
              <a:rPr lang="en-GB" sz="1200" b="0" i="1" u="none" strike="noStrike" dirty="0">
                <a:solidFill>
                  <a:schemeClr val="dk1"/>
                </a:solidFill>
                <a:latin typeface="Calibri"/>
                <a:ea typeface="Calibri"/>
                <a:cs typeface="Calibri"/>
                <a:sym typeface="Calibri"/>
              </a:rPr>
              <a:t> mot </a:t>
            </a:r>
            <a:r>
              <a:rPr lang="en-GB" sz="1200" b="0" i="1" u="none" strike="noStrike" dirty="0" err="1">
                <a:solidFill>
                  <a:schemeClr val="dk1"/>
                </a:solidFill>
                <a:latin typeface="Calibri"/>
                <a:ea typeface="Calibri"/>
                <a:cs typeface="Calibri"/>
                <a:sym typeface="Calibri"/>
              </a:rPr>
              <a:t>önskade</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förändringar</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mål</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mening</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både</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privat</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professionellt</a:t>
            </a:r>
            <a:r>
              <a:rPr lang="en-GB" sz="1200" b="0" i="1" u="none" strike="noStrike" dirty="0">
                <a:solidFill>
                  <a:schemeClr val="dk1"/>
                </a:solidFill>
                <a:latin typeface="Calibri"/>
                <a:ea typeface="Calibri"/>
                <a:cs typeface="Calibri"/>
                <a:sym typeface="Calibri"/>
              </a:rPr>
              <a:t>. Att ha </a:t>
            </a:r>
            <a:r>
              <a:rPr lang="en-GB" sz="1200" b="0" i="1" u="none" strike="noStrike" dirty="0" err="1">
                <a:solidFill>
                  <a:schemeClr val="dk1"/>
                </a:solidFill>
                <a:latin typeface="Calibri"/>
                <a:ea typeface="Calibri"/>
                <a:cs typeface="Calibri"/>
                <a:sym typeface="Calibri"/>
              </a:rPr>
              <a:t>förmågan</a:t>
            </a:r>
            <a:r>
              <a:rPr lang="en-GB" sz="1200" b="0" i="1" u="none" strike="noStrike" dirty="0">
                <a:solidFill>
                  <a:schemeClr val="dk1"/>
                </a:solidFill>
                <a:latin typeface="Calibri"/>
                <a:ea typeface="Calibri"/>
                <a:cs typeface="Calibri"/>
                <a:sym typeface="Calibri"/>
              </a:rPr>
              <a:t> att </a:t>
            </a:r>
            <a:r>
              <a:rPr lang="en-GB" sz="1200" b="0" i="1" u="none" strike="noStrike" dirty="0" err="1">
                <a:solidFill>
                  <a:schemeClr val="dk1"/>
                </a:solidFill>
                <a:latin typeface="Calibri"/>
                <a:ea typeface="Calibri"/>
                <a:cs typeface="Calibri"/>
                <a:sym typeface="Calibri"/>
              </a:rPr>
              <a:t>genom</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vilja</a:t>
            </a:r>
            <a:r>
              <a:rPr lang="en-GB" sz="1200" b="0" i="1" u="none" strike="noStrike" dirty="0">
                <a:solidFill>
                  <a:schemeClr val="dk1"/>
                </a:solidFill>
                <a:latin typeface="Calibri"/>
                <a:ea typeface="Calibri"/>
                <a:cs typeface="Calibri"/>
                <a:sym typeface="Calibri"/>
              </a:rPr>
              <a:t> och motivation </a:t>
            </a:r>
            <a:r>
              <a:rPr lang="en-GB" sz="1200" b="0" i="1" u="none" strike="noStrike" dirty="0" err="1">
                <a:solidFill>
                  <a:schemeClr val="dk1"/>
                </a:solidFill>
                <a:latin typeface="Calibri"/>
                <a:ea typeface="Calibri"/>
                <a:cs typeface="Calibri"/>
                <a:sym typeface="Calibri"/>
              </a:rPr>
              <a:t>optimera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sina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resurser</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integrera</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stödjande</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förhållningssätt</a:t>
            </a:r>
            <a:r>
              <a:rPr lang="en-GB" sz="1200" b="0" i="1" u="none" strike="noStrike" dirty="0">
                <a:solidFill>
                  <a:schemeClr val="dk1"/>
                </a:solidFill>
                <a:latin typeface="Calibri"/>
                <a:ea typeface="Calibri"/>
                <a:cs typeface="Calibri"/>
                <a:sym typeface="Calibri"/>
              </a:rPr>
              <a:t> och </a:t>
            </a:r>
            <a:r>
              <a:rPr lang="en-GB" sz="1200" b="0" i="1" u="none" strike="noStrike" dirty="0" err="1">
                <a:solidFill>
                  <a:schemeClr val="dk1"/>
                </a:solidFill>
                <a:latin typeface="Calibri"/>
                <a:ea typeface="Calibri"/>
                <a:cs typeface="Calibri"/>
                <a:sym typeface="Calibri"/>
              </a:rPr>
              <a:t>strukturer</a:t>
            </a:r>
            <a:r>
              <a:rPr lang="en-GB" sz="1200" b="0" i="1" u="none" strike="noStrike" dirty="0">
                <a:solidFill>
                  <a:schemeClr val="dk1"/>
                </a:solidFill>
                <a:latin typeface="Calibri"/>
                <a:ea typeface="Calibri"/>
                <a:cs typeface="Calibri"/>
                <a:sym typeface="Calibri"/>
              </a:rPr>
              <a:t> för </a:t>
            </a:r>
            <a:r>
              <a:rPr lang="en-GB" sz="1200" b="0" i="1" u="none" strike="noStrike" dirty="0" err="1">
                <a:solidFill>
                  <a:schemeClr val="dk1"/>
                </a:solidFill>
                <a:latin typeface="Calibri"/>
                <a:ea typeface="Calibri"/>
                <a:cs typeface="Calibri"/>
                <a:sym typeface="Calibri"/>
              </a:rPr>
              <a:t>långsiktig</a:t>
            </a:r>
            <a:r>
              <a:rPr lang="en-GB" sz="1200" b="0" i="1" u="none" strike="noStrike" dirty="0">
                <a:solidFill>
                  <a:schemeClr val="dk1"/>
                </a:solidFill>
                <a:latin typeface="Calibri"/>
                <a:ea typeface="Calibri"/>
                <a:cs typeface="Calibri"/>
                <a:sym typeface="Calibri"/>
              </a:rPr>
              <a:t> </a:t>
            </a:r>
            <a:r>
              <a:rPr lang="en-GB" sz="1200" b="0" i="1" u="none" strike="noStrike" dirty="0" err="1">
                <a:solidFill>
                  <a:schemeClr val="dk1"/>
                </a:solidFill>
                <a:latin typeface="Calibri"/>
                <a:ea typeface="Calibri"/>
                <a:cs typeface="Calibri"/>
                <a:sym typeface="Calibri"/>
              </a:rPr>
              <a:t>hållbarhet</a:t>
            </a:r>
            <a:r>
              <a:rPr lang="en-GB" sz="1200" b="0" i="1" u="none" strike="noStrike" dirty="0">
                <a:solidFill>
                  <a:schemeClr val="dk1"/>
                </a:solidFill>
                <a:latin typeface="Calibri"/>
                <a:ea typeface="Calibri"/>
                <a:cs typeface="Calibri"/>
                <a:sym typeface="Calibri"/>
              </a:rPr>
              <a:t>.</a:t>
            </a:r>
            <a:br>
              <a:rPr lang="en-GB" sz="1200" b="0" i="1" u="none" strike="noStrike" dirty="0">
                <a:solidFill>
                  <a:schemeClr val="dk1"/>
                </a:solidFill>
                <a:latin typeface="Calibri"/>
                <a:ea typeface="Calibri"/>
                <a:cs typeface="Calibri"/>
                <a:sym typeface="Calibri"/>
              </a:rPr>
            </a:br>
            <a:endParaRPr sz="1200" b="0" i="1" u="none" strike="noStrike"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130" name="Google Shape;13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 min</a:t>
            </a:r>
            <a:endParaRPr dirty="0"/>
          </a:p>
          <a:p>
            <a:pPr marL="0" lvl="0" indent="0" algn="l" rtl="0">
              <a:spcBef>
                <a:spcPts val="0"/>
              </a:spcBef>
              <a:spcAft>
                <a:spcPts val="0"/>
              </a:spcAft>
              <a:buNone/>
            </a:pPr>
            <a:endParaRPr dirty="0"/>
          </a:p>
        </p:txBody>
      </p:sp>
      <p:sp>
        <p:nvSpPr>
          <p:cNvPr id="137" name="Google Shape;13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0" i="0" dirty="0" err="1">
                <a:solidFill>
                  <a:schemeClr val="dk1"/>
                </a:solidFill>
                <a:latin typeface="Calibri"/>
                <a:ea typeface="Calibri"/>
                <a:cs typeface="Calibri"/>
                <a:sym typeface="Calibri"/>
              </a:rPr>
              <a:t>Uppskattad</a:t>
            </a:r>
            <a:r>
              <a:rPr lang="en-GB" sz="1200" b="0" i="0" dirty="0">
                <a:solidFill>
                  <a:schemeClr val="dk1"/>
                </a:solidFill>
                <a:latin typeface="Calibri"/>
                <a:ea typeface="Calibri"/>
                <a:cs typeface="Calibri"/>
                <a:sym typeface="Calibri"/>
              </a:rPr>
              <a:t> </a:t>
            </a:r>
            <a:r>
              <a:rPr lang="en-GB" sz="1200" b="0" i="0" dirty="0" err="1">
                <a:solidFill>
                  <a:schemeClr val="dk1"/>
                </a:solidFill>
                <a:latin typeface="Calibri"/>
                <a:ea typeface="Calibri"/>
                <a:cs typeface="Calibri"/>
                <a:sym typeface="Calibri"/>
              </a:rPr>
              <a:t>tidsåtgång</a:t>
            </a:r>
            <a:r>
              <a:rPr lang="en-GB" sz="1200" b="0" i="0" dirty="0">
                <a:solidFill>
                  <a:schemeClr val="dk1"/>
                </a:solidFill>
                <a:latin typeface="Calibri"/>
                <a:ea typeface="Calibri"/>
                <a:cs typeface="Calibri"/>
                <a:sym typeface="Calibri"/>
              </a:rPr>
              <a:t>: 1 min</a:t>
            </a:r>
            <a:endParaRPr dirty="0"/>
          </a:p>
          <a:p>
            <a:pPr marL="0" lvl="0" indent="0" algn="l" rtl="0">
              <a:spcBef>
                <a:spcPts val="0"/>
              </a:spcBef>
              <a:spcAft>
                <a:spcPts val="0"/>
              </a:spcAft>
              <a:buNone/>
            </a:pPr>
            <a:endParaRPr sz="1200" b="0" i="0" dirty="0">
              <a:solidFill>
                <a:schemeClr val="dk1"/>
              </a:solidFill>
              <a:latin typeface="Calibri"/>
              <a:ea typeface="Calibri"/>
              <a:cs typeface="Calibri"/>
              <a:sym typeface="Calibri"/>
            </a:endParaRPr>
          </a:p>
        </p:txBody>
      </p:sp>
      <p:sp>
        <p:nvSpPr>
          <p:cNvPr id="144" name="Google Shape;14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dirty="0" err="1"/>
              <a:t>Uppskattad</a:t>
            </a:r>
            <a:r>
              <a:rPr lang="en-GB" dirty="0"/>
              <a:t> </a:t>
            </a:r>
            <a:r>
              <a:rPr lang="en-GB" dirty="0" err="1"/>
              <a:t>tidsåtgång</a:t>
            </a:r>
            <a:r>
              <a:rPr lang="en-GB" dirty="0"/>
              <a:t>: 1 min</a:t>
            </a:r>
            <a:endParaRPr dirty="0"/>
          </a:p>
          <a:p>
            <a:pPr marL="0" marR="0" lvl="0" indent="0" algn="l" rtl="0">
              <a:lnSpc>
                <a:spcPct val="100000"/>
              </a:lnSpc>
              <a:spcBef>
                <a:spcPts val="0"/>
              </a:spcBef>
              <a:spcAft>
                <a:spcPts val="0"/>
              </a:spcAft>
              <a:buClr>
                <a:schemeClr val="dk1"/>
              </a:buClr>
              <a:buSzPts val="1200"/>
              <a:buFont typeface="Calibri"/>
              <a:buNone/>
            </a:pPr>
            <a:br>
              <a:rPr lang="en-GB" dirty="0">
                <a:latin typeface="Garamond"/>
                <a:ea typeface="Garamond"/>
                <a:cs typeface="Garamond"/>
                <a:sym typeface="Garamond"/>
              </a:rPr>
            </a:b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151" name="Google Shape;15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Uppskattad</a:t>
            </a:r>
            <a:r>
              <a:rPr lang="en-GB" dirty="0"/>
              <a:t> </a:t>
            </a:r>
            <a:r>
              <a:rPr lang="en-GB" dirty="0" err="1"/>
              <a:t>tidsåtgång</a:t>
            </a:r>
            <a:r>
              <a:rPr lang="en-GB" dirty="0"/>
              <a:t>: 1 min</a:t>
            </a:r>
            <a:endParaRPr dirty="0"/>
          </a:p>
          <a:p>
            <a:pPr marL="0" lvl="0" indent="0" algn="l" rtl="0">
              <a:spcBef>
                <a:spcPts val="0"/>
              </a:spcBef>
              <a:spcAft>
                <a:spcPts val="0"/>
              </a:spcAft>
              <a:buNone/>
            </a:pPr>
            <a:endParaRPr dirty="0"/>
          </a:p>
        </p:txBody>
      </p:sp>
      <p:sp>
        <p:nvSpPr>
          <p:cNvPr id="158" name="Google Shape;158;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0" i="0" dirty="0" err="1">
                <a:solidFill>
                  <a:schemeClr val="dk1"/>
                </a:solidFill>
                <a:latin typeface="Calibri"/>
                <a:ea typeface="Calibri"/>
                <a:cs typeface="Calibri"/>
                <a:sym typeface="Calibri"/>
              </a:rPr>
              <a:t>Uppskattad</a:t>
            </a:r>
            <a:r>
              <a:rPr lang="en-GB" sz="1200" b="0" i="0" dirty="0">
                <a:solidFill>
                  <a:schemeClr val="dk1"/>
                </a:solidFill>
                <a:latin typeface="Calibri"/>
                <a:ea typeface="Calibri"/>
                <a:cs typeface="Calibri"/>
                <a:sym typeface="Calibri"/>
              </a:rPr>
              <a:t> </a:t>
            </a:r>
            <a:r>
              <a:rPr lang="en-GB" sz="1200" b="0" i="0" dirty="0" err="1">
                <a:solidFill>
                  <a:schemeClr val="dk1"/>
                </a:solidFill>
                <a:latin typeface="Calibri"/>
                <a:ea typeface="Calibri"/>
                <a:cs typeface="Calibri"/>
                <a:sym typeface="Calibri"/>
              </a:rPr>
              <a:t>tidsåtgång</a:t>
            </a:r>
            <a:r>
              <a:rPr lang="en-GB" sz="1200" b="0" i="0" dirty="0">
                <a:solidFill>
                  <a:schemeClr val="dk1"/>
                </a:solidFill>
                <a:latin typeface="Calibri"/>
                <a:ea typeface="Calibri"/>
                <a:cs typeface="Calibri"/>
                <a:sym typeface="Calibri"/>
              </a:rPr>
              <a:t>: 1 min</a:t>
            </a:r>
            <a:endParaRPr dirty="0"/>
          </a:p>
          <a:p>
            <a:pPr marL="0" lvl="0" indent="0" algn="l" rtl="0">
              <a:spcBef>
                <a:spcPts val="0"/>
              </a:spcBef>
              <a:spcAft>
                <a:spcPts val="0"/>
              </a:spcAft>
              <a:buNone/>
            </a:pPr>
            <a:endParaRPr sz="1200" b="0" i="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165" name="Google Shape;165;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GB"/>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126251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9"/>
          <p:cNvSpPr txBox="1">
            <a:spLocks noGrp="1"/>
          </p:cNvSpPr>
          <p:nvPr>
            <p:ph type="ctrTitle"/>
          </p:nvPr>
        </p:nvSpPr>
        <p:spPr>
          <a:xfrm>
            <a:off x="1180433" y="741272"/>
            <a:ext cx="9613900" cy="4995219"/>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GRUNDLÄGGANDE LEDARSKAPSUTBILDNING FÖR DIG SOM HAR UPPDRAG I, ELLER ÅT, PARTIET</a:t>
            </a:r>
            <a:br>
              <a:rPr lang="sv-SE" sz="4000" dirty="0"/>
            </a:br>
            <a:br>
              <a:rPr lang="sv-SE" sz="4000" dirty="0"/>
            </a:br>
            <a:endParaRP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9"/>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200"/>
              <a:buFont typeface="Avenir"/>
              <a:buNone/>
            </a:pPr>
            <a:r>
              <a:rPr lang="sv-SE" sz="2800" dirty="0">
                <a:latin typeface="Avenir"/>
                <a:ea typeface="Avenir"/>
                <a:cs typeface="Avenir"/>
                <a:sym typeface="Avenir"/>
              </a:rPr>
              <a:t>Handlar om din förmåga att agera utifrån din önskade utveckling och förändring</a:t>
            </a:r>
          </a:p>
          <a:p>
            <a:pPr marL="0" lvl="0" indent="0" algn="l" rtl="0">
              <a:spcBef>
                <a:spcPts val="0"/>
              </a:spcBef>
              <a:spcAft>
                <a:spcPts val="0"/>
              </a:spcAft>
              <a:buClr>
                <a:schemeClr val="dk1"/>
              </a:buClr>
              <a:buSzPts val="1200"/>
              <a:buFont typeface="Avenir"/>
              <a:buNone/>
            </a:pPr>
            <a:endParaRPr lang="sv-SE" sz="1400" dirty="0"/>
          </a:p>
          <a:p>
            <a:pPr marL="0" lvl="0" indent="0" algn="l" rtl="0">
              <a:spcBef>
                <a:spcPts val="0"/>
              </a:spcBef>
              <a:spcAft>
                <a:spcPts val="0"/>
              </a:spcAft>
              <a:buClr>
                <a:schemeClr val="dk1"/>
              </a:buClr>
              <a:buSzPts val="1200"/>
              <a:buFont typeface="Avenir"/>
              <a:buNone/>
            </a:pPr>
            <a:r>
              <a:rPr lang="sv-SE" sz="2800" dirty="0">
                <a:latin typeface="Avenir"/>
                <a:ea typeface="Avenir"/>
                <a:cs typeface="Avenir"/>
                <a:sym typeface="Avenir"/>
              </a:rPr>
              <a:t>Innebär att ha disciplin att fokusera och motivera dig baserat på ditt mål och din mening</a:t>
            </a:r>
            <a:br>
              <a:rPr lang="en-GB" dirty="0">
                <a:latin typeface="Garamond"/>
                <a:ea typeface="Garamond"/>
                <a:cs typeface="Garamond"/>
                <a:sym typeface="Garamond"/>
              </a:rPr>
            </a:br>
            <a:endParaRPr dirty="0"/>
          </a:p>
          <a:p>
            <a:pPr marL="268288" lvl="0" indent="-115888" algn="l" rtl="0">
              <a:lnSpc>
                <a:spcPct val="100000"/>
              </a:lnSpc>
              <a:spcBef>
                <a:spcPts val="900"/>
              </a:spcBef>
              <a:spcAft>
                <a:spcPts val="0"/>
              </a:spcAft>
              <a:buSzPts val="2400"/>
              <a:buFont typeface="Avenir"/>
              <a:buNone/>
            </a:pPr>
            <a:endParaRPr dirty="0"/>
          </a:p>
        </p:txBody>
      </p:sp>
      <p:sp>
        <p:nvSpPr>
          <p:cNvPr id="175" name="Google Shape;175;p29"/>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SJÄLVSTYRNING</a:t>
            </a:r>
            <a:endParaRPr dirty="0">
              <a:latin typeface="Kapra Neue Custom" panose="00000800000000000000" pitchFamily="50"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0"/>
          <p:cNvSpPr txBox="1">
            <a:spLocks noGrp="1"/>
          </p:cNvSpPr>
          <p:nvPr>
            <p:ph idx="1"/>
          </p:nvPr>
        </p:nvSpPr>
        <p:spPr>
          <a:xfrm>
            <a:off x="1173600" y="2570400"/>
            <a:ext cx="8783200" cy="2944800"/>
          </a:xfrm>
          <a:prstGeom prst="rect">
            <a:avLst/>
          </a:prstGeom>
          <a:noFill/>
          <a:ln>
            <a:noFill/>
          </a:ln>
        </p:spPr>
        <p:txBody>
          <a:bodyPr spcFirstLastPara="1" wrap="square" lIns="0" tIns="0" rIns="0" bIns="0" anchor="t" anchorCtr="0">
            <a:noAutofit/>
          </a:bodyPr>
          <a:lstStyle/>
          <a:p>
            <a:pPr>
              <a:spcBef>
                <a:spcPts val="0"/>
              </a:spcBef>
              <a:spcAft>
                <a:spcPts val="0"/>
              </a:spcAft>
              <a:buSzPts val="2400"/>
            </a:pPr>
            <a:r>
              <a:rPr lang="en-GB" dirty="0" err="1">
                <a:latin typeface="Avenir LT Pro 65 Medium" panose="020B0603020203020204" pitchFamily="34" charset="0"/>
                <a:sym typeface="Avenir"/>
              </a:rPr>
              <a:t>Hur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aktivt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självkännedom</a:t>
            </a:r>
            <a:r>
              <a:rPr lang="en-GB" dirty="0">
                <a:latin typeface="Avenir LT Pro 65 Medium" panose="020B0603020203020204" pitchFamily="34" charset="0"/>
                <a:sym typeface="Avenir"/>
              </a:rPr>
              <a:t>?</a:t>
            </a:r>
            <a:endParaRPr dirty="0">
              <a:latin typeface="Avenir LT Pro 65 Medium" panose="020B0603020203020204" pitchFamily="34" charset="0"/>
            </a:endParaRPr>
          </a:p>
          <a:p>
            <a:pPr>
              <a:spcBef>
                <a:spcPts val="900"/>
              </a:spcBef>
              <a:spcAft>
                <a:spcPts val="0"/>
              </a:spcAft>
              <a:buSzPts val="2400"/>
            </a:pPr>
            <a:r>
              <a:rPr lang="en-GB" dirty="0" err="1">
                <a:latin typeface="Avenir LT Pro 65 Medium" panose="020B0603020203020204" pitchFamily="34" charset="0"/>
                <a:sym typeface="Avenir"/>
              </a:rPr>
              <a:t>Fundera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över</a:t>
            </a:r>
            <a:r>
              <a:rPr lang="en-GB" dirty="0">
                <a:latin typeface="Avenir LT Pro 65 Medium" panose="020B0603020203020204" pitchFamily="34" charset="0"/>
                <a:sym typeface="Avenir"/>
              </a:rPr>
              <a:t> 1-2 </a:t>
            </a:r>
            <a:r>
              <a:rPr lang="en-GB" dirty="0" err="1">
                <a:latin typeface="Avenir LT Pro 65 Medium" panose="020B0603020203020204" pitchFamily="34" charset="0"/>
                <a:sym typeface="Avenir"/>
              </a:rPr>
              <a:t>situationer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där</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reagerade</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omedelbart</a:t>
            </a:r>
            <a:r>
              <a:rPr lang="en-GB" dirty="0">
                <a:latin typeface="Avenir LT Pro 65 Medium" panose="020B0603020203020204" pitchFamily="34" charset="0"/>
                <a:sym typeface="Avenir"/>
              </a:rPr>
              <a:t> och </a:t>
            </a:r>
            <a:r>
              <a:rPr lang="en-GB" dirty="0" err="1">
                <a:latin typeface="Avenir LT Pro 65 Medium" panose="020B0603020203020204" pitchFamily="34" charset="0"/>
                <a:sym typeface="Avenir"/>
              </a:rPr>
              <a:t>utfallet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blev</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destruktivt</a:t>
            </a:r>
            <a:r>
              <a:rPr lang="en-GB" dirty="0">
                <a:latin typeface="Avenir LT Pro 65 Medium" panose="020B0603020203020204" pitchFamily="34" charset="0"/>
                <a:sym typeface="Avenir"/>
              </a:rPr>
              <a:t>, men hade </a:t>
            </a:r>
            <a:r>
              <a:rPr lang="en-GB" dirty="0" err="1">
                <a:latin typeface="Avenir LT Pro 65 Medium" panose="020B0603020203020204" pitchFamily="34" charset="0"/>
                <a:sym typeface="Avenir"/>
              </a:rPr>
              <a:t>kunnat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använda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självreglering</a:t>
            </a:r>
            <a:r>
              <a:rPr lang="en-GB" dirty="0">
                <a:latin typeface="Avenir LT Pro 65 Medium" panose="020B0603020203020204" pitchFamily="34" charset="0"/>
                <a:sym typeface="Avenir"/>
              </a:rPr>
              <a:t> för att </a:t>
            </a:r>
            <a:r>
              <a:rPr lang="en-GB" dirty="0" err="1">
                <a:latin typeface="Avenir LT Pro 65 Medium" panose="020B0603020203020204" pitchFamily="34" charset="0"/>
                <a:sym typeface="Avenir"/>
              </a:rPr>
              <a:t>stötta</a:t>
            </a:r>
            <a:r>
              <a:rPr lang="en-GB" dirty="0">
                <a:latin typeface="Avenir LT Pro 65 Medium" panose="020B0603020203020204" pitchFamily="34" charset="0"/>
                <a:sym typeface="Avenir"/>
              </a:rPr>
              <a:t> ett </a:t>
            </a:r>
            <a:r>
              <a:rPr lang="en-GB" dirty="0" err="1">
                <a:latin typeface="Avenir LT Pro 65 Medium" panose="020B0603020203020204" pitchFamily="34" charset="0"/>
                <a:sym typeface="Avenir"/>
              </a:rPr>
              <a:t>konstruktivt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utfall</a:t>
            </a:r>
            <a:r>
              <a:rPr lang="en-GB" dirty="0">
                <a:latin typeface="Avenir LT Pro 65 Medium" panose="020B0603020203020204" pitchFamily="34" charset="0"/>
                <a:sym typeface="Avenir"/>
              </a:rPr>
              <a:t>.</a:t>
            </a:r>
            <a:endParaRPr dirty="0">
              <a:latin typeface="Avenir LT Pro 65 Medium" panose="020B0603020203020204" pitchFamily="34" charset="0"/>
            </a:endParaRPr>
          </a:p>
          <a:p>
            <a:pPr>
              <a:spcBef>
                <a:spcPts val="900"/>
              </a:spcBef>
              <a:spcAft>
                <a:spcPts val="0"/>
              </a:spcAft>
              <a:buSzPts val="2400"/>
            </a:pPr>
            <a:r>
              <a:rPr lang="en-GB" dirty="0" err="1">
                <a:latin typeface="Avenir LT Pro 65 Medium" panose="020B0603020203020204" pitchFamily="34" charset="0"/>
                <a:sym typeface="Avenir"/>
              </a:rPr>
              <a:t>Fundera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över</a:t>
            </a:r>
            <a:r>
              <a:rPr lang="en-GB" dirty="0">
                <a:latin typeface="Avenir LT Pro 65 Medium" panose="020B0603020203020204" pitchFamily="34" charset="0"/>
                <a:sym typeface="Avenir"/>
              </a:rPr>
              <a:t> </a:t>
            </a:r>
            <a:r>
              <a:rPr lang="en-GB" dirty="0">
                <a:latin typeface="Avenir LT Pro 65 Medium" panose="020B0603020203020204" pitchFamily="34" charset="0"/>
              </a:rPr>
              <a:t>1</a:t>
            </a:r>
            <a:r>
              <a:rPr lang="en-GB" dirty="0">
                <a:latin typeface="Avenir LT Pro 65 Medium" panose="020B0603020203020204" pitchFamily="34" charset="0"/>
                <a:sym typeface="Avenir"/>
              </a:rPr>
              <a:t>-</a:t>
            </a:r>
            <a:r>
              <a:rPr lang="en-GB" dirty="0">
                <a:latin typeface="Avenir LT Pro 65 Medium" panose="020B0603020203020204" pitchFamily="34" charset="0"/>
              </a:rPr>
              <a:t>2</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inre</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drivkrafter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hos</a:t>
            </a:r>
            <a:r>
              <a:rPr lang="en-GB" dirty="0">
                <a:latin typeface="Avenir LT Pro 65 Medium" panose="020B0603020203020204" pitchFamily="34" charset="0"/>
                <a:sym typeface="Avenir"/>
              </a:rPr>
              <a:t> dig </a:t>
            </a:r>
            <a:r>
              <a:rPr lang="en-GB" dirty="0" err="1">
                <a:latin typeface="Avenir LT Pro 65 Medium" panose="020B0603020203020204" pitchFamily="34" charset="0"/>
                <a:sym typeface="Avenir"/>
              </a:rPr>
              <a:t>som</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motiverar</a:t>
            </a:r>
            <a:r>
              <a:rPr lang="en-GB" dirty="0">
                <a:latin typeface="Avenir LT Pro 65 Medium" panose="020B0603020203020204" pitchFamily="34" charset="0"/>
                <a:sym typeface="Avenir"/>
              </a:rPr>
              <a:t> dig </a:t>
            </a:r>
            <a:r>
              <a:rPr lang="en-GB" dirty="0" err="1">
                <a:latin typeface="Avenir LT Pro 65 Medium" panose="020B0603020203020204" pitchFamily="34" charset="0"/>
                <a:sym typeface="Avenir"/>
              </a:rPr>
              <a:t>starkt</a:t>
            </a:r>
            <a:r>
              <a:rPr lang="en-GB" dirty="0">
                <a:latin typeface="Avenir LT Pro 65 Medium" panose="020B0603020203020204" pitchFamily="34" charset="0"/>
                <a:sym typeface="Avenir"/>
              </a:rPr>
              <a:t>.</a:t>
            </a:r>
            <a:endParaRPr dirty="0">
              <a:latin typeface="Avenir LT Pro 65 Medium" panose="020B0603020203020204" pitchFamily="34" charset="0"/>
            </a:endParaRPr>
          </a:p>
          <a:p>
            <a:pPr>
              <a:spcBef>
                <a:spcPts val="900"/>
              </a:spcBef>
              <a:spcAft>
                <a:spcPts val="0"/>
              </a:spcAft>
              <a:buSzPts val="2400"/>
            </a:pPr>
            <a:r>
              <a:rPr lang="en-GB" dirty="0" err="1">
                <a:latin typeface="Avenir LT Pro 65 Medium" panose="020B0603020203020204" pitchFamily="34" charset="0"/>
                <a:sym typeface="Avenir"/>
              </a:rPr>
              <a:t>Vad</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göra</a:t>
            </a:r>
            <a:r>
              <a:rPr lang="en-GB" dirty="0">
                <a:latin typeface="Avenir LT Pro 65 Medium" panose="020B0603020203020204" pitchFamily="34" charset="0"/>
                <a:sym typeface="Avenir"/>
              </a:rPr>
              <a:t> rent </a:t>
            </a:r>
            <a:r>
              <a:rPr lang="en-GB" dirty="0" err="1">
                <a:latin typeface="Avenir LT Pro 65 Medium" panose="020B0603020203020204" pitchFamily="34" charset="0"/>
                <a:sym typeface="Avenir"/>
              </a:rPr>
              <a:t>konkret</a:t>
            </a:r>
            <a:r>
              <a:rPr lang="en-GB" dirty="0">
                <a:latin typeface="Avenir LT Pro 65 Medium" panose="020B0603020203020204" pitchFamily="34" charset="0"/>
                <a:sym typeface="Avenir"/>
              </a:rPr>
              <a:t> för att </a:t>
            </a:r>
            <a:r>
              <a:rPr lang="en-GB" dirty="0" err="1">
                <a:latin typeface="Avenir LT Pro 65 Medium" panose="020B0603020203020204" pitchFamily="34" charset="0"/>
                <a:sym typeface="Avenir"/>
              </a:rPr>
              <a:t>stärka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självempati</a:t>
            </a:r>
            <a:r>
              <a:rPr lang="en-GB" dirty="0">
                <a:latin typeface="Avenir LT Pro 65 Medium" panose="020B0603020203020204" pitchFamily="34" charset="0"/>
                <a:sym typeface="Avenir"/>
              </a:rPr>
              <a:t>?</a:t>
            </a:r>
            <a:endParaRPr dirty="0">
              <a:latin typeface="Avenir LT Pro 65 Medium" panose="020B0603020203020204" pitchFamily="34" charset="0"/>
            </a:endParaRPr>
          </a:p>
          <a:p>
            <a:pPr>
              <a:spcBef>
                <a:spcPts val="900"/>
              </a:spcBef>
              <a:spcAft>
                <a:spcPts val="0"/>
              </a:spcAft>
              <a:buSzPts val="2400"/>
            </a:pPr>
            <a:r>
              <a:rPr lang="en-GB" dirty="0" err="1">
                <a:latin typeface="Avenir LT Pro 65 Medium" panose="020B0603020203020204" pitchFamily="34" charset="0"/>
                <a:sym typeface="Avenir"/>
              </a:rPr>
              <a:t>Hur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utveckla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självstyrning</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ytterligare</a:t>
            </a:r>
            <a:r>
              <a:rPr lang="en-GB" dirty="0">
                <a:latin typeface="Avenir LT Pro 65 Medium" panose="020B0603020203020204" pitchFamily="34" charset="0"/>
                <a:sym typeface="Avenir"/>
              </a:rPr>
              <a:t>?</a:t>
            </a:r>
            <a:endParaRPr dirty="0">
              <a:latin typeface="Avenir LT Pro 65 Medium" panose="020B0603020203020204" pitchFamily="34" charset="0"/>
            </a:endParaRPr>
          </a:p>
        </p:txBody>
      </p:sp>
      <p:sp>
        <p:nvSpPr>
          <p:cNvPr id="182" name="Google Shape;182;p30"/>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INDIVIDUELL REFLEKTION</a:t>
            </a:r>
            <a:endParaRPr dirty="0">
              <a:latin typeface="Kapra Neue Custom" panose="00000800000000000000" pitchFamily="50"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1"/>
          <p:cNvSpPr txBox="1">
            <a:spLocks noGrp="1"/>
          </p:cNvSpPr>
          <p:nvPr>
            <p:ph idx="1"/>
          </p:nvPr>
        </p:nvSpPr>
        <p:spPr>
          <a:xfrm>
            <a:off x="1173600" y="2570400"/>
            <a:ext cx="8864480" cy="2944800"/>
          </a:xfrm>
          <a:prstGeom prst="rect">
            <a:avLst/>
          </a:prstGeom>
          <a:noFill/>
          <a:ln>
            <a:noFill/>
          </a:ln>
        </p:spPr>
        <p:txBody>
          <a:bodyPr spcFirstLastPara="1" wrap="square" lIns="0" tIns="0" rIns="0" bIns="0" anchor="t" anchorCtr="0">
            <a:noAutofit/>
          </a:bodyPr>
          <a:lstStyle/>
          <a:p>
            <a:pPr>
              <a:spcBef>
                <a:spcPts val="0"/>
              </a:spcBef>
              <a:spcAft>
                <a:spcPts val="0"/>
              </a:spcAft>
              <a:buSzPts val="2400"/>
            </a:pPr>
            <a:r>
              <a:rPr lang="en-GB" dirty="0" err="1">
                <a:latin typeface="Avenir LT Pro 65 Medium" panose="020B0603020203020204" pitchFamily="34" charset="0"/>
                <a:sym typeface="Avenir"/>
              </a:rPr>
              <a:t>Hur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aktivt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självkännedom</a:t>
            </a:r>
            <a:r>
              <a:rPr lang="en-GB" dirty="0">
                <a:latin typeface="Avenir LT Pro 65 Medium" panose="020B0603020203020204" pitchFamily="34" charset="0"/>
                <a:sym typeface="Avenir"/>
              </a:rPr>
              <a:t>?</a:t>
            </a:r>
          </a:p>
          <a:p>
            <a:pPr>
              <a:spcBef>
                <a:spcPts val="0"/>
              </a:spcBef>
              <a:spcAft>
                <a:spcPts val="0"/>
              </a:spcAft>
              <a:buSzPts val="2400"/>
            </a:pPr>
            <a:r>
              <a:rPr lang="en-GB" dirty="0" err="1">
                <a:latin typeface="Avenir LT Pro 65 Medium" panose="020B0603020203020204" pitchFamily="34" charset="0"/>
                <a:sym typeface="Avenir"/>
              </a:rPr>
              <a:t>Fundera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över</a:t>
            </a:r>
            <a:r>
              <a:rPr lang="en-GB" dirty="0">
                <a:latin typeface="Avenir LT Pro 65 Medium" panose="020B0603020203020204" pitchFamily="34" charset="0"/>
                <a:sym typeface="Avenir"/>
              </a:rPr>
              <a:t> 1-2 </a:t>
            </a:r>
            <a:r>
              <a:rPr lang="en-GB" dirty="0" err="1">
                <a:latin typeface="Avenir LT Pro 65 Medium" panose="020B0603020203020204" pitchFamily="34" charset="0"/>
                <a:sym typeface="Avenir"/>
              </a:rPr>
              <a:t>situationer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där</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reagerade</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omedelbart</a:t>
            </a:r>
            <a:r>
              <a:rPr lang="en-GB" dirty="0">
                <a:latin typeface="Avenir LT Pro 65 Medium" panose="020B0603020203020204" pitchFamily="34" charset="0"/>
                <a:sym typeface="Avenir"/>
              </a:rPr>
              <a:t> och </a:t>
            </a:r>
            <a:r>
              <a:rPr lang="en-GB" dirty="0" err="1">
                <a:latin typeface="Avenir LT Pro 65 Medium" panose="020B0603020203020204" pitchFamily="34" charset="0"/>
                <a:sym typeface="Avenir"/>
              </a:rPr>
              <a:t>utfallet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blev</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destruktivt</a:t>
            </a:r>
            <a:r>
              <a:rPr lang="en-GB" dirty="0">
                <a:latin typeface="Avenir LT Pro 65 Medium" panose="020B0603020203020204" pitchFamily="34" charset="0"/>
                <a:sym typeface="Avenir"/>
              </a:rPr>
              <a:t>, men hade </a:t>
            </a:r>
            <a:r>
              <a:rPr lang="en-GB" dirty="0" err="1">
                <a:latin typeface="Avenir LT Pro 65 Medium" panose="020B0603020203020204" pitchFamily="34" charset="0"/>
                <a:sym typeface="Avenir"/>
              </a:rPr>
              <a:t>kunnat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använda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självreglering</a:t>
            </a:r>
            <a:r>
              <a:rPr lang="en-GB" dirty="0">
                <a:latin typeface="Avenir LT Pro 65 Medium" panose="020B0603020203020204" pitchFamily="34" charset="0"/>
                <a:sym typeface="Avenir"/>
              </a:rPr>
              <a:t> för att </a:t>
            </a:r>
            <a:r>
              <a:rPr lang="en-GB" dirty="0" err="1">
                <a:latin typeface="Avenir LT Pro 65 Medium" panose="020B0603020203020204" pitchFamily="34" charset="0"/>
                <a:sym typeface="Avenir"/>
              </a:rPr>
              <a:t>stötta</a:t>
            </a:r>
            <a:r>
              <a:rPr lang="en-GB" dirty="0">
                <a:latin typeface="Avenir LT Pro 65 Medium" panose="020B0603020203020204" pitchFamily="34" charset="0"/>
                <a:sym typeface="Avenir"/>
              </a:rPr>
              <a:t> ett </a:t>
            </a:r>
            <a:r>
              <a:rPr lang="en-GB" dirty="0" err="1">
                <a:latin typeface="Avenir LT Pro 65 Medium" panose="020B0603020203020204" pitchFamily="34" charset="0"/>
                <a:sym typeface="Avenir"/>
              </a:rPr>
              <a:t>konstruktivt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utfall</a:t>
            </a:r>
            <a:r>
              <a:rPr lang="en-GB" dirty="0">
                <a:latin typeface="Avenir LT Pro 65 Medium" panose="020B0603020203020204" pitchFamily="34" charset="0"/>
                <a:sym typeface="Avenir"/>
              </a:rPr>
              <a:t>.</a:t>
            </a:r>
          </a:p>
          <a:p>
            <a:pPr>
              <a:spcBef>
                <a:spcPts val="0"/>
              </a:spcBef>
              <a:spcAft>
                <a:spcPts val="0"/>
              </a:spcAft>
              <a:buSzPts val="2400"/>
            </a:pPr>
            <a:r>
              <a:rPr lang="en-GB" dirty="0" err="1">
                <a:latin typeface="Avenir LT Pro 65 Medium" panose="020B0603020203020204" pitchFamily="34" charset="0"/>
                <a:sym typeface="Avenir"/>
              </a:rPr>
              <a:t>Fundera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över</a:t>
            </a:r>
            <a:r>
              <a:rPr lang="en-GB" dirty="0">
                <a:latin typeface="Avenir LT Pro 65 Medium" panose="020B0603020203020204" pitchFamily="34" charset="0"/>
                <a:sym typeface="Avenir"/>
              </a:rPr>
              <a:t> 2-3 </a:t>
            </a:r>
            <a:r>
              <a:rPr lang="en-GB" dirty="0" err="1">
                <a:latin typeface="Avenir LT Pro 65 Medium" panose="020B0603020203020204" pitchFamily="34" charset="0"/>
                <a:sym typeface="Avenir"/>
              </a:rPr>
              <a:t>inre</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drivkrafter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hos</a:t>
            </a:r>
            <a:r>
              <a:rPr lang="en-GB" dirty="0">
                <a:latin typeface="Avenir LT Pro 65 Medium" panose="020B0603020203020204" pitchFamily="34" charset="0"/>
                <a:sym typeface="Avenir"/>
              </a:rPr>
              <a:t> dig </a:t>
            </a:r>
            <a:r>
              <a:rPr lang="en-GB" dirty="0" err="1">
                <a:latin typeface="Avenir LT Pro 65 Medium" panose="020B0603020203020204" pitchFamily="34" charset="0"/>
                <a:sym typeface="Avenir"/>
              </a:rPr>
              <a:t>som</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motiverar</a:t>
            </a:r>
            <a:r>
              <a:rPr lang="en-GB" dirty="0">
                <a:latin typeface="Avenir LT Pro 65 Medium" panose="020B0603020203020204" pitchFamily="34" charset="0"/>
                <a:sym typeface="Avenir"/>
              </a:rPr>
              <a:t> dig </a:t>
            </a:r>
            <a:r>
              <a:rPr lang="en-GB" dirty="0" err="1">
                <a:latin typeface="Avenir LT Pro 65 Medium" panose="020B0603020203020204" pitchFamily="34" charset="0"/>
                <a:sym typeface="Avenir"/>
              </a:rPr>
              <a:t>starkt</a:t>
            </a:r>
            <a:r>
              <a:rPr lang="en-GB" dirty="0">
                <a:latin typeface="Avenir LT Pro 65 Medium" panose="020B0603020203020204" pitchFamily="34" charset="0"/>
                <a:sym typeface="Avenir"/>
              </a:rPr>
              <a:t>. </a:t>
            </a:r>
          </a:p>
          <a:p>
            <a:pPr>
              <a:spcBef>
                <a:spcPts val="0"/>
              </a:spcBef>
              <a:spcAft>
                <a:spcPts val="0"/>
              </a:spcAft>
              <a:buSzPts val="2400"/>
            </a:pPr>
            <a:r>
              <a:rPr lang="en-GB" dirty="0" err="1">
                <a:latin typeface="Avenir LT Pro 65 Medium" panose="020B0603020203020204" pitchFamily="34" charset="0"/>
                <a:sym typeface="Avenir"/>
              </a:rPr>
              <a:t>Vad</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göra</a:t>
            </a:r>
            <a:r>
              <a:rPr lang="en-GB" dirty="0">
                <a:latin typeface="Avenir LT Pro 65 Medium" panose="020B0603020203020204" pitchFamily="34" charset="0"/>
                <a:sym typeface="Avenir"/>
              </a:rPr>
              <a:t> rent </a:t>
            </a:r>
            <a:r>
              <a:rPr lang="en-GB" dirty="0" err="1">
                <a:latin typeface="Avenir LT Pro 65 Medium" panose="020B0603020203020204" pitchFamily="34" charset="0"/>
                <a:sym typeface="Avenir"/>
              </a:rPr>
              <a:t>konkret</a:t>
            </a:r>
            <a:r>
              <a:rPr lang="en-GB" dirty="0">
                <a:latin typeface="Avenir LT Pro 65 Medium" panose="020B0603020203020204" pitchFamily="34" charset="0"/>
                <a:sym typeface="Avenir"/>
              </a:rPr>
              <a:t> för att </a:t>
            </a:r>
            <a:r>
              <a:rPr lang="en-GB" dirty="0" err="1">
                <a:latin typeface="Avenir LT Pro 65 Medium" panose="020B0603020203020204" pitchFamily="34" charset="0"/>
                <a:sym typeface="Avenir"/>
              </a:rPr>
              <a:t>stärka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självempati</a:t>
            </a:r>
            <a:r>
              <a:rPr lang="en-GB" dirty="0">
                <a:latin typeface="Avenir LT Pro 65 Medium" panose="020B0603020203020204" pitchFamily="34" charset="0"/>
                <a:sym typeface="Avenir"/>
              </a:rPr>
              <a:t>?</a:t>
            </a:r>
          </a:p>
          <a:p>
            <a:pPr>
              <a:spcBef>
                <a:spcPts val="0"/>
              </a:spcBef>
              <a:spcAft>
                <a:spcPts val="0"/>
              </a:spcAft>
              <a:buSzPts val="2400"/>
            </a:pPr>
            <a:r>
              <a:rPr lang="en-GB" dirty="0" err="1">
                <a:latin typeface="Avenir LT Pro 65 Medium" panose="020B0603020203020204" pitchFamily="34" charset="0"/>
                <a:sym typeface="Avenir"/>
              </a:rPr>
              <a:t>Hur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kan</a:t>
            </a:r>
            <a:r>
              <a:rPr lang="en-GB" dirty="0">
                <a:latin typeface="Avenir LT Pro 65 Medium" panose="020B0603020203020204" pitchFamily="34" charset="0"/>
                <a:sym typeface="Avenir"/>
              </a:rPr>
              <a:t> du </a:t>
            </a:r>
            <a:r>
              <a:rPr lang="en-GB" dirty="0" err="1">
                <a:latin typeface="Avenir LT Pro 65 Medium" panose="020B0603020203020204" pitchFamily="34" charset="0"/>
                <a:sym typeface="Avenir"/>
              </a:rPr>
              <a:t>stärka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självstyrning</a:t>
            </a:r>
            <a:r>
              <a:rPr lang="en-GB" dirty="0">
                <a:latin typeface="Avenir LT Pro 65 Medium" panose="020B0603020203020204" pitchFamily="34" charset="0"/>
                <a:sym typeface="Avenir"/>
              </a:rPr>
              <a:t>?</a:t>
            </a:r>
            <a:endParaRPr dirty="0">
              <a:latin typeface="Avenir LT Pro 65 Medium" panose="020B0603020203020204" pitchFamily="34" charset="0"/>
            </a:endParaRPr>
          </a:p>
        </p:txBody>
      </p:sp>
      <p:sp>
        <p:nvSpPr>
          <p:cNvPr id="189" name="Google Shape;189;p3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REFLEKTION I PAR</a:t>
            </a:r>
            <a:endParaRPr dirty="0">
              <a:latin typeface="Kapra Neue Custom" panose="00000800000000000000" pitchFamily="50"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2"/>
          <p:cNvSpPr txBox="1">
            <a:spLocks noGrp="1"/>
          </p:cNvSpPr>
          <p:nvPr>
            <p:ph type="ctrTitle"/>
          </p:nvPr>
        </p:nvSpPr>
        <p:spPr>
          <a:xfrm>
            <a:off x="950259" y="2674188"/>
            <a:ext cx="10309411" cy="2520323"/>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en-GB" sz="8000" dirty="0">
                <a:latin typeface="Kapra Neue Custom" panose="00000800000000000000" pitchFamily="50" charset="0"/>
              </a:rPr>
              <a:t>SJÄLVLEDARSKAP</a:t>
            </a:r>
            <a:endParaRPr sz="8000"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800"/>
              <a:buFont typeface="Avenir"/>
              <a:buNone/>
            </a:pPr>
            <a:r>
              <a:rPr lang="en-GB" dirty="0">
                <a:solidFill>
                  <a:schemeClr val="dk1"/>
                </a:solidFill>
                <a:latin typeface="Avenir LT Pro 65 Medium" panose="020B0603020203020204" pitchFamily="34" charset="0"/>
                <a:sym typeface="Avenir"/>
              </a:rPr>
              <a:t>Syftet med passet är att du: </a:t>
            </a:r>
            <a:br>
              <a:rPr lang="en-GB" dirty="0">
                <a:solidFill>
                  <a:schemeClr val="dk1"/>
                </a:solidFill>
                <a:latin typeface="Avenir LT Pro 65 Medium" panose="020B0603020203020204" pitchFamily="34" charset="0"/>
                <a:sym typeface="Avenir"/>
              </a:rPr>
            </a:br>
            <a:endParaRPr dirty="0">
              <a:latin typeface="Avenir LT Pro 65 Medium" panose="020B0603020203020204" pitchFamily="34" charset="0"/>
            </a:endParaRPr>
          </a:p>
          <a:p>
            <a:pPr marL="457200" lvl="0" indent="-342900" algn="l" rtl="0">
              <a:lnSpc>
                <a:spcPct val="100000"/>
              </a:lnSpc>
              <a:spcBef>
                <a:spcPts val="0"/>
              </a:spcBef>
              <a:spcAft>
                <a:spcPts val="0"/>
              </a:spcAft>
              <a:buClr>
                <a:srgbClr val="434343"/>
              </a:buClr>
              <a:buSzPts val="1800"/>
              <a:buFont typeface="Avenir"/>
              <a:buChar char="●"/>
            </a:pPr>
            <a:r>
              <a:rPr lang="en-GB" dirty="0">
                <a:latin typeface="Avenir LT Pro 65 Medium" panose="020B0603020203020204" pitchFamily="34" charset="0"/>
                <a:sym typeface="Avenir"/>
              </a:rPr>
              <a:t>skapar förståelse för </a:t>
            </a:r>
            <a:r>
              <a:rPr lang="en-GB" dirty="0" err="1">
                <a:latin typeface="Avenir LT Pro 65 Medium" panose="020B0603020203020204" pitchFamily="34" charset="0"/>
                <a:sym typeface="Avenir"/>
              </a:rPr>
              <a:t>självledarskap</a:t>
            </a:r>
            <a:r>
              <a:rPr lang="en-GB" dirty="0">
                <a:latin typeface="Avenir LT Pro 65 Medium" panose="020B0603020203020204" pitchFamily="34" charset="0"/>
                <a:sym typeface="Avenir"/>
              </a:rPr>
              <a:t>, hur du kan </a:t>
            </a:r>
            <a:r>
              <a:rPr lang="en-GB" dirty="0" err="1">
                <a:latin typeface="Avenir LT Pro 65 Medium" panose="020B0603020203020204" pitchFamily="34" charset="0"/>
                <a:sym typeface="Avenir"/>
              </a:rPr>
              <a:t>leda</a:t>
            </a:r>
            <a:r>
              <a:rPr lang="en-GB" dirty="0">
                <a:latin typeface="Avenir LT Pro 65 Medium" panose="020B0603020203020204" pitchFamily="34" charset="0"/>
                <a:sym typeface="Avenir"/>
              </a:rPr>
              <a:t> dig själv, </a:t>
            </a:r>
            <a:r>
              <a:rPr lang="en-GB" dirty="0" err="1">
                <a:latin typeface="Avenir LT Pro 65 Medium" panose="020B0603020203020204" pitchFamily="34" charset="0"/>
                <a:sym typeface="Avenir"/>
              </a:rPr>
              <a:t>samt</a:t>
            </a:r>
            <a:r>
              <a:rPr lang="en-GB" dirty="0">
                <a:latin typeface="Avenir LT Pro 65 Medium" panose="020B0603020203020204" pitchFamily="34" charset="0"/>
                <a:sym typeface="Avenir"/>
              </a:rPr>
              <a:t> hur </a:t>
            </a:r>
            <a:r>
              <a:rPr lang="en-GB" dirty="0" err="1">
                <a:latin typeface="Avenir LT Pro 65 Medium" panose="020B0603020203020204" pitchFamily="34" charset="0"/>
                <a:sym typeface="Avenir"/>
              </a:rPr>
              <a:t>gott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självledarskap</a:t>
            </a:r>
            <a:r>
              <a:rPr lang="en-GB" dirty="0">
                <a:latin typeface="Avenir LT Pro 65 Medium" panose="020B0603020203020204" pitchFamily="34" charset="0"/>
                <a:sym typeface="Avenir"/>
              </a:rPr>
              <a:t> kan </a:t>
            </a:r>
            <a:r>
              <a:rPr lang="en-GB" dirty="0" err="1">
                <a:latin typeface="Avenir LT Pro 65 Medium" panose="020B0603020203020204" pitchFamily="34" charset="0"/>
                <a:sym typeface="Avenir"/>
              </a:rPr>
              <a:t>påverka</a:t>
            </a:r>
            <a:r>
              <a:rPr lang="en-GB" dirty="0">
                <a:latin typeface="Avenir LT Pro 65 Medium" panose="020B0603020203020204" pitchFamily="34" charset="0"/>
                <a:sym typeface="Avenir"/>
              </a:rPr>
              <a:t> din </a:t>
            </a:r>
            <a:r>
              <a:rPr lang="en-GB" dirty="0" err="1">
                <a:latin typeface="Avenir LT Pro 65 Medium" panose="020B0603020203020204" pitchFamily="34" charset="0"/>
                <a:sym typeface="Avenir"/>
              </a:rPr>
              <a:t>förmåga</a:t>
            </a:r>
            <a:r>
              <a:rPr lang="en-GB" dirty="0">
                <a:latin typeface="Avenir LT Pro 65 Medium" panose="020B0603020203020204" pitchFamily="34" charset="0"/>
                <a:sym typeface="Avenir"/>
              </a:rPr>
              <a:t> att </a:t>
            </a:r>
            <a:r>
              <a:rPr lang="en-GB" dirty="0" err="1">
                <a:latin typeface="Avenir LT Pro 65 Medium" panose="020B0603020203020204" pitchFamily="34" charset="0"/>
                <a:sym typeface="Avenir"/>
              </a:rPr>
              <a:t>leda</a:t>
            </a:r>
            <a:r>
              <a:rPr lang="en-GB" dirty="0">
                <a:latin typeface="Avenir LT Pro 65 Medium" panose="020B0603020203020204" pitchFamily="34" charset="0"/>
                <a:sym typeface="Avenir"/>
              </a:rPr>
              <a:t> andra</a:t>
            </a:r>
            <a:br>
              <a:rPr lang="en-GB" dirty="0">
                <a:latin typeface="Avenir LT Pro 65 Medium" panose="020B0603020203020204" pitchFamily="34" charset="0"/>
                <a:sym typeface="Avenir"/>
              </a:rPr>
            </a:br>
            <a:endParaRPr dirty="0">
              <a:latin typeface="Avenir LT Pro 65 Medium" panose="020B0603020203020204" pitchFamily="34" charset="0"/>
            </a:endParaRPr>
          </a:p>
          <a:p>
            <a:pPr marL="457200" lvl="0" indent="-342900" algn="l" rtl="0">
              <a:lnSpc>
                <a:spcPct val="100000"/>
              </a:lnSpc>
              <a:spcBef>
                <a:spcPts val="0"/>
              </a:spcBef>
              <a:spcAft>
                <a:spcPts val="0"/>
              </a:spcAft>
              <a:buClr>
                <a:srgbClr val="434343"/>
              </a:buClr>
              <a:buSzPts val="1800"/>
              <a:buFont typeface="Avenir"/>
              <a:buChar char="●"/>
            </a:pPr>
            <a:r>
              <a:rPr lang="en-GB" dirty="0" err="1">
                <a:latin typeface="Avenir LT Pro 65 Medium" panose="020B0603020203020204" pitchFamily="34" charset="0"/>
                <a:sym typeface="Avenir"/>
              </a:rPr>
              <a:t>ökar</a:t>
            </a:r>
            <a:r>
              <a:rPr lang="en-GB" dirty="0">
                <a:latin typeface="Avenir LT Pro 65 Medium" panose="020B0603020203020204" pitchFamily="34" charset="0"/>
                <a:sym typeface="Avenir"/>
              </a:rPr>
              <a:t> din förståelse för hur </a:t>
            </a:r>
            <a:r>
              <a:rPr lang="en-GB" dirty="0" err="1">
                <a:latin typeface="Avenir LT Pro 65 Medium" panose="020B0603020203020204" pitchFamily="34" charset="0"/>
                <a:sym typeface="Avenir"/>
              </a:rPr>
              <a:t>dina</a:t>
            </a:r>
            <a:r>
              <a:rPr lang="en-GB" dirty="0">
                <a:latin typeface="Avenir LT Pro 65 Medium" panose="020B0603020203020204" pitchFamily="34" charset="0"/>
                <a:sym typeface="Avenir"/>
              </a:rPr>
              <a:t> och </a:t>
            </a:r>
            <a:r>
              <a:rPr lang="en-GB" dirty="0" err="1">
                <a:latin typeface="Avenir LT Pro 65 Medium" panose="020B0603020203020204" pitchFamily="34" charset="0"/>
                <a:sym typeface="Avenir"/>
              </a:rPr>
              <a:t>andras</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grundläggande</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sociala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mänskliga</a:t>
            </a:r>
            <a:r>
              <a:rPr lang="en-GB" dirty="0">
                <a:latin typeface="Avenir LT Pro 65 Medium" panose="020B0603020203020204" pitchFamily="34" charset="0"/>
                <a:sym typeface="Avenir"/>
              </a:rPr>
              <a:t> behov kan </a:t>
            </a:r>
            <a:r>
              <a:rPr lang="en-GB" dirty="0" err="1">
                <a:latin typeface="Avenir LT Pro 65 Medium" panose="020B0603020203020204" pitchFamily="34" charset="0"/>
                <a:sym typeface="Avenir"/>
              </a:rPr>
              <a:t>påverka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förmågan</a:t>
            </a:r>
            <a:r>
              <a:rPr lang="en-GB" dirty="0">
                <a:latin typeface="Avenir LT Pro 65 Medium" panose="020B0603020203020204" pitchFamily="34" charset="0"/>
                <a:sym typeface="Avenir"/>
              </a:rPr>
              <a:t> till </a:t>
            </a:r>
            <a:r>
              <a:rPr lang="en-GB" dirty="0" err="1">
                <a:latin typeface="Avenir LT Pro 65 Medium" panose="020B0603020203020204" pitchFamily="34" charset="0"/>
                <a:sym typeface="Avenir"/>
              </a:rPr>
              <a:t>samarbete</a:t>
            </a:r>
            <a:r>
              <a:rPr lang="en-GB" dirty="0">
                <a:latin typeface="Avenir LT Pro 65 Medium" panose="020B0603020203020204" pitchFamily="34" charset="0"/>
                <a:sym typeface="Avenir"/>
              </a:rPr>
              <a:t> och </a:t>
            </a:r>
            <a:r>
              <a:rPr lang="en-GB" dirty="0" err="1">
                <a:latin typeface="Avenir LT Pro 65 Medium" panose="020B0603020203020204" pitchFamily="34" charset="0"/>
                <a:sym typeface="Avenir"/>
              </a:rPr>
              <a:t>samverkan</a:t>
            </a:r>
            <a:endParaRPr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Garamond"/>
              <a:buNone/>
            </a:pPr>
            <a:br>
              <a:rPr lang="en-GB" sz="2800" dirty="0">
                <a:latin typeface="Garamond"/>
                <a:ea typeface="Garamond"/>
                <a:cs typeface="Garamond"/>
                <a:sym typeface="Garamond"/>
              </a:rPr>
            </a:br>
            <a:endParaRPr sz="2800" dirty="0"/>
          </a:p>
          <a:p>
            <a:pPr marL="268288" lvl="0" indent="-115888" algn="l" rtl="0">
              <a:lnSpc>
                <a:spcPct val="100000"/>
              </a:lnSpc>
              <a:spcBef>
                <a:spcPts val="600"/>
              </a:spcBef>
              <a:spcAft>
                <a:spcPts val="0"/>
              </a:spcAft>
              <a:buSzPts val="2400"/>
              <a:buFont typeface="Avenir"/>
              <a:buNone/>
            </a:pPr>
            <a:endParaRPr dirty="0"/>
          </a:p>
        </p:txBody>
      </p:sp>
      <p:sp>
        <p:nvSpPr>
          <p:cNvPr id="120" name="Google Shape;120;p2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SYFTE</a:t>
            </a:r>
            <a:endParaRPr dirty="0">
              <a:latin typeface="Kapra Neue Custom" panose="00000800000000000000" pitchFamily="5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idx="1"/>
          </p:nvPr>
        </p:nvSpPr>
        <p:spPr>
          <a:prstGeom prst="rect">
            <a:avLst/>
          </a:prstGeom>
          <a:noFill/>
          <a:ln>
            <a:noFill/>
          </a:ln>
        </p:spPr>
        <p:txBody>
          <a:bodyPr spcFirstLastPara="1" wrap="square" lIns="0" tIns="0" rIns="0" bIns="0" anchor="t" anchorCtr="0">
            <a:noAutofit/>
          </a:bodyPr>
          <a:lstStyle/>
          <a:p>
            <a:pPr marL="76200" lvl="0" indent="0" algn="l" rtl="0">
              <a:lnSpc>
                <a:spcPct val="100000"/>
              </a:lnSpc>
              <a:spcBef>
                <a:spcPts val="0"/>
              </a:spcBef>
              <a:spcAft>
                <a:spcPts val="0"/>
              </a:spcAft>
              <a:buClr>
                <a:srgbClr val="000000"/>
              </a:buClr>
              <a:buSzPts val="2400"/>
              <a:buFont typeface="Avenir"/>
              <a:buNone/>
            </a:pPr>
            <a:r>
              <a:rPr lang="en-GB" dirty="0" err="1">
                <a:latin typeface="Avenir LT Pro 65 Medium" panose="020B0603020203020204" pitchFamily="34" charset="0"/>
                <a:sym typeface="Avenir"/>
              </a:rPr>
              <a:t>Självledarskap</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handlar</a:t>
            </a:r>
            <a:r>
              <a:rPr lang="en-GB" dirty="0">
                <a:latin typeface="Avenir LT Pro 65 Medium" panose="020B0603020203020204" pitchFamily="34" charset="0"/>
                <a:sym typeface="Avenir"/>
              </a:rPr>
              <a:t> om </a:t>
            </a:r>
            <a:r>
              <a:rPr lang="en-GB" dirty="0" err="1">
                <a:latin typeface="Avenir LT Pro 65 Medium" panose="020B0603020203020204" pitchFamily="34" charset="0"/>
                <a:sym typeface="Avenir"/>
              </a:rPr>
              <a:t>konsten</a:t>
            </a:r>
            <a:r>
              <a:rPr lang="en-GB" dirty="0">
                <a:latin typeface="Avenir LT Pro 65 Medium" panose="020B0603020203020204" pitchFamily="34" charset="0"/>
                <a:sym typeface="Avenir"/>
              </a:rPr>
              <a:t> att </a:t>
            </a:r>
            <a:r>
              <a:rPr lang="en-GB" dirty="0" err="1">
                <a:latin typeface="Avenir LT Pro 65 Medium" panose="020B0603020203020204" pitchFamily="34" charset="0"/>
                <a:sym typeface="Avenir"/>
              </a:rPr>
              <a:t>leda</a:t>
            </a:r>
            <a:r>
              <a:rPr lang="en-GB" dirty="0">
                <a:latin typeface="Avenir LT Pro 65 Medium" panose="020B0603020203020204" pitchFamily="34" charset="0"/>
                <a:sym typeface="Avenir"/>
              </a:rPr>
              <a:t> sig själv</a:t>
            </a:r>
            <a:endParaRPr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dirty="0">
              <a:latin typeface="Avenir LT Pro 65 Medium" panose="020B0603020203020204" pitchFamily="34" charset="0"/>
              <a:sym typeface="Avenir"/>
            </a:endParaRPr>
          </a:p>
          <a:p>
            <a:pPr marL="76200" lvl="0" indent="0" algn="l" rtl="0">
              <a:lnSpc>
                <a:spcPct val="100000"/>
              </a:lnSpc>
              <a:spcBef>
                <a:spcPts val="0"/>
              </a:spcBef>
              <a:spcAft>
                <a:spcPts val="0"/>
              </a:spcAft>
              <a:buClr>
                <a:srgbClr val="000000"/>
              </a:buClr>
              <a:buSzPts val="2400"/>
              <a:buFont typeface="Avenir"/>
              <a:buNone/>
            </a:pPr>
            <a:r>
              <a:rPr lang="en-GB" dirty="0" err="1">
                <a:latin typeface="Avenir LT Pro 65 Medium" panose="020B0603020203020204" pitchFamily="34" charset="0"/>
                <a:sym typeface="Avenir"/>
              </a:rPr>
              <a:t>För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att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kunna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göra</a:t>
            </a:r>
            <a:r>
              <a:rPr lang="en-GB" dirty="0">
                <a:latin typeface="Avenir LT Pro 65 Medium" panose="020B0603020203020204" pitchFamily="34" charset="0"/>
                <a:sym typeface="Avenir"/>
              </a:rPr>
              <a:t> det </a:t>
            </a:r>
            <a:r>
              <a:rPr lang="en-GB" dirty="0" err="1">
                <a:latin typeface="Avenir LT Pro 65 Medium" panose="020B0603020203020204" pitchFamily="34" charset="0"/>
                <a:sym typeface="Avenir"/>
              </a:rPr>
              <a:t>behöver</a:t>
            </a:r>
            <a:r>
              <a:rPr lang="en-GB" dirty="0">
                <a:latin typeface="Avenir LT Pro 65 Medium" panose="020B0603020203020204" pitchFamily="34" charset="0"/>
                <a:sym typeface="Avenir"/>
              </a:rPr>
              <a:t> man </a:t>
            </a:r>
            <a:r>
              <a:rPr lang="en-GB" dirty="0" err="1">
                <a:latin typeface="Avenir LT Pro 65 Medium" panose="020B0603020203020204" pitchFamily="34" charset="0"/>
                <a:sym typeface="Avenir"/>
              </a:rPr>
              <a:t>bli</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medveten</a:t>
            </a:r>
            <a:r>
              <a:rPr lang="en-GB" dirty="0">
                <a:latin typeface="Avenir LT Pro 65 Medium" panose="020B0603020203020204" pitchFamily="34" charset="0"/>
                <a:sym typeface="Avenir"/>
              </a:rPr>
              <a:t> om sig </a:t>
            </a:r>
            <a:r>
              <a:rPr lang="en-GB" dirty="0" err="1">
                <a:latin typeface="Avenir LT Pro 65 Medium" panose="020B0603020203020204" pitchFamily="34" charset="0"/>
                <a:sym typeface="Avenir"/>
              </a:rPr>
              <a:t>själv</a:t>
            </a:r>
            <a:r>
              <a:rPr lang="en-GB" dirty="0">
                <a:latin typeface="Avenir LT Pro 65 Medium" panose="020B0603020203020204" pitchFamily="34" charset="0"/>
                <a:sym typeface="Avenir"/>
              </a:rPr>
              <a:t> – </a:t>
            </a:r>
            <a:r>
              <a:rPr lang="en-GB" dirty="0" err="1">
                <a:latin typeface="Avenir LT Pro 65 Medium" panose="020B0603020203020204" pitchFamily="34" charset="0"/>
                <a:sym typeface="Avenir"/>
              </a:rPr>
              <a:t>t.ex</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sina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egna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värderingar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behov</a:t>
            </a:r>
            <a:r>
              <a:rPr lang="en-GB" dirty="0">
                <a:latin typeface="Avenir LT Pro 65 Medium" panose="020B0603020203020204" pitchFamily="34" charset="0"/>
                <a:sym typeface="Avenir"/>
              </a:rPr>
              <a:t> och </a:t>
            </a:r>
            <a:r>
              <a:rPr lang="en-GB" dirty="0" err="1">
                <a:latin typeface="Avenir LT Pro 65 Medium" panose="020B0603020203020204" pitchFamily="34" charset="0"/>
                <a:sym typeface="Avenir"/>
              </a:rPr>
              <a:t>mål</a:t>
            </a:r>
            <a:endParaRPr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dirty="0">
              <a:latin typeface="Avenir LT Pro 65 Medium" panose="020B0603020203020204" pitchFamily="34" charset="0"/>
              <a:sym typeface="Avenir"/>
            </a:endParaRPr>
          </a:p>
          <a:p>
            <a:pPr marL="76200" lvl="0" indent="0" algn="l" rtl="0">
              <a:lnSpc>
                <a:spcPct val="100000"/>
              </a:lnSpc>
              <a:spcBef>
                <a:spcPts val="0"/>
              </a:spcBef>
              <a:spcAft>
                <a:spcPts val="0"/>
              </a:spcAft>
              <a:buClr>
                <a:srgbClr val="000000"/>
              </a:buClr>
              <a:buSzPts val="2400"/>
              <a:buFont typeface="Avenir"/>
              <a:buNone/>
            </a:pPr>
            <a:r>
              <a:rPr lang="en-GB" dirty="0">
                <a:latin typeface="Avenir LT Pro 65 Medium" panose="020B0603020203020204" pitchFamily="34" charset="0"/>
                <a:sym typeface="Avenir"/>
              </a:rPr>
              <a:t>I </a:t>
            </a:r>
            <a:r>
              <a:rPr lang="en-GB" dirty="0" err="1">
                <a:latin typeface="Avenir LT Pro 65 Medium" panose="020B0603020203020204" pitchFamily="34" charset="0"/>
                <a:sym typeface="Avenir"/>
              </a:rPr>
              <a:t>denna</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kontext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handlar</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Självledarskap</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primärt</a:t>
            </a:r>
            <a:r>
              <a:rPr lang="en-GB" dirty="0">
                <a:latin typeface="Avenir LT Pro 65 Medium" panose="020B0603020203020204" pitchFamily="34" charset="0"/>
                <a:sym typeface="Avenir"/>
              </a:rPr>
              <a:t> om hur du </a:t>
            </a:r>
            <a:r>
              <a:rPr lang="en-GB" dirty="0" err="1">
                <a:latin typeface="Avenir LT Pro 65 Medium" panose="020B0603020203020204" pitchFamily="34" charset="0"/>
                <a:sym typeface="Avenir"/>
              </a:rPr>
              <a:t>leder</a:t>
            </a:r>
            <a:r>
              <a:rPr lang="en-GB" dirty="0">
                <a:latin typeface="Avenir LT Pro 65 Medium" panose="020B0603020203020204" pitchFamily="34" charset="0"/>
                <a:sym typeface="Avenir"/>
              </a:rPr>
              <a:t> dig själv som ledare</a:t>
            </a:r>
            <a:endParaRPr dirty="0">
              <a:latin typeface="Avenir LT Pro 65 Medium" panose="020B0603020203020204" pitchFamily="34" charset="0"/>
            </a:endParaRPr>
          </a:p>
        </p:txBody>
      </p:sp>
      <p:sp>
        <p:nvSpPr>
          <p:cNvPr id="133" name="Google Shape;133;p23"/>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VAD ÄR SJÄLVLEDARSKAP?</a:t>
            </a:r>
            <a:endParaRPr dirty="0">
              <a:latin typeface="Kapra Neue Custom" panose="00000800000000000000" pitchFamily="5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4"/>
          <p:cNvSpPr txBox="1">
            <a:spLocks noGrp="1"/>
          </p:cNvSpPr>
          <p:nvPr>
            <p:ph idx="1"/>
          </p:nvPr>
        </p:nvSpPr>
        <p:spPr>
          <a:xfrm>
            <a:off x="1173600" y="2570400"/>
            <a:ext cx="7560000" cy="349512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400"/>
              <a:buFont typeface="Avenir"/>
              <a:buNone/>
            </a:pPr>
            <a:r>
              <a:rPr lang="en-GB" dirty="0">
                <a:latin typeface="Avenir LT Pro 65 Medium" panose="020B0603020203020204" pitchFamily="34" charset="0"/>
                <a:sym typeface="Avenir"/>
              </a:rPr>
              <a:t>Dessa </a:t>
            </a:r>
            <a:r>
              <a:rPr lang="en-GB" dirty="0" err="1">
                <a:latin typeface="Avenir LT Pro 65 Medium" panose="020B0603020203020204" pitchFamily="34" charset="0"/>
                <a:sym typeface="Avenir"/>
              </a:rPr>
              <a:t>perspektiv</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fungerar</a:t>
            </a:r>
            <a:r>
              <a:rPr lang="en-GB" dirty="0">
                <a:latin typeface="Avenir LT Pro 65 Medium" panose="020B0603020203020204" pitchFamily="34" charset="0"/>
                <a:sym typeface="Avenir"/>
              </a:rPr>
              <a:t> som stöd för dig, </a:t>
            </a:r>
            <a:r>
              <a:rPr lang="en-GB" dirty="0" err="1">
                <a:latin typeface="Avenir LT Pro 65 Medium" panose="020B0603020203020204" pitchFamily="34" charset="0"/>
                <a:sym typeface="Avenir"/>
              </a:rPr>
              <a:t>när</a:t>
            </a:r>
            <a:r>
              <a:rPr lang="en-GB" dirty="0">
                <a:latin typeface="Avenir LT Pro 65 Medium" panose="020B0603020203020204" pitchFamily="34" charset="0"/>
                <a:sym typeface="Avenir"/>
              </a:rPr>
              <a:t> du ska </a:t>
            </a:r>
            <a:r>
              <a:rPr lang="en-GB" dirty="0" err="1">
                <a:latin typeface="Avenir LT Pro 65 Medium" panose="020B0603020203020204" pitchFamily="34" charset="0"/>
                <a:sym typeface="Avenir"/>
              </a:rPr>
              <a:t>utforska</a:t>
            </a:r>
            <a:r>
              <a:rPr lang="en-GB" dirty="0">
                <a:latin typeface="Avenir LT Pro 65 Medium" panose="020B0603020203020204" pitchFamily="34" charset="0"/>
                <a:sym typeface="Avenir"/>
              </a:rPr>
              <a:t> ditt </a:t>
            </a:r>
            <a:r>
              <a:rPr lang="en-GB" dirty="0" err="1">
                <a:latin typeface="Avenir LT Pro 65 Medium" panose="020B0603020203020204" pitchFamily="34" charset="0"/>
                <a:sym typeface="Avenir"/>
              </a:rPr>
              <a:t>eget</a:t>
            </a:r>
            <a:r>
              <a:rPr lang="en-GB" dirty="0">
                <a:latin typeface="Avenir LT Pro 65 Medium" panose="020B0603020203020204" pitchFamily="34" charset="0"/>
                <a:sym typeface="Avenir"/>
              </a:rPr>
              <a:t> </a:t>
            </a:r>
            <a:r>
              <a:rPr lang="en-GB" dirty="0" err="1">
                <a:latin typeface="Avenir LT Pro 65 Medium" panose="020B0603020203020204" pitchFamily="34" charset="0"/>
                <a:sym typeface="Avenir"/>
              </a:rPr>
              <a:t>självledarskap</a:t>
            </a:r>
            <a:r>
              <a:rPr lang="en-GB" dirty="0">
                <a:latin typeface="Avenir LT Pro 65 Medium" panose="020B0603020203020204" pitchFamily="34" charset="0"/>
                <a:sym typeface="Avenir"/>
              </a:rPr>
              <a:t>:</a:t>
            </a:r>
            <a:endParaRPr dirty="0">
              <a:latin typeface="Avenir LT Pro 65 Medium" panose="020B0603020203020204" pitchFamily="34" charset="0"/>
            </a:endParaRPr>
          </a:p>
          <a:p>
            <a:pPr>
              <a:spcBef>
                <a:spcPts val="900"/>
              </a:spcBef>
              <a:spcAft>
                <a:spcPts val="0"/>
              </a:spcAft>
              <a:buSzPts val="2400"/>
            </a:pPr>
            <a:r>
              <a:rPr lang="en-GB" dirty="0" err="1">
                <a:latin typeface="Avenir LT Pro 65 Medium" panose="020B0603020203020204" pitchFamily="34" charset="0"/>
                <a:sym typeface="Avenir"/>
              </a:rPr>
              <a:t>Självkännedom</a:t>
            </a:r>
            <a:endParaRPr dirty="0">
              <a:latin typeface="Avenir LT Pro 65 Medium" panose="020B0603020203020204" pitchFamily="34" charset="0"/>
              <a:sym typeface="Avenir"/>
            </a:endParaRPr>
          </a:p>
          <a:p>
            <a:pPr>
              <a:spcBef>
                <a:spcPts val="900"/>
              </a:spcBef>
              <a:spcAft>
                <a:spcPts val="0"/>
              </a:spcAft>
              <a:buSzPts val="2400"/>
            </a:pPr>
            <a:r>
              <a:rPr lang="en-GB" dirty="0" err="1">
                <a:latin typeface="Avenir LT Pro 65 Medium" panose="020B0603020203020204" pitchFamily="34" charset="0"/>
                <a:sym typeface="Avenir"/>
              </a:rPr>
              <a:t>Självreglering</a:t>
            </a:r>
            <a:endParaRPr dirty="0">
              <a:latin typeface="Avenir LT Pro 65 Medium" panose="020B0603020203020204" pitchFamily="34" charset="0"/>
              <a:sym typeface="Avenir"/>
            </a:endParaRPr>
          </a:p>
          <a:p>
            <a:pPr>
              <a:spcBef>
                <a:spcPts val="900"/>
              </a:spcBef>
              <a:spcAft>
                <a:spcPts val="0"/>
              </a:spcAft>
              <a:buSzPts val="2400"/>
            </a:pPr>
            <a:r>
              <a:rPr lang="en-GB" dirty="0" err="1">
                <a:latin typeface="Avenir LT Pro 65 Medium" panose="020B0603020203020204" pitchFamily="34" charset="0"/>
                <a:sym typeface="Avenir"/>
              </a:rPr>
              <a:t>Självmotivation</a:t>
            </a:r>
            <a:endParaRPr dirty="0">
              <a:latin typeface="Avenir LT Pro 65 Medium" panose="020B0603020203020204" pitchFamily="34" charset="0"/>
              <a:sym typeface="Avenir"/>
            </a:endParaRPr>
          </a:p>
          <a:p>
            <a:pPr>
              <a:spcBef>
                <a:spcPts val="900"/>
              </a:spcBef>
              <a:spcAft>
                <a:spcPts val="0"/>
              </a:spcAft>
              <a:buSzPts val="2400"/>
            </a:pPr>
            <a:r>
              <a:rPr lang="en-GB" dirty="0" err="1">
                <a:latin typeface="Avenir LT Pro 65 Medium" panose="020B0603020203020204" pitchFamily="34" charset="0"/>
                <a:sym typeface="Avenir"/>
              </a:rPr>
              <a:t>Självempati</a:t>
            </a:r>
            <a:endParaRPr dirty="0">
              <a:latin typeface="Avenir LT Pro 65 Medium" panose="020B0603020203020204" pitchFamily="34" charset="0"/>
              <a:sym typeface="Avenir"/>
            </a:endParaRPr>
          </a:p>
          <a:p>
            <a:pPr>
              <a:spcBef>
                <a:spcPts val="900"/>
              </a:spcBef>
              <a:spcAft>
                <a:spcPts val="0"/>
              </a:spcAft>
              <a:buSzPts val="2400"/>
            </a:pPr>
            <a:r>
              <a:rPr lang="en-GB" dirty="0" err="1">
                <a:latin typeface="Avenir LT Pro 65 Medium" panose="020B0603020203020204" pitchFamily="34" charset="0"/>
                <a:sym typeface="Avenir"/>
              </a:rPr>
              <a:t>Självstyrande</a:t>
            </a:r>
            <a:br>
              <a:rPr lang="en-GB" dirty="0">
                <a:latin typeface="Garamond"/>
                <a:ea typeface="Garamond"/>
                <a:cs typeface="Garamond"/>
                <a:sym typeface="Garamond"/>
              </a:rPr>
            </a:br>
            <a:endParaRPr dirty="0"/>
          </a:p>
          <a:p>
            <a:pPr marL="268288" lvl="0" indent="-115888" algn="l" rtl="0">
              <a:lnSpc>
                <a:spcPct val="100000"/>
              </a:lnSpc>
              <a:spcBef>
                <a:spcPts val="900"/>
              </a:spcBef>
              <a:spcAft>
                <a:spcPts val="0"/>
              </a:spcAft>
              <a:buSzPts val="2400"/>
              <a:buFont typeface="Avenir"/>
              <a:buNone/>
            </a:pPr>
            <a:endParaRPr dirty="0"/>
          </a:p>
        </p:txBody>
      </p:sp>
      <p:sp>
        <p:nvSpPr>
          <p:cNvPr id="140" name="Google Shape;140;p24"/>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5 PERSPEKTIV AV SJÄLVLEDARSKAP?</a:t>
            </a:r>
            <a:endParaRPr dirty="0">
              <a:latin typeface="Kapra Neue Custom" panose="00000800000000000000" pitchFamily="50"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idx="1"/>
          </p:nvPr>
        </p:nvSpPr>
        <p:spPr>
          <a:xfrm>
            <a:off x="1173599" y="2570400"/>
            <a:ext cx="9583444" cy="29448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200"/>
              <a:buFont typeface="Avenir"/>
              <a:buNone/>
            </a:pPr>
            <a:r>
              <a:rPr lang="sv-SE" sz="3200" dirty="0">
                <a:latin typeface="Avenir"/>
                <a:ea typeface="Avenir"/>
                <a:cs typeface="Avenir"/>
                <a:sym typeface="Avenir"/>
              </a:rPr>
              <a:t>Handlar om din egen medvetenhet om, och förståelse för dina reaktioner, tankar, känslor och drivkrafter - både negativa och positiva</a:t>
            </a:r>
            <a:br>
              <a:rPr lang="sv-SE" sz="3200" dirty="0">
                <a:latin typeface="Avenir"/>
                <a:ea typeface="Avenir"/>
                <a:cs typeface="Avenir"/>
                <a:sym typeface="Avenir"/>
              </a:rPr>
            </a:br>
            <a:endParaRPr lang="sv-SE" sz="3200" dirty="0"/>
          </a:p>
          <a:p>
            <a:pPr marL="0" lvl="0" indent="0" algn="l" rtl="0">
              <a:spcBef>
                <a:spcPts val="0"/>
              </a:spcBef>
              <a:spcAft>
                <a:spcPts val="0"/>
              </a:spcAft>
              <a:buClr>
                <a:schemeClr val="dk1"/>
              </a:buClr>
              <a:buSzPts val="1200"/>
              <a:buFont typeface="Avenir"/>
              <a:buNone/>
            </a:pPr>
            <a:r>
              <a:rPr lang="sv-SE" sz="3200" dirty="0">
                <a:latin typeface="Avenir"/>
                <a:ea typeface="Avenir"/>
                <a:cs typeface="Avenir"/>
                <a:sym typeface="Avenir"/>
              </a:rPr>
              <a:t>Ju högre självkännedom desto mer medvetet kan du välja vad du vill och behöver utveckla och förändra hos dig själv, och på så sätt också nyttja din fulla kapacitet</a:t>
            </a:r>
            <a:endParaRPr lang="sv-SE" sz="3200" b="0" i="0" dirty="0">
              <a:solidFill>
                <a:schemeClr val="dk1"/>
              </a:solidFill>
              <a:latin typeface="Calibri"/>
              <a:ea typeface="Calibri"/>
              <a:cs typeface="Calibri"/>
              <a:sym typeface="Calibri"/>
            </a:endParaRPr>
          </a:p>
          <a:p>
            <a:pPr marL="0" lvl="0" indent="0" algn="l" rtl="0">
              <a:lnSpc>
                <a:spcPct val="100000"/>
              </a:lnSpc>
              <a:spcBef>
                <a:spcPts val="900"/>
              </a:spcBef>
              <a:spcAft>
                <a:spcPts val="0"/>
              </a:spcAft>
              <a:buSzPts val="2400"/>
              <a:buFont typeface="Garamond"/>
              <a:buNone/>
            </a:pPr>
            <a:endParaRPr dirty="0"/>
          </a:p>
          <a:p>
            <a:pPr marL="268288" lvl="0" indent="-115888" algn="l" rtl="0">
              <a:lnSpc>
                <a:spcPct val="100000"/>
              </a:lnSpc>
              <a:spcBef>
                <a:spcPts val="900"/>
              </a:spcBef>
              <a:spcAft>
                <a:spcPts val="0"/>
              </a:spcAft>
              <a:buSzPts val="2400"/>
              <a:buFont typeface="Avenir"/>
              <a:buNone/>
            </a:pPr>
            <a:endParaRPr dirty="0"/>
          </a:p>
        </p:txBody>
      </p:sp>
      <p:sp>
        <p:nvSpPr>
          <p:cNvPr id="147" name="Google Shape;147;p25"/>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SJÄLVKÄNNEDOM</a:t>
            </a:r>
            <a:endParaRPr dirty="0">
              <a:latin typeface="Kapra Neue Custom" panose="00000800000000000000" pitchFamily="50"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6"/>
          <p:cNvSpPr txBox="1">
            <a:spLocks noGrp="1"/>
          </p:cNvSpPr>
          <p:nvPr>
            <p:ph idx="1"/>
          </p:nvPr>
        </p:nvSpPr>
        <p:spPr>
          <a:xfrm>
            <a:off x="1173600" y="2570400"/>
            <a:ext cx="9408782" cy="29448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200"/>
              <a:buFont typeface="Avenir"/>
              <a:buNone/>
            </a:pPr>
            <a:r>
              <a:rPr lang="sv-SE" sz="2800" dirty="0">
                <a:ea typeface="Avenir"/>
                <a:cs typeface="Avenir"/>
                <a:sym typeface="Avenir"/>
              </a:rPr>
              <a:t>Handlar om din förmåga att, i relation till dig själv, inta ett observerande förhållningssätt, inte värderar och att du gör medvetna funktionella val utifrån det. </a:t>
            </a:r>
            <a:br>
              <a:rPr lang="sv-SE" sz="2800" dirty="0">
                <a:ea typeface="Avenir"/>
                <a:cs typeface="Avenir"/>
                <a:sym typeface="Avenir"/>
              </a:rPr>
            </a:br>
            <a:endParaRPr lang="sv-SE" sz="2800" dirty="0"/>
          </a:p>
          <a:p>
            <a:pPr marL="0" lvl="0" indent="0" algn="l" rtl="0">
              <a:spcBef>
                <a:spcPts val="0"/>
              </a:spcBef>
              <a:spcAft>
                <a:spcPts val="0"/>
              </a:spcAft>
              <a:buClr>
                <a:schemeClr val="dk1"/>
              </a:buClr>
              <a:buSzPts val="1200"/>
              <a:buFont typeface="Avenir"/>
              <a:buNone/>
            </a:pPr>
            <a:r>
              <a:rPr lang="sv-SE" sz="2800" dirty="0">
                <a:ea typeface="Avenir"/>
                <a:cs typeface="Avenir"/>
                <a:sym typeface="Avenir"/>
              </a:rPr>
              <a:t>Det innebär att du handleder dig själv att “parkera” dina impulsiva och ogenomtänkta reaktioner. På så sätt kan du förändra och anpassa dina vanemässiga och oreflekterade (ofta omedelbara) </a:t>
            </a:r>
            <a:r>
              <a:rPr lang="sv-SE" sz="2800" dirty="0" err="1">
                <a:ea typeface="Avenir"/>
                <a:cs typeface="Avenir"/>
                <a:sym typeface="Avenir"/>
              </a:rPr>
              <a:t>responser</a:t>
            </a:r>
            <a:r>
              <a:rPr lang="sv-SE" sz="2800" dirty="0">
                <a:ea typeface="Avenir"/>
                <a:cs typeface="Avenir"/>
                <a:sym typeface="Avenir"/>
              </a:rPr>
              <a:t>, och öka potentialen för konstruktivt agerande.</a:t>
            </a:r>
            <a:br>
              <a:rPr lang="en-GB" dirty="0">
                <a:latin typeface="Garamond"/>
                <a:ea typeface="Garamond"/>
                <a:cs typeface="Garamond"/>
                <a:sym typeface="Garamond"/>
              </a:rPr>
            </a:br>
            <a:endParaRPr dirty="0"/>
          </a:p>
          <a:p>
            <a:pPr marL="268288" lvl="0" indent="-115888" algn="l" rtl="0">
              <a:lnSpc>
                <a:spcPct val="100000"/>
              </a:lnSpc>
              <a:spcBef>
                <a:spcPts val="900"/>
              </a:spcBef>
              <a:spcAft>
                <a:spcPts val="0"/>
              </a:spcAft>
              <a:buSzPts val="2400"/>
              <a:buFont typeface="Avenir"/>
              <a:buNone/>
            </a:pPr>
            <a:endParaRPr dirty="0"/>
          </a:p>
        </p:txBody>
      </p:sp>
      <p:sp>
        <p:nvSpPr>
          <p:cNvPr id="154" name="Google Shape;154;p26"/>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SJÄLVREGLERING</a:t>
            </a:r>
            <a:endParaRPr dirty="0">
              <a:latin typeface="Kapra Neue Custom" panose="00000800000000000000" pitchFamily="5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7"/>
          <p:cNvSpPr txBox="1">
            <a:spLocks noGrp="1"/>
          </p:cNvSpPr>
          <p:nvPr>
            <p:ph idx="1"/>
          </p:nvPr>
        </p:nvSpPr>
        <p:spPr>
          <a:xfrm>
            <a:off x="1173892" y="2231964"/>
            <a:ext cx="9737555" cy="29448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sv-SE" sz="2800" dirty="0">
                <a:ea typeface="Avenir"/>
                <a:cs typeface="Avenir"/>
                <a:sym typeface="Avenir"/>
              </a:rPr>
              <a:t>Självmotivering är i sin enklaste form den kraft som driver dig att göra saker.</a:t>
            </a:r>
            <a:endParaRPr lang="sv-SE" sz="2800" dirty="0"/>
          </a:p>
          <a:p>
            <a:pPr marL="0" lvl="0" indent="0" algn="l" rtl="0">
              <a:spcBef>
                <a:spcPts val="0"/>
              </a:spcBef>
              <a:spcAft>
                <a:spcPts val="0"/>
              </a:spcAft>
              <a:buClr>
                <a:schemeClr val="dk1"/>
              </a:buClr>
              <a:buSzPts val="1200"/>
              <a:buFont typeface="Avenir"/>
              <a:buNone/>
            </a:pPr>
            <a:r>
              <a:rPr lang="sv-SE" sz="2800" dirty="0">
                <a:ea typeface="Avenir"/>
                <a:cs typeface="Avenir"/>
                <a:sym typeface="Avenir"/>
              </a:rPr>
              <a:t>Generellt sett drivs självmotivationen av inre motivation, exempelvis om du läser ett dokument om Socialdemokratisk politik för att du är intresserad av det. Om du däremot läste dokumentet inför ett prov för att undvika att få ett dåligt betyg, hade du styrts av en yttre motivation.</a:t>
            </a:r>
            <a:endParaRPr lang="sv-SE" sz="2800" dirty="0"/>
          </a:p>
          <a:p>
            <a:pPr marL="0" lvl="0" indent="0" algn="l" rtl="0">
              <a:spcBef>
                <a:spcPts val="0"/>
              </a:spcBef>
              <a:spcAft>
                <a:spcPts val="0"/>
              </a:spcAft>
              <a:buClr>
                <a:schemeClr val="dk1"/>
              </a:buClr>
              <a:buSzPts val="1200"/>
              <a:buFont typeface="Avenir"/>
              <a:buNone/>
            </a:pPr>
            <a:r>
              <a:rPr lang="sv-SE" sz="2800" dirty="0">
                <a:ea typeface="Avenir"/>
                <a:cs typeface="Avenir"/>
                <a:sym typeface="Avenir"/>
              </a:rPr>
              <a:t>Självmotivation inom ramen för Självledarskap handlar om att vara i kontakt med din inre kompass utifrån dina värderingar, syfte och meningsfullhet.</a:t>
            </a:r>
            <a:endParaRPr lang="sv-SE" sz="2800" dirty="0"/>
          </a:p>
          <a:p>
            <a:pPr marL="0" lvl="0" indent="0" algn="l" rtl="0">
              <a:lnSpc>
                <a:spcPct val="100000"/>
              </a:lnSpc>
              <a:spcBef>
                <a:spcPts val="900"/>
              </a:spcBef>
              <a:spcAft>
                <a:spcPts val="0"/>
              </a:spcAft>
              <a:buSzPts val="2400"/>
              <a:buFont typeface="Avenir"/>
              <a:buNone/>
            </a:pPr>
            <a:endParaRPr dirty="0">
              <a:latin typeface="Avenir"/>
              <a:ea typeface="Avenir"/>
              <a:cs typeface="Avenir"/>
              <a:sym typeface="Avenir"/>
            </a:endParaRPr>
          </a:p>
          <a:p>
            <a:pPr marL="0" lvl="0" indent="0" algn="l" rtl="0">
              <a:lnSpc>
                <a:spcPct val="100000"/>
              </a:lnSpc>
              <a:spcBef>
                <a:spcPts val="900"/>
              </a:spcBef>
              <a:spcAft>
                <a:spcPts val="0"/>
              </a:spcAft>
              <a:buSzPts val="2800"/>
              <a:buFont typeface="Avenir"/>
              <a:buNone/>
            </a:pPr>
            <a:endParaRPr sz="2800" dirty="0">
              <a:latin typeface="Avenir"/>
              <a:ea typeface="Avenir"/>
              <a:cs typeface="Avenir"/>
              <a:sym typeface="Avenir"/>
            </a:endParaRPr>
          </a:p>
          <a:p>
            <a:pPr marL="0" lvl="0" indent="0" algn="l" rtl="0">
              <a:lnSpc>
                <a:spcPct val="100000"/>
              </a:lnSpc>
              <a:spcBef>
                <a:spcPts val="900"/>
              </a:spcBef>
              <a:spcAft>
                <a:spcPts val="0"/>
              </a:spcAft>
              <a:buSzPts val="2400"/>
              <a:buFont typeface="Garamond"/>
              <a:buNone/>
            </a:pPr>
            <a:br>
              <a:rPr lang="en-GB" dirty="0">
                <a:latin typeface="Garamond"/>
                <a:ea typeface="Garamond"/>
                <a:cs typeface="Garamond"/>
                <a:sym typeface="Garamond"/>
              </a:rPr>
            </a:br>
            <a:endParaRPr dirty="0"/>
          </a:p>
          <a:p>
            <a:pPr marL="268288" lvl="0" indent="-115888" algn="l" rtl="0">
              <a:lnSpc>
                <a:spcPct val="100000"/>
              </a:lnSpc>
              <a:spcBef>
                <a:spcPts val="900"/>
              </a:spcBef>
              <a:spcAft>
                <a:spcPts val="0"/>
              </a:spcAft>
              <a:buSzPts val="2400"/>
              <a:buFont typeface="Avenir"/>
              <a:buNone/>
            </a:pPr>
            <a:endParaRPr dirty="0"/>
          </a:p>
        </p:txBody>
      </p:sp>
      <p:sp>
        <p:nvSpPr>
          <p:cNvPr id="161" name="Google Shape;161;p27"/>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SJÄLVMOTIVATION</a:t>
            </a:r>
            <a:endParaRPr dirty="0">
              <a:latin typeface="Kapra Neue Custom" panose="00000800000000000000" pitchFamily="50"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idx="1"/>
          </p:nvPr>
        </p:nvSpPr>
        <p:spPr>
          <a:xfrm>
            <a:off x="1173600" y="2570400"/>
            <a:ext cx="9419056" cy="29448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200"/>
              <a:buFont typeface="Avenir"/>
              <a:buNone/>
            </a:pPr>
            <a:r>
              <a:rPr lang="sv-SE" sz="2800" dirty="0">
                <a:ea typeface="Avenir"/>
                <a:cs typeface="Avenir"/>
                <a:sym typeface="Avenir"/>
              </a:rPr>
              <a:t>Handlar om att inte vara självkritisk eller dömande mot dig själv när du uppfattar att du inte lever upp till egna eller andras krav och förväntningar</a:t>
            </a:r>
            <a:endParaRPr lang="sv-SE" sz="2800" dirty="0"/>
          </a:p>
          <a:p>
            <a:pPr marL="0" lvl="0" indent="0" algn="l" rtl="0">
              <a:spcBef>
                <a:spcPts val="0"/>
              </a:spcBef>
              <a:spcAft>
                <a:spcPts val="0"/>
              </a:spcAft>
              <a:buClr>
                <a:schemeClr val="dk1"/>
              </a:buClr>
              <a:buSzPts val="1200"/>
              <a:buFont typeface="Avenir"/>
              <a:buNone/>
            </a:pPr>
            <a:r>
              <a:rPr lang="sv-SE" sz="2800" dirty="0">
                <a:ea typeface="Avenir"/>
                <a:cs typeface="Avenir"/>
                <a:sym typeface="Avenir"/>
              </a:rPr>
              <a:t>Det innebär att vara självstödjande och visa självrespekt i motgångar. Din energi kan läggas på att lära och utvecklas</a:t>
            </a:r>
            <a:br>
              <a:rPr lang="sv-SE" sz="2800" dirty="0">
                <a:ea typeface="Avenir"/>
                <a:cs typeface="Avenir"/>
                <a:sym typeface="Avenir"/>
              </a:rPr>
            </a:br>
            <a:endParaRPr lang="sv-SE" sz="2800" dirty="0"/>
          </a:p>
          <a:p>
            <a:pPr marL="0" lvl="0" indent="0" algn="l" rtl="0">
              <a:spcBef>
                <a:spcPts val="0"/>
              </a:spcBef>
              <a:spcAft>
                <a:spcPts val="0"/>
              </a:spcAft>
              <a:buClr>
                <a:schemeClr val="dk1"/>
              </a:buClr>
              <a:buSzPts val="1200"/>
              <a:buFont typeface="Avenir"/>
              <a:buNone/>
            </a:pPr>
            <a:r>
              <a:rPr lang="sv-SE" sz="2800" dirty="0">
                <a:ea typeface="Avenir"/>
                <a:cs typeface="Avenir"/>
                <a:sym typeface="Avenir"/>
              </a:rPr>
              <a:t>Självkritik aktiverar negativ stress och självempati aktiverar ditt system för välmående</a:t>
            </a:r>
            <a:endParaRPr lang="sv-SE" sz="2800" dirty="0"/>
          </a:p>
          <a:p>
            <a:pPr marL="268288" lvl="0" indent="-90488" algn="l" rtl="0">
              <a:lnSpc>
                <a:spcPct val="100000"/>
              </a:lnSpc>
              <a:spcBef>
                <a:spcPts val="900"/>
              </a:spcBef>
              <a:spcAft>
                <a:spcPts val="0"/>
              </a:spcAft>
              <a:buSzPts val="2800"/>
              <a:buFont typeface="Avenir"/>
              <a:buNone/>
            </a:pPr>
            <a:endParaRPr sz="2800" dirty="0">
              <a:latin typeface="Avenir"/>
              <a:ea typeface="Avenir"/>
              <a:cs typeface="Avenir"/>
              <a:sym typeface="Avenir"/>
            </a:endParaRPr>
          </a:p>
          <a:p>
            <a:pPr marL="0" lvl="0" indent="0" algn="l" rtl="0">
              <a:lnSpc>
                <a:spcPct val="100000"/>
              </a:lnSpc>
              <a:spcBef>
                <a:spcPts val="900"/>
              </a:spcBef>
              <a:spcAft>
                <a:spcPts val="0"/>
              </a:spcAft>
              <a:buSzPts val="2400"/>
              <a:buFont typeface="Garamond"/>
              <a:buNone/>
            </a:pPr>
            <a:br>
              <a:rPr lang="en-GB" dirty="0">
                <a:latin typeface="Garamond"/>
                <a:ea typeface="Garamond"/>
                <a:cs typeface="Garamond"/>
                <a:sym typeface="Garamond"/>
              </a:rPr>
            </a:br>
            <a:endParaRPr dirty="0"/>
          </a:p>
          <a:p>
            <a:pPr marL="268288" lvl="0" indent="-115888" algn="l" rtl="0">
              <a:lnSpc>
                <a:spcPct val="100000"/>
              </a:lnSpc>
              <a:spcBef>
                <a:spcPts val="900"/>
              </a:spcBef>
              <a:spcAft>
                <a:spcPts val="0"/>
              </a:spcAft>
              <a:buSzPts val="2400"/>
              <a:buFont typeface="Avenir"/>
              <a:buNone/>
            </a:pPr>
            <a:endParaRPr dirty="0"/>
          </a:p>
        </p:txBody>
      </p:sp>
      <p:sp>
        <p:nvSpPr>
          <p:cNvPr id="168" name="Google Shape;168;p28"/>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en-GB" dirty="0">
                <a:latin typeface="Kapra Neue Custom" panose="00000800000000000000" pitchFamily="50" charset="0"/>
              </a:rPr>
              <a:t>SJÄLVEMPATI</a:t>
            </a:r>
            <a:endParaRPr dirty="0">
              <a:latin typeface="Kapra Neue Custom" panose="00000800000000000000" pitchFamily="50"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51</TotalTime>
  <Words>887</Words>
  <Application>Microsoft Office PowerPoint</Application>
  <PresentationFormat>Bredbild</PresentationFormat>
  <Paragraphs>94</Paragraphs>
  <Slides>13</Slides>
  <Notes>13</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13</vt:i4>
      </vt:variant>
    </vt:vector>
  </HeadingPairs>
  <TitlesOfParts>
    <vt:vector size="20" baseType="lpstr">
      <vt:lpstr>Arial</vt:lpstr>
      <vt:lpstr>Avenir</vt:lpstr>
      <vt:lpstr>Avenir LT Pro 65 Medium</vt:lpstr>
      <vt:lpstr>Calibri</vt:lpstr>
      <vt:lpstr>Garamond</vt:lpstr>
      <vt:lpstr>Kapra Neue Custom</vt:lpstr>
      <vt:lpstr>Socialdemokraterna</vt:lpstr>
      <vt:lpstr>GRUNDLÄGGANDE LEDARSKAPSUTBILDNING FÖR DIG SOM HAR UPPDRAG I, ELLER ÅT, PARTIET  </vt:lpstr>
      <vt:lpstr>SJÄLVLEDARSKAP</vt:lpstr>
      <vt:lpstr>SYFTE</vt:lpstr>
      <vt:lpstr>VAD ÄR SJÄLVLEDARSKAP?</vt:lpstr>
      <vt:lpstr>5 PERSPEKTIV AV SJÄLVLEDARSKAP?</vt:lpstr>
      <vt:lpstr>SJÄLVKÄNNEDOM</vt:lpstr>
      <vt:lpstr>SJÄLVREGLERING</vt:lpstr>
      <vt:lpstr>SJÄLVMOTIVATION</vt:lpstr>
      <vt:lpstr>SJÄLVEMPATI</vt:lpstr>
      <vt:lpstr>SJÄLVSTYRNING</vt:lpstr>
      <vt:lpstr>INDIVIDUELL REFLEKTION</vt:lpstr>
      <vt:lpstr>REFLEKTION I PAR</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7</cp:revision>
  <dcterms:created xsi:type="dcterms:W3CDTF">2022-01-26T13:38:08Z</dcterms:created>
  <dcterms:modified xsi:type="dcterms:W3CDTF">2024-10-02T19:23:31Z</dcterms:modified>
</cp:coreProperties>
</file>