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82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1" r:id="rId15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xelsson" initials="PA" lastIdx="3" clrIdx="0">
    <p:extLst>
      <p:ext uri="{19B8F6BF-5375-455C-9EA6-DF929625EA0E}">
        <p15:presenceInfo xmlns:p15="http://schemas.microsoft.com/office/powerpoint/2012/main" userId="S::petra.axelsson@socialdemokraterna.se::919a7e82-8434-43e7-a141-a76a127ac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34"/>
    <a:srgbClr val="FEDCD6"/>
    <a:srgbClr val="B4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34" autoAdjust="0"/>
  </p:normalViewPr>
  <p:slideViewPr>
    <p:cSldViewPr snapToGrid="0">
      <p:cViewPr varScale="1">
        <p:scale>
          <a:sx n="100" d="100"/>
          <a:sy n="100" d="100"/>
        </p:scale>
        <p:origin x="852" y="78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B155-E826-46B9-9A3A-888A910707A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ED29D-D7E3-4547-AF0B-728EC45D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2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Ett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områden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kan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FAIRNESS/RÄTTVISA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handlar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vårt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behov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uppleva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att vi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rättvist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behandlade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Starkt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knutet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samhörighets-faktorn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rättvist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behandlade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svårt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känna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samhörighet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Om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däremot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skapat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trygghet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tillit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grupp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behovet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lika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stort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(Din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framgång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min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framgång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avsky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bearbetas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!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Främre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Insula)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Upplevelsen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ökar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vår risk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generalisera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(ALLA andra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….)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höjer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både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dopamin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signalsubstans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belöning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 och oxytocin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hormon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ökar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välbefinnandet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känslan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samhörighet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Upplevelsen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ökar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kortisolnivån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stresshormon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Motviljan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mot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orättvisa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så stark att vi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villiga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avstå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från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personlig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vinning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förhindra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någon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annan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något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orättvist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bättre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….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Exempel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på saker som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påverkar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upplevelse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rättvisa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hot-system:</a:t>
            </a:r>
            <a:endParaRPr sz="1100" b="0" i="0" u="sng" strike="noStrike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bli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uppmärksammad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gör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bästa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Ojämlikhet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belönings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-processer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Någon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favoriserad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de som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känt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varandra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länge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uppdragen</a:t>
            </a:r>
            <a:endParaRPr sz="11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där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talartid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kvinnor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lyssnad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på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det jag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säger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på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allvar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1313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stimulera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tillit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till att det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finns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någon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dold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agenda, att det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finns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transparens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man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visar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respekt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för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olikheter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en andra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chans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5 min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Låt</a:t>
            </a:r>
            <a:r>
              <a:rPr lang="en-GB" dirty="0"/>
              <a:t> </a:t>
            </a:r>
            <a:r>
              <a:rPr lang="en-GB" dirty="0" err="1"/>
              <a:t>deltagarna</a:t>
            </a:r>
            <a:r>
              <a:rPr lang="en-GB" dirty="0"/>
              <a:t> </a:t>
            </a:r>
            <a:r>
              <a:rPr lang="en-GB" dirty="0" err="1"/>
              <a:t>arbeta</a:t>
            </a:r>
            <a:r>
              <a:rPr lang="en-GB" dirty="0"/>
              <a:t> enskilt under </a:t>
            </a:r>
            <a:r>
              <a:rPr lang="en-GB" dirty="0" err="1"/>
              <a:t>tystnad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Eftersom</a:t>
            </a:r>
            <a:r>
              <a:rPr lang="en-GB" dirty="0"/>
              <a:t> </a:t>
            </a:r>
            <a:r>
              <a:rPr lang="en-GB" dirty="0" err="1"/>
              <a:t>deltagarna</a:t>
            </a:r>
            <a:r>
              <a:rPr lang="en-GB" dirty="0"/>
              <a:t> </a:t>
            </a:r>
            <a:r>
              <a:rPr lang="en-GB" dirty="0" err="1"/>
              <a:t>fått</a:t>
            </a:r>
            <a:r>
              <a:rPr lang="en-GB" dirty="0"/>
              <a:t> en </a:t>
            </a:r>
            <a:r>
              <a:rPr lang="en-GB" dirty="0" err="1"/>
              <a:t>introduktion</a:t>
            </a:r>
            <a:r>
              <a:rPr lang="en-GB" dirty="0"/>
              <a:t> till SCARF-</a:t>
            </a:r>
            <a:r>
              <a:rPr lang="en-GB" dirty="0" err="1"/>
              <a:t>modellen</a:t>
            </a:r>
            <a:r>
              <a:rPr lang="en-GB" dirty="0"/>
              <a:t>, </a:t>
            </a:r>
            <a:r>
              <a:rPr lang="en-GB" dirty="0" err="1"/>
              <a:t>ber</a:t>
            </a:r>
            <a:r>
              <a:rPr lang="en-GB" dirty="0"/>
              <a:t> du </a:t>
            </a:r>
            <a:r>
              <a:rPr lang="en-GB" dirty="0" err="1"/>
              <a:t>dem</a:t>
            </a:r>
            <a:r>
              <a:rPr lang="en-GB" dirty="0"/>
              <a:t> att ”</a:t>
            </a:r>
            <a:r>
              <a:rPr lang="en-GB" dirty="0" err="1"/>
              <a:t>spegla</a:t>
            </a:r>
            <a:r>
              <a:rPr lang="en-GB" dirty="0"/>
              <a:t>” sig </a:t>
            </a:r>
            <a:r>
              <a:rPr lang="en-GB" dirty="0" err="1"/>
              <a:t>själva</a:t>
            </a:r>
            <a:r>
              <a:rPr lang="en-GB" dirty="0"/>
              <a:t> i </a:t>
            </a:r>
            <a:r>
              <a:rPr lang="en-GB" dirty="0" err="1"/>
              <a:t>modellen</a:t>
            </a:r>
            <a:r>
              <a:rPr lang="en-GB" dirty="0"/>
              <a:t> och </a:t>
            </a:r>
            <a:r>
              <a:rPr lang="en-GB" dirty="0" err="1"/>
              <a:t>reflektera</a:t>
            </a:r>
            <a:r>
              <a:rPr lang="en-GB" dirty="0"/>
              <a:t> över </a:t>
            </a:r>
            <a:r>
              <a:rPr lang="en-GB" dirty="0" err="1"/>
              <a:t>egna</a:t>
            </a:r>
            <a:r>
              <a:rPr lang="en-GB" dirty="0"/>
              <a:t> </a:t>
            </a:r>
            <a:r>
              <a:rPr lang="en-GB" dirty="0" err="1"/>
              <a:t>upplevelser</a:t>
            </a:r>
            <a:r>
              <a:rPr lang="en-GB" dirty="0"/>
              <a:t> de </a:t>
            </a:r>
            <a:r>
              <a:rPr lang="en-GB" dirty="0" err="1"/>
              <a:t>har</a:t>
            </a:r>
            <a:r>
              <a:rPr lang="en-GB" dirty="0"/>
              <a:t> haft </a:t>
            </a:r>
            <a:r>
              <a:rPr lang="en-GB" dirty="0" err="1"/>
              <a:t>då</a:t>
            </a:r>
            <a:r>
              <a:rPr lang="en-GB" dirty="0"/>
              <a:t> </a:t>
            </a:r>
            <a:r>
              <a:rPr lang="en-GB" dirty="0" err="1"/>
              <a:t>deras</a:t>
            </a:r>
            <a:r>
              <a:rPr lang="en-GB" dirty="0"/>
              <a:t> hot-system blivit </a:t>
            </a:r>
            <a:r>
              <a:rPr lang="en-GB" dirty="0" err="1"/>
              <a:t>triggat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 </a:t>
            </a:r>
            <a:r>
              <a:rPr lang="en-GB" dirty="0" err="1"/>
              <a:t>fram</a:t>
            </a:r>
            <a:r>
              <a:rPr lang="en-GB" dirty="0"/>
              <a:t> </a:t>
            </a:r>
            <a:r>
              <a:rPr lang="en-GB" dirty="0" err="1"/>
              <a:t>nästa</a:t>
            </a:r>
            <a:r>
              <a:rPr lang="en-GB" dirty="0"/>
              <a:t> slide så att </a:t>
            </a:r>
            <a:r>
              <a:rPr lang="en-GB" dirty="0" err="1"/>
              <a:t>deltagarna</a:t>
            </a:r>
            <a:r>
              <a:rPr lang="en-GB" dirty="0"/>
              <a:t> </a:t>
            </a:r>
            <a:r>
              <a:rPr lang="en-GB" dirty="0" err="1"/>
              <a:t>samtidigt</a:t>
            </a:r>
            <a:r>
              <a:rPr lang="en-GB" dirty="0"/>
              <a:t> ser en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beskrivning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upplevelseområdena</a:t>
            </a:r>
            <a:r>
              <a:rPr lang="en-GB" dirty="0"/>
              <a:t> och </a:t>
            </a:r>
            <a:r>
              <a:rPr lang="en-GB" dirty="0" err="1"/>
              <a:t>reflektionsfrågorna</a:t>
            </a:r>
            <a:r>
              <a:rPr lang="en-GB" dirty="0"/>
              <a:t> </a:t>
            </a:r>
            <a:r>
              <a:rPr lang="en-GB" dirty="0" err="1"/>
              <a:t>samtidigt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63" name="Google Shape;2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10 min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Efter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individuell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reflektion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låter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deltagarna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dela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reflektioner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med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varandra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par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grupper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81" name="Google Shape;2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ED29D-D7E3-4547-AF0B-728EC45DF93B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35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Uppskattad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tidsåtgång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 om för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deltagarna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de ska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utforska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 kan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stödja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öka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självkännedom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förståelse för andra. Och som ett led i det att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stärka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sitt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självledarskap</a:t>
            </a:r>
            <a:r>
              <a:rPr lang="en-GB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Som stöd finns ett deltagarmaterial om ämnet</a:t>
            </a:r>
            <a:endParaRPr dirty="0"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SCARF-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modellen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ursprung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att vi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idag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utvecklat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omfattande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om hur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hjärnor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fungerar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ett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relationellt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perspektiv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Tack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teknisk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utveckling från 2000-talet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omfattande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forskning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kunnat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inom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detta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område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Studier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neuroradiologi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möjliggjort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uppgiften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att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scanna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hjärnans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aktivitet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koppla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konkreta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strukturer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hjärnan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olika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funktioner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Ett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verktyg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är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speciellt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användbart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här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funktionell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magnetresonanstomografi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fMRI.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9" name="Google Shape;1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Introducera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kort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Den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tekniska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utvecklingen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alltså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bidragit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till att vi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har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50" dirty="0" err="1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fått</a:t>
            </a:r>
            <a:r>
              <a:rPr lang="en-GB" sz="1350" dirty="0">
                <a:solidFill>
                  <a:srgbClr val="374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fördjupad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och förståelse för hur vi som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människor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varelser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fungerar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relation till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varandra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Studier om vår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Neurovetenskapen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lyfter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fram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att vi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vad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skulle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kallas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för en social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– den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utgörs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största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delen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limbiska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systemet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(även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kallad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känslohjärnan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(Se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nedan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om du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vill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ge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exempel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på dessa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delar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förklara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vissa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funktioner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dessa). Man kan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säga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att den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styr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hur vi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medvetet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omedvetet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är i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påverkas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relationer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både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på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jobbet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hemma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aspekt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påverkar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människor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omfattning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är att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hjärnor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hot 5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gånger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oftare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än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möjligheter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belöning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Vårt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system (vår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scannar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omgivning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konstant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primärt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skydda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från hot. 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möten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situationer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befinner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tillsammans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med andra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människor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pågår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ständig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scanning –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ofta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omedveten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. Den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kan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registrera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uppmärksamma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det som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sker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händer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på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tusendels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sekunder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. Vår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scannar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omgivningen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situationen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reaktioner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beteenden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kroppsspråk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tonfall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etc. I grund och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botten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är det en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överlevnadsfunktion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. Vi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scannar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efter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potentiella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hot.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SCARF-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modellen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fokuserar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vid att vi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människor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ett hot-system och ett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aktiveras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beroende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på situation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individ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SCARF-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modellen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användas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en mental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modell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spegla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sig själv i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relationer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till andra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deras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beteenden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 </a:t>
            </a:r>
            <a:r>
              <a:rPr lang="en-GB" b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limbiska</a:t>
            </a:r>
            <a:r>
              <a:rPr lang="en-GB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systemet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limbiska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kallas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känslohjärnan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tillhör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nervsystemet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Dett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består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bland annat </a:t>
            </a:r>
            <a:r>
              <a:rPr lang="en-GB" sz="12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 Amygdala, Hypothalamus och Hippocampus. 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är på grund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som man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irrationell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förälskelser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medan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endorfin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utsöndras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Limbiska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påverkar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nervsystemet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individen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stressad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det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sympatiska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sexualiteten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styrs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härifrån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gäller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inlärning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en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roll,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då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beteende i grund 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botten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baserar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 på att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stimulera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sådant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 ger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känslor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välbehag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undvika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känslor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 ger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obehag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Amygdala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Tros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 en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viktig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funktion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hjärnans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emotionella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nätverk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Spelar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roll vid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uppkomsten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såväl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negativa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känsor</a:t>
            </a:r>
            <a:r>
              <a:rPr lang="en-GB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Hypothalamus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Sköter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kontrollmekanismer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bland annat 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blodtryck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kroppstemperatur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ämnesomsättning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sömn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Hippocampus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Involverat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minnesbildning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lokalsinne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och tar även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från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känsel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och 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sinnesorgan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Den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utgör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omkopplingsstation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vissa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sinnesförnimmelser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exempelvis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lukt</a:t>
            </a:r>
            <a:r>
              <a:rPr lang="en-GB" sz="1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dirty="0"/>
            </a:br>
            <a:endParaRPr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3 min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Introducera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kort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bakgrunden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till SCARF-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modellen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läs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upp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de fem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olika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områdena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David Rock, är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grundaren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SCARF-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modellen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han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hans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team på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Neuroleadership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Institute NY,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studerade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urskiljde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de fem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upplevelse-områden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behandlar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på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sätt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överlevnadsfrågor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Det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vill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säga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konkreta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situationer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utlösa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hot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t.ex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rädsla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frustration,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ångest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ilska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belöning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t.ex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glädje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trygghet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tillfredställelse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lugn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hotsystem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triggade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aktiverade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minskar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kognitiva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förmåga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aktiveras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den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delen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hanterar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kognitiva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funktion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kreativa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förmåga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 –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mindre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intelligenta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kreativa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rationella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och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sänker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förmåga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samarbeta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vårt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aktiverat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tillgång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till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kognitiva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förmåga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kreativitet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ökar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förmåga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samarbeta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15" name="Google Shape;21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2 min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STATUS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handlar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om hur vi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graden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betydelse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vårt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värde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i ett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sammanhang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och i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förhållande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till andra.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Oavsett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hur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personligen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mäter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status,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vad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anser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viktigt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ger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statusförändring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stark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emotionell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respons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behöver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kvitto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på att vi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tillräckligt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viktiga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fortsatt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vara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med,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inkluderade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utstött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betraktad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mindre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värd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- är potentiellt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otroligt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smärtsam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upplevelse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förhöjd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status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utgöra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större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belöning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än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pengar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och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sjunkande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status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upplevas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livet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vore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fara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Status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frågor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uppkomsten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många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konflikter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hot-system:</a:t>
            </a:r>
            <a:endParaRPr sz="1100" b="0" i="0" u="sng" strike="noStrike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tillfrågad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inbjuden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politisk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dialog -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känsla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värde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tillföra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frågan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debatten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du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förlorar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kandidat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förtroendeposter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du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lyssnad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på, att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ordförande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t.ex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avbryter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 och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himlar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ögonen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inför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andra.</a:t>
            </a:r>
            <a:endParaRPr dirty="0"/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medlemmar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sedan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länge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“talar om” för dig hur det är.</a:t>
            </a:r>
            <a:endParaRPr dirty="0"/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kursdeltagare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kommenterar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och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ifrågasätter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innehållet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ett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utbildningspass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1313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stimulera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100" u="sng" dirty="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uppmärksammad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för det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gör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71450" lvl="0" indent="-1714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andra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om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värdesätter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dina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åsikter</a:t>
            </a:r>
            <a:endParaRPr dirty="0"/>
          </a:p>
          <a:p>
            <a:pPr marL="171450" lvl="0" indent="-1714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möjlighet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lära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dig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nya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saker</a:t>
            </a: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2 min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CERTAINTY/ FÖRUTSÄGBARHET</a:t>
            </a:r>
            <a:r>
              <a:rPr lang="en-GB" b="1" dirty="0"/>
              <a:t> </a:t>
            </a:r>
            <a:r>
              <a:rPr lang="en-GB" sz="1400" b="1" dirty="0" err="1"/>
              <a:t>handlar</a:t>
            </a:r>
            <a:r>
              <a:rPr lang="en-GB" sz="1400" b="1" dirty="0"/>
              <a:t> om </a:t>
            </a:r>
            <a:r>
              <a:rPr lang="en-GB" sz="1400" b="1" dirty="0" err="1"/>
              <a:t>vårt</a:t>
            </a:r>
            <a:r>
              <a:rPr lang="en-GB" sz="1400" b="1" dirty="0"/>
              <a:t> behov </a:t>
            </a:r>
            <a:r>
              <a:rPr lang="en-GB" sz="1400" b="1" dirty="0" err="1"/>
              <a:t>av</a:t>
            </a:r>
            <a:r>
              <a:rPr lang="en-GB" sz="1400" b="1" dirty="0"/>
              <a:t> </a:t>
            </a:r>
            <a:r>
              <a:rPr lang="en-GB" sz="1400" b="1" dirty="0" err="1"/>
              <a:t>klarhet</a:t>
            </a:r>
            <a:r>
              <a:rPr lang="en-GB" sz="1400" b="1" dirty="0"/>
              <a:t>, att </a:t>
            </a:r>
            <a:r>
              <a:rPr lang="en-GB" sz="1400" b="1" dirty="0" err="1"/>
              <a:t>förstå</a:t>
            </a:r>
            <a:r>
              <a:rPr lang="en-GB" sz="1400" b="1" dirty="0"/>
              <a:t> </a:t>
            </a:r>
            <a:r>
              <a:rPr lang="en-GB" sz="1400" b="1" dirty="0" err="1"/>
              <a:t>vad</a:t>
            </a:r>
            <a:r>
              <a:rPr lang="en-GB" sz="1400" b="1" dirty="0"/>
              <a:t> som </a:t>
            </a:r>
            <a:r>
              <a:rPr lang="en-GB" sz="1400" b="1" dirty="0" err="1"/>
              <a:t>händer</a:t>
            </a:r>
            <a:r>
              <a:rPr lang="en-GB" sz="1400" b="1" dirty="0"/>
              <a:t> och hur det </a:t>
            </a:r>
            <a:r>
              <a:rPr lang="en-GB" sz="1400" b="1" dirty="0" err="1"/>
              <a:t>kommer</a:t>
            </a:r>
            <a:r>
              <a:rPr lang="en-GB" sz="1400" b="1" dirty="0"/>
              <a:t> att </a:t>
            </a:r>
            <a:r>
              <a:rPr lang="en-GB" sz="1400" b="1" dirty="0" err="1"/>
              <a:t>påverka</a:t>
            </a:r>
            <a:r>
              <a:rPr lang="en-GB" sz="1400" b="1" dirty="0"/>
              <a:t> </a:t>
            </a:r>
            <a:r>
              <a:rPr lang="en-GB" sz="1400" b="1" dirty="0" err="1"/>
              <a:t>oss</a:t>
            </a:r>
            <a:r>
              <a:rPr lang="en-GB" sz="1400" b="1" dirty="0"/>
              <a:t>. </a:t>
            </a:r>
            <a:r>
              <a:rPr lang="en-GB" sz="1400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/>
              <a:t>Vi </a:t>
            </a:r>
            <a:r>
              <a:rPr lang="en-GB" sz="1400" dirty="0" err="1"/>
              <a:t>behöver</a:t>
            </a:r>
            <a:r>
              <a:rPr lang="en-GB" sz="1400" dirty="0"/>
              <a:t> ha </a:t>
            </a:r>
            <a:r>
              <a:rPr lang="en-GB" sz="1400" dirty="0" err="1"/>
              <a:t>tydliga</a:t>
            </a:r>
            <a:r>
              <a:rPr lang="en-GB" sz="1400" dirty="0"/>
              <a:t> roller och </a:t>
            </a:r>
            <a:r>
              <a:rPr lang="en-GB" sz="1400" dirty="0" err="1"/>
              <a:t>veta</a:t>
            </a:r>
            <a:r>
              <a:rPr lang="en-GB" sz="1400" dirty="0"/>
              <a:t> </a:t>
            </a:r>
            <a:r>
              <a:rPr lang="en-GB" sz="1400" dirty="0" err="1"/>
              <a:t>vad</a:t>
            </a:r>
            <a:r>
              <a:rPr lang="en-GB" sz="1400" dirty="0"/>
              <a:t> som </a:t>
            </a:r>
            <a:r>
              <a:rPr lang="en-GB" sz="1400" dirty="0" err="1"/>
              <a:t>förväntas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</a:t>
            </a:r>
            <a:r>
              <a:rPr lang="en-GB" sz="1400" dirty="0" err="1"/>
              <a:t>oss</a:t>
            </a:r>
            <a:r>
              <a:rPr lang="en-GB" sz="1400" dirty="0"/>
              <a:t> i vår roll.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/>
              <a:t>Vi </a:t>
            </a:r>
            <a:r>
              <a:rPr lang="en-GB" sz="1400" dirty="0" err="1"/>
              <a:t>försöker</a:t>
            </a:r>
            <a:r>
              <a:rPr lang="en-GB" sz="1400" dirty="0"/>
              <a:t> </a:t>
            </a:r>
            <a:r>
              <a:rPr lang="en-GB" sz="1400" dirty="0" err="1"/>
              <a:t>ständigt</a:t>
            </a:r>
            <a:r>
              <a:rPr lang="en-GB" sz="1400" dirty="0"/>
              <a:t> </a:t>
            </a:r>
            <a:r>
              <a:rPr lang="en-GB" sz="1400" dirty="0" err="1"/>
              <a:t>förutsäga</a:t>
            </a:r>
            <a:r>
              <a:rPr lang="en-GB" sz="1400" dirty="0"/>
              <a:t> </a:t>
            </a:r>
            <a:r>
              <a:rPr lang="en-GB" sz="1400" dirty="0" err="1"/>
              <a:t>vad</a:t>
            </a:r>
            <a:r>
              <a:rPr lang="en-GB" sz="1400" dirty="0"/>
              <a:t> som </a:t>
            </a:r>
            <a:r>
              <a:rPr lang="en-GB" sz="1400" dirty="0" err="1"/>
              <a:t>kommer</a:t>
            </a:r>
            <a:r>
              <a:rPr lang="en-GB" sz="1400" dirty="0"/>
              <a:t> att </a:t>
            </a:r>
            <a:r>
              <a:rPr lang="en-GB" sz="1400" dirty="0" err="1"/>
              <a:t>hända</a:t>
            </a:r>
            <a:r>
              <a:rPr lang="en-GB" sz="1400" dirty="0"/>
              <a:t> </a:t>
            </a:r>
            <a:r>
              <a:rPr lang="en-GB" sz="1400" dirty="0" err="1"/>
              <a:t>oss</a:t>
            </a:r>
            <a:r>
              <a:rPr lang="en-GB" sz="1400" dirty="0"/>
              <a:t> </a:t>
            </a:r>
            <a:r>
              <a:rPr lang="en-GB" sz="1400" dirty="0" err="1"/>
              <a:t>härnäst</a:t>
            </a:r>
            <a:r>
              <a:rPr lang="en-GB" sz="1400" dirty="0"/>
              <a:t>..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Exempel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på saker som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påverkar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visshet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förutsägbarhet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är:</a:t>
            </a: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hot-system:</a:t>
            </a:r>
            <a:endParaRPr sz="1100" b="0" i="0" u="sng" strike="noStrike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någon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undanhåller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fakta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och information för dig.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du som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introducerad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hur ett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inom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partiet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går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till.</a:t>
            </a: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dubbla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budskap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tex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ett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verbalt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och ett annat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genom</a:t>
            </a:r>
            <a:r>
              <a:rPr lang="en-GB"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kroppsspråket</a:t>
            </a: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1313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stimulera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100" u="sng" dirty="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den information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om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behöver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som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ny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medlem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vet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känner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dig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välkommen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förstår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vad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man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för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förväntningar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på dig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förstår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normer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regler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 den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kontext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befinner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dig</a:t>
            </a:r>
            <a:endParaRPr dirty="0"/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rgbClr val="31313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2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/>
              <a:t>AUTONOMY/SJÄLVSTYRE </a:t>
            </a:r>
            <a:r>
              <a:rPr lang="en-GB" sz="1400" b="1" dirty="0" err="1"/>
              <a:t>handlar</a:t>
            </a:r>
            <a:r>
              <a:rPr lang="en-GB" sz="1400" b="1" dirty="0"/>
              <a:t> om att vi </a:t>
            </a:r>
            <a:r>
              <a:rPr lang="en-GB" sz="1400" b="1" dirty="0" err="1"/>
              <a:t>vill</a:t>
            </a:r>
            <a:r>
              <a:rPr lang="en-GB" sz="1400" b="1" dirty="0"/>
              <a:t> </a:t>
            </a:r>
            <a:r>
              <a:rPr lang="en-GB" sz="1400" b="1" dirty="0" err="1"/>
              <a:t>göra</a:t>
            </a:r>
            <a:r>
              <a:rPr lang="en-GB" sz="1400" b="1" dirty="0"/>
              <a:t> </a:t>
            </a:r>
            <a:r>
              <a:rPr lang="en-GB" sz="1400" b="1" dirty="0" err="1"/>
              <a:t>egna</a:t>
            </a:r>
            <a:r>
              <a:rPr lang="en-GB" sz="1400" b="1" dirty="0"/>
              <a:t> val</a:t>
            </a:r>
            <a:r>
              <a:rPr lang="en-GB" sz="1400" dirty="0"/>
              <a:t>. Vi </a:t>
            </a:r>
            <a:r>
              <a:rPr lang="en-GB" sz="1400" dirty="0" err="1"/>
              <a:t>vill</a:t>
            </a:r>
            <a:r>
              <a:rPr lang="en-GB" sz="1400" dirty="0"/>
              <a:t> </a:t>
            </a:r>
            <a:r>
              <a:rPr lang="en-GB" sz="1400" dirty="0" err="1"/>
              <a:t>uppleva</a:t>
            </a:r>
            <a:r>
              <a:rPr lang="en-GB" sz="1400" dirty="0"/>
              <a:t> att vi </a:t>
            </a:r>
            <a:r>
              <a:rPr lang="en-GB" sz="1400" dirty="0" err="1"/>
              <a:t>har</a:t>
            </a:r>
            <a:r>
              <a:rPr lang="en-GB" sz="1400" dirty="0"/>
              <a:t> </a:t>
            </a:r>
            <a:r>
              <a:rPr lang="en-GB" sz="1400" dirty="0" err="1"/>
              <a:t>handlingsfrihet</a:t>
            </a:r>
            <a:r>
              <a:rPr lang="en-GB" sz="1400" dirty="0"/>
              <a:t> och </a:t>
            </a:r>
            <a:r>
              <a:rPr lang="en-GB" sz="1400" dirty="0" err="1"/>
              <a:t>kontroll</a:t>
            </a:r>
            <a:r>
              <a:rPr lang="en-GB" sz="1400" dirty="0"/>
              <a:t> över vår situation. Om vi </a:t>
            </a:r>
            <a:r>
              <a:rPr lang="en-GB" sz="1400" dirty="0" err="1"/>
              <a:t>upplever</a:t>
            </a:r>
            <a:r>
              <a:rPr lang="en-GB" sz="1400" dirty="0"/>
              <a:t> att vi </a:t>
            </a:r>
            <a:r>
              <a:rPr lang="en-GB" sz="1400" dirty="0" err="1"/>
              <a:t>inte</a:t>
            </a:r>
            <a:r>
              <a:rPr lang="en-GB" sz="1400" dirty="0"/>
              <a:t> </a:t>
            </a:r>
            <a:r>
              <a:rPr lang="en-GB" sz="1400" dirty="0" err="1"/>
              <a:t>har</a:t>
            </a:r>
            <a:r>
              <a:rPr lang="en-GB" sz="1400" dirty="0"/>
              <a:t> </a:t>
            </a:r>
            <a:r>
              <a:rPr lang="en-GB" sz="1400" dirty="0" err="1"/>
              <a:t>tillräckligt</a:t>
            </a:r>
            <a:r>
              <a:rPr lang="en-GB" sz="1400" dirty="0"/>
              <a:t> med </a:t>
            </a:r>
            <a:r>
              <a:rPr lang="en-GB" sz="1400" dirty="0" err="1"/>
              <a:t>kontroll</a:t>
            </a:r>
            <a:r>
              <a:rPr lang="en-GB" sz="1400" dirty="0"/>
              <a:t> över </a:t>
            </a:r>
            <a:r>
              <a:rPr lang="en-GB" sz="1400" dirty="0" err="1"/>
              <a:t>våra</a:t>
            </a:r>
            <a:r>
              <a:rPr lang="en-GB" sz="1400" dirty="0"/>
              <a:t> liv är </a:t>
            </a:r>
            <a:r>
              <a:rPr lang="en-GB" sz="1400" dirty="0" err="1"/>
              <a:t>risken</a:t>
            </a:r>
            <a:r>
              <a:rPr lang="en-GB" sz="1400" dirty="0"/>
              <a:t> </a:t>
            </a:r>
            <a:r>
              <a:rPr lang="en-GB" sz="1400" dirty="0" err="1"/>
              <a:t>stor</a:t>
            </a:r>
            <a:r>
              <a:rPr lang="en-GB" sz="1400" dirty="0"/>
              <a:t> att vi </a:t>
            </a:r>
            <a:r>
              <a:rPr lang="en-GB" sz="1400" dirty="0" err="1"/>
              <a:t>också</a:t>
            </a:r>
            <a:r>
              <a:rPr lang="en-GB" sz="1400" dirty="0"/>
              <a:t> </a:t>
            </a:r>
            <a:r>
              <a:rPr lang="en-GB" sz="1400" dirty="0" err="1"/>
              <a:t>upplever</a:t>
            </a:r>
            <a:r>
              <a:rPr lang="en-GB" sz="1400" dirty="0"/>
              <a:t> vår status </a:t>
            </a:r>
            <a:r>
              <a:rPr lang="en-GB" sz="1400" dirty="0" err="1"/>
              <a:t>hotad</a:t>
            </a:r>
            <a:r>
              <a:rPr lang="en-GB" sz="1400" dirty="0"/>
              <a:t>. 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Även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autonomi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kopplat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till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överlevnad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Om vi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befinner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 en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farlig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situation ska vi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snabbt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agera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rädda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sz="1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själva</a:t>
            </a:r>
            <a:r>
              <a:rPr lang="en-GB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Exempel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på saker som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påverkar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självstyre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autonomi</a:t>
            </a:r>
            <a:r>
              <a:rPr lang="en-GB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är:</a:t>
            </a:r>
            <a:endParaRPr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hot-system:</a:t>
            </a:r>
            <a:endParaRPr sz="1100" b="0" i="0" u="sng" strike="noStrike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maktlöshet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, att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kunna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påverka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en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 i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partiet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talar om för dig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exakt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detalj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hur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ska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gå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till.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behöver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agera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/leva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värderingar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är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dina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1313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stimulera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100" u="sng" dirty="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veta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ett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dirty="0"/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b="0" i="0" u="none" strike="noStrike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b="0" i="0" u="none" strike="noStrike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100" b="0" i="0" u="none" strike="noStrike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balans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relationen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-stöd-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kontroll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uppleva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att du kan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påverka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din situation, 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inflytande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man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delegerar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uppgifter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till dig</a:t>
            </a:r>
            <a:endParaRPr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Uppskattad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tidsåtgång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2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RELATEDNESS/ SAMHÖRIGHET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handlar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vårt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behov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tillhöra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grupp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och att ha en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upplevelse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err="1">
                <a:latin typeface="Arial"/>
                <a:ea typeface="Arial"/>
                <a:cs typeface="Arial"/>
                <a:sym typeface="Arial"/>
              </a:rPr>
              <a:t>samhörighet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Vår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söker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sammanhang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avgöra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om vi är”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innanför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utanför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”.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vara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omgiven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vänner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minskar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djupt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rotad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biologisk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hot-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respons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exkluderad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utestängd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från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gemenskap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skapar 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rädsla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på ett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djupt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plan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liknas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vid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rädslan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överleva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sociala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smärtan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bearbetas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områden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hjärnan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fysisk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smärta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och kan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påverka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under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mycket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lång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Ökad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social support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hjälper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som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buffert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mot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potentiella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stressfaktorer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kortisolpåslag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genom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minska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reaktionerna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på andra hot.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länkar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samman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våra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tankar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känslor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mål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med andra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människor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frigörs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oxytocin som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känna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välbehag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Det är det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trygga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sammanhangets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dirty="0" err="1">
                <a:latin typeface="Arial"/>
                <a:ea typeface="Arial"/>
                <a:cs typeface="Arial"/>
                <a:sym typeface="Arial"/>
              </a:rPr>
              <a:t>kemi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!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Exempel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på saker som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påverkar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vår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känsla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samhörighet</a:t>
            </a:r>
            <a:r>
              <a:rPr lang="en-GB" sz="1100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är:</a:t>
            </a: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trigga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hot-system:</a:t>
            </a:r>
            <a:endParaRPr sz="1100" b="0" i="0" u="sng" strike="noStrike" dirty="0">
              <a:solidFill>
                <a:srgbClr val="31313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50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Personliga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attacker mot dig, som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tex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att 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beskylld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för att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bidra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på ett önskvärt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sätt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korrigerande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feedback som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med din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personlighet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att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göra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förlorar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ögonkontakt</a:t>
            </a:r>
            <a:r>
              <a:rPr lang="en-GB" sz="11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med </a:t>
            </a:r>
            <a:r>
              <a:rPr lang="en-GB" sz="1100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någon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du som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några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inbjudningar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aktiviteter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kontaktad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redan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etablerad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13131"/>
              </a:buClr>
              <a:buSzPts val="1100"/>
              <a:buFont typeface="Arial"/>
              <a:buNone/>
            </a:pP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Kan potentiellt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stimulera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ditt </a:t>
            </a:r>
            <a:r>
              <a:rPr lang="en-GB" sz="1100" u="sng" dirty="0" err="1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belöningssystem</a:t>
            </a:r>
            <a:r>
              <a:rPr lang="en-GB" sz="1100" u="sng" dirty="0">
                <a:solidFill>
                  <a:srgbClr val="31313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100" u="sng" dirty="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känner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uppskattning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ledande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företrädare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dig och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välkomnar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 till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mötet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upplever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att man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tillit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till dig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Arial"/>
              <a:buChar char="●"/>
            </a:pP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Att du är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personligt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engagerad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dina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uppgifter</a:t>
            </a:r>
            <a:r>
              <a:rPr lang="en-GB" sz="11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och </a:t>
            </a:r>
            <a:r>
              <a:rPr lang="en-GB" sz="1100" dirty="0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mål</a:t>
            </a:r>
            <a:endParaRPr dirty="0"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Calibri"/>
              <a:buChar char="●"/>
            </a:pP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det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skillnad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du är där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nån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frågar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</a:t>
            </a:r>
            <a:r>
              <a:rPr lang="en-GB" sz="11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dig.</a:t>
            </a:r>
            <a:endParaRPr sz="11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3953AB-E7C9-43E8-B896-8E1A10255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82" y="5260041"/>
            <a:ext cx="1222317" cy="1086153"/>
          </a:xfrm>
          <a:prstGeom prst="rect">
            <a:avLst/>
          </a:prstGeom>
        </p:spPr>
      </p:pic>
      <p:sp>
        <p:nvSpPr>
          <p:cNvPr id="6150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62050" y="1183133"/>
            <a:ext cx="9613900" cy="4212317"/>
          </a:xfrm>
          <a:prstGeom prst="rect">
            <a:avLst/>
          </a:prstGeom>
        </p:spPr>
        <p:txBody>
          <a:bodyPr tIns="180000" anchor="ctr" anchorCtr="0"/>
          <a:lstStyle>
            <a:lvl1pPr algn="ctr">
              <a:defRPr sz="84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3600" y="2570400"/>
            <a:ext cx="7560000" cy="294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ABB3-B004-4F43-99F2-5F6F81193A3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C474EA3-B419-4857-94F6-E0A2EBA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pic>
        <p:nvPicPr>
          <p:cNvPr id="7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7293-DAF3-421A-8E6E-E23855CE320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72BBA37-E6EB-42A9-BB84-8E15D4B7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">
    <p:bg>
      <p:bgPr>
        <a:solidFill>
          <a:srgbClr val="FE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3600" y="2570400"/>
            <a:ext cx="7560000" cy="294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ABB3-B004-4F43-99F2-5F6F81193A3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C474EA3-B419-4857-94F6-E0A2EBA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699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2">
    <p:bg>
      <p:bgPr>
        <a:solidFill>
          <a:srgbClr val="FE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7293-DAF3-421A-8E6E-E23855CE320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72BBA37-E6EB-42A9-BB84-8E15D4B7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14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74FBCDD-2D73-1F49-826A-160CB3CFC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5090" y="1809000"/>
            <a:ext cx="368182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EF17898-CBF0-9D46-988B-91F305DB4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349" y="5677832"/>
            <a:ext cx="3261302" cy="68816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12C9861-3691-2346-9187-033A9661D31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62050" y="1183133"/>
            <a:ext cx="9613900" cy="4212317"/>
          </a:xfrm>
          <a:prstGeom prst="rect">
            <a:avLst/>
          </a:prstGeom>
        </p:spPr>
        <p:txBody>
          <a:bodyPr tIns="180000" anchor="ctr" anchorCtr="0"/>
          <a:lstStyle>
            <a:lvl1pPr algn="ctr">
              <a:defRPr sz="84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027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Font typeface="Arial"/>
              <a:buNone/>
              <a:defRPr sz="69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Font typeface="Arial"/>
              <a:buNone/>
              <a:defRPr sz="69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venir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venir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9F17E83D-2BCB-4780-AA06-16BAFFBEEDB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56979" y="5273268"/>
            <a:ext cx="1224000" cy="1086152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3892" y="476250"/>
            <a:ext cx="7561591" cy="17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892" y="2571321"/>
            <a:ext cx="7561591" cy="29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79" y="6405646"/>
            <a:ext cx="3860800" cy="2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7049" y="252942"/>
            <a:ext cx="792000" cy="2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6085A6D-D083-4792-977F-F5A10C3755B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xxLanguageTextBox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6933" cy="12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81" r:id="rId4"/>
    <p:sldLayoutId id="2147483682" r:id="rId5"/>
    <p:sldLayoutId id="2147483683" r:id="rId6"/>
    <p:sldLayoutId id="2147483680" r:id="rId7"/>
    <p:sldLayoutId id="2147483684" r:id="rId8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 b="0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15000"/>
        </a:spcBef>
        <a:spcAft>
          <a:spcPct val="1500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ctrTitle"/>
          </p:nvPr>
        </p:nvSpPr>
        <p:spPr>
          <a:xfrm>
            <a:off x="1180433" y="741272"/>
            <a:ext cx="9613900" cy="499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0" dirty="0">
                <a:latin typeface="Kapra Neue Custom" panose="00000800000000000000" pitchFamily="50" charset="0"/>
              </a:rPr>
              <a:t>GRUNDLÄGGANDE LEDARSKAPSUTBILDNING FÖR DIG SOM HAR UPPDRAG I, ELLER ÅT, PARTIET</a:t>
            </a:r>
            <a:br>
              <a:rPr lang="sv-SE" sz="4000" dirty="0"/>
            </a:br>
            <a:br>
              <a:rPr lang="sv-SE" sz="4000" dirty="0"/>
            </a:b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0" descr="F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53565" cy="69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/>
        </p:nvSpPr>
        <p:spPr>
          <a:xfrm>
            <a:off x="9955923" y="0"/>
            <a:ext cx="2297651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0000"/>
                </a:solidFill>
                <a:latin typeface="Kapra Neue Custom" panose="00000800000000000000" pitchFamily="50" charset="0"/>
                <a:sym typeface="Arial"/>
              </a:rPr>
              <a:t>RÄTTVISA</a:t>
            </a:r>
            <a:endParaRPr sz="3600" b="1" i="0" u="none" strike="noStrike" cap="none" dirty="0">
              <a:solidFill>
                <a:srgbClr val="FF0000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I relation till SCARF-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modellen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fundera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över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situation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där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upplevde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ditt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sociala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hot-system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triggades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(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utlöste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exempelvis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obehag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oro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rädsla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ilska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) </a:t>
            </a:r>
            <a:br>
              <a:rPr lang="en-GB" sz="2000" dirty="0">
                <a:latin typeface="Avenir LT Pro 65 Medium" panose="020B0603020203020204" pitchFamily="34" charset="0"/>
                <a:sym typeface="Avenir"/>
              </a:rPr>
            </a:b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    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var det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som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hände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kände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tänkte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gjorde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På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vilket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sätt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skulle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 i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liknande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situation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kunna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“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lugna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” din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hjärna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agera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annorlunda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?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</a:pPr>
            <a:endParaRPr sz="2800" dirty="0">
              <a:highlight>
                <a:schemeClr val="lt1"/>
              </a:highlight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None/>
            </a:pPr>
            <a:endParaRPr sz="120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venir"/>
              <a:buNone/>
            </a:pPr>
            <a:endParaRPr sz="3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venir"/>
              <a:buNone/>
            </a:pPr>
            <a:endParaRPr sz="3000" b="1" dirty="0"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 dirty="0"/>
          </a:p>
        </p:txBody>
      </p:sp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GB" dirty="0">
                <a:latin typeface="Kapra Neue Custom" panose="00000800000000000000" pitchFamily="50" charset="0"/>
              </a:rPr>
              <a:t>INDIVIDUELL REFLEKTION </a:t>
            </a:r>
            <a:endParaRPr dirty="0">
              <a:latin typeface="Kapra Neue Custom" panose="00000800000000000000" pitchFamily="50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/>
        </p:nvSpPr>
        <p:spPr>
          <a:xfrm>
            <a:off x="337555" y="3956466"/>
            <a:ext cx="2307600" cy="21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None/>
            </a:pPr>
            <a:r>
              <a:rPr lang="en-GB" sz="19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Status</a:t>
            </a:r>
            <a:endParaRPr sz="19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Hur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du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upplever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graden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din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betydelse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/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ditt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värde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ett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sammanhang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och 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förhållande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till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andra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.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endParaRPr sz="19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2645288" y="3956466"/>
            <a:ext cx="2235300" cy="21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None/>
            </a:pPr>
            <a:r>
              <a:rPr lang="en-GB" sz="19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Certainty</a:t>
            </a:r>
            <a:endParaRPr sz="19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Förutsägbarhet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ditt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behov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klarhet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förstå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vad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som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händer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och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hur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det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kommer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påverka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dig.</a:t>
            </a:r>
            <a:endParaRPr sz="16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p42"/>
          <p:cNvSpPr txBox="1">
            <a:spLocks noGrp="1"/>
          </p:cNvSpPr>
          <p:nvPr>
            <p:ph idx="1"/>
          </p:nvPr>
        </p:nvSpPr>
        <p:spPr>
          <a:xfrm>
            <a:off x="1173892" y="1411569"/>
            <a:ext cx="9975553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I relation till SCARF-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modellen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fundera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över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situation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där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upplevde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ditt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sociala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hot-system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triggades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(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utlöste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exempelvis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obehag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oro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rädsla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ilska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)      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var det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som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hände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kände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tänkte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 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Vad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gjorde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du?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På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vilket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sätt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skulle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du i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en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liknande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situation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kunna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“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lugna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” din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hjärna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,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agera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 </a:t>
            </a:r>
            <a:r>
              <a:rPr lang="en-GB" sz="2000" dirty="0" err="1">
                <a:latin typeface="Avenir LT Pro 65 Medium" panose="020B0603020203020204" pitchFamily="34" charset="0"/>
                <a:sym typeface="Avenir"/>
              </a:rPr>
              <a:t>annorlunda</a:t>
            </a:r>
            <a:r>
              <a:rPr lang="en-GB" sz="2000" dirty="0">
                <a:latin typeface="Avenir LT Pro 65 Medium" panose="020B0603020203020204" pitchFamily="34" charset="0"/>
                <a:sym typeface="Avenir"/>
              </a:rPr>
              <a:t>?</a:t>
            </a:r>
            <a:endParaRPr sz="2000" dirty="0">
              <a:latin typeface="Avenir LT Pro 65 Medium" panose="020B0603020203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None/>
            </a:pPr>
            <a:endParaRPr sz="1800" dirty="0"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None/>
            </a:pPr>
            <a:endParaRPr sz="120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venir"/>
              <a:buNone/>
            </a:pPr>
            <a:endParaRPr sz="3000" b="1" dirty="0">
              <a:solidFill>
                <a:srgbClr val="CC0000"/>
              </a:solidFill>
            </a:endParaRPr>
          </a:p>
        </p:txBody>
      </p:sp>
      <p:sp>
        <p:nvSpPr>
          <p:cNvPr id="273" name="Google Shape;273;p42"/>
          <p:cNvSpPr txBox="1">
            <a:spLocks noGrp="1"/>
          </p:cNvSpPr>
          <p:nvPr>
            <p:ph type="title"/>
          </p:nvPr>
        </p:nvSpPr>
        <p:spPr>
          <a:xfrm>
            <a:off x="1173892" y="476250"/>
            <a:ext cx="7561591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1B34"/>
              </a:buClr>
              <a:buSzPts val="5400"/>
              <a:buFont typeface="Arial"/>
              <a:buNone/>
            </a:pPr>
            <a:r>
              <a:rPr lang="en-GB" sz="5400" b="1" dirty="0">
                <a:solidFill>
                  <a:srgbClr val="ED1B34"/>
                </a:solidFill>
                <a:latin typeface="Kapra Neue Custom" panose="00000800000000000000" pitchFamily="50" charset="0"/>
              </a:rPr>
              <a:t>INDIVIDUELL REFLEKTION </a:t>
            </a:r>
            <a:endParaRPr dirty="0">
              <a:latin typeface="Kapra Neue Custom" panose="00000800000000000000" pitchFamily="50" charset="0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4880588" y="3936900"/>
            <a:ext cx="2307600" cy="21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None/>
            </a:pPr>
            <a:r>
              <a:rPr lang="en-GB" sz="19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Autonomy</a:t>
            </a:r>
            <a:endParaRPr sz="1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Självstyre</a:t>
            </a:r>
            <a:endParaRPr sz="16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upplevelse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kontroll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kunna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göra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egna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val</a:t>
            </a:r>
            <a:endParaRPr sz="16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6992580" y="3956466"/>
            <a:ext cx="2307600" cy="21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None/>
            </a:pPr>
            <a:r>
              <a:rPr lang="en-GB" sz="19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Relatedness</a:t>
            </a:r>
            <a:endParaRPr sz="1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Samhörighet</a:t>
            </a:r>
            <a:endParaRPr sz="16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ditt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behov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tillhöra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grupp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uppleva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samhörighet</a:t>
            </a:r>
            <a:endParaRPr sz="16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9300180" y="3956466"/>
            <a:ext cx="2307600" cy="21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venir"/>
              <a:buNone/>
            </a:pPr>
            <a:r>
              <a:rPr lang="en-GB" sz="19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Fairness</a:t>
            </a:r>
            <a:endParaRPr sz="1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Rättvisa</a:t>
            </a:r>
            <a:endParaRPr sz="16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ditt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behov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av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uppleva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att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du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blir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rättvist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behandlad</a:t>
            </a:r>
            <a:endParaRPr sz="16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venir"/>
              <a:buNone/>
            </a:pPr>
            <a:r>
              <a:rPr lang="en-GB" sz="2000" dirty="0">
                <a:latin typeface="Avenir LT Pro 65 Medium" panose="020B0603020203020204" pitchFamily="34" charset="0"/>
              </a:rPr>
              <a:t>I par </a:t>
            </a:r>
            <a:r>
              <a:rPr lang="en-GB" sz="2000" dirty="0" err="1">
                <a:latin typeface="Avenir LT Pro 65 Medium" panose="020B0603020203020204" pitchFamily="34" charset="0"/>
              </a:rPr>
              <a:t>eller</a:t>
            </a:r>
            <a:r>
              <a:rPr lang="en-GB" sz="2000" dirty="0">
                <a:latin typeface="Avenir LT Pro 65 Medium" panose="020B0603020203020204" pitchFamily="34" charset="0"/>
              </a:rPr>
              <a:t> i </a:t>
            </a:r>
            <a:r>
              <a:rPr lang="en-GB" sz="2000" dirty="0" err="1">
                <a:latin typeface="Avenir LT Pro 65 Medium" panose="020B0603020203020204" pitchFamily="34" charset="0"/>
              </a:rPr>
              <a:t>grupper</a:t>
            </a:r>
            <a:r>
              <a:rPr lang="en-GB" sz="2000" dirty="0">
                <a:latin typeface="Avenir LT Pro 65 Medium" panose="020B0603020203020204" pitchFamily="34" charset="0"/>
              </a:rPr>
              <a:t> om </a:t>
            </a:r>
            <a:r>
              <a:rPr lang="en-GB" sz="2000" dirty="0" err="1">
                <a:latin typeface="Avenir LT Pro 65 Medium" panose="020B0603020203020204" pitchFamily="34" charset="0"/>
              </a:rPr>
              <a:t>tre</a:t>
            </a:r>
            <a:endParaRPr sz="2000" dirty="0">
              <a:latin typeface="Avenir LT Pro 65 Medium" panose="020B06030202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</a:pPr>
            <a:endParaRPr sz="2800" dirty="0">
              <a:highlight>
                <a:schemeClr val="lt1"/>
              </a:highlight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None/>
            </a:pPr>
            <a:endParaRPr sz="120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venir"/>
              <a:buNone/>
            </a:pPr>
            <a:endParaRPr sz="3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venir"/>
              <a:buNone/>
            </a:pPr>
            <a:endParaRPr sz="3000" b="1" dirty="0"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 dirty="0"/>
          </a:p>
        </p:txBody>
      </p:sp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GB" dirty="0">
                <a:latin typeface="Kapra Neue Custom" panose="00000800000000000000" pitchFamily="50" charset="0"/>
              </a:rPr>
              <a:t>DELA MED VARANDRA </a:t>
            </a:r>
            <a:endParaRPr dirty="0">
              <a:latin typeface="Kapra Neue Custom" panose="00000800000000000000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45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ctrTitle"/>
          </p:nvPr>
        </p:nvSpPr>
        <p:spPr>
          <a:xfrm>
            <a:off x="950259" y="1541929"/>
            <a:ext cx="10022541" cy="365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latin typeface="Kapra Neue Custom" panose="00000800000000000000" pitchFamily="50" charset="0"/>
              </a:rPr>
              <a:t>SCARF </a:t>
            </a:r>
            <a:br>
              <a:rPr lang="en-GB" sz="8000" dirty="0">
                <a:latin typeface="Kapra Neue Custom" panose="00000800000000000000" pitchFamily="50" charset="0"/>
              </a:rPr>
            </a:br>
            <a:r>
              <a:rPr lang="en-GB" sz="8000" dirty="0">
                <a:latin typeface="Kapra Neue Custom" panose="00000800000000000000" pitchFamily="50" charset="0"/>
              </a:rPr>
              <a:t>– EN MODELL FÖR ATT UTFORSKA DIG SJÄLV OCH STÄRKA DITT SJÄLVLEDARSKAP</a:t>
            </a:r>
            <a:endParaRPr sz="8000" dirty="0">
              <a:latin typeface="Kapra Neue Custom" panose="00000800000000000000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1173600" y="1884600"/>
            <a:ext cx="7560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1173900" y="628650"/>
            <a:ext cx="7561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8884"/>
            <a:ext cx="12192000" cy="7745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1173600" y="1884600"/>
            <a:ext cx="7560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73900" y="628650"/>
            <a:ext cx="7561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endParaRPr/>
          </a:p>
        </p:txBody>
      </p:sp>
      <p:pic>
        <p:nvPicPr>
          <p:cNvPr id="211" name="Google Shape;211;p34" descr="Skärmavbild 2017-10-14 kl. 10.56.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550" y="76200"/>
            <a:ext cx="8616850" cy="67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/>
        </p:nvSpPr>
        <p:spPr>
          <a:xfrm>
            <a:off x="1717175" y="2035325"/>
            <a:ext cx="7677000" cy="41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D1B34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ED1B34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GB" sz="3600" b="1" i="0" u="none" strike="noStrike" cap="none" dirty="0">
                <a:solidFill>
                  <a:srgbClr val="ED1B34"/>
                </a:solidFill>
                <a:latin typeface="Avenir LT Pro 65 Medium" panose="020B0603020203020204" pitchFamily="34" charset="0"/>
                <a:sym typeface="Arial"/>
              </a:rPr>
              <a:t> 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S</a:t>
            </a:r>
            <a:r>
              <a:rPr lang="en-GB" sz="3600" b="1" i="0" u="none" strike="noStrike" cap="none" dirty="0">
                <a:solidFill>
                  <a:srgbClr val="666666"/>
                </a:solidFill>
                <a:latin typeface="Avenir LT Pro 65 Medium" panose="020B0603020203020204" pitchFamily="34" charset="0"/>
                <a:sym typeface="Arial"/>
              </a:rPr>
              <a:t>tatus</a:t>
            </a:r>
            <a:endParaRPr sz="3600" b="1" i="0" u="none" strike="noStrike" cap="none" dirty="0">
              <a:solidFill>
                <a:srgbClr val="666666"/>
              </a:solidFill>
              <a:latin typeface="Avenir LT Pro 65 Medium" panose="020B0603020203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                      C</a:t>
            </a:r>
            <a:r>
              <a:rPr lang="en-GB" sz="3600" b="1" i="0" u="none" strike="noStrike" cap="none" dirty="0">
                <a:solidFill>
                  <a:srgbClr val="666666"/>
                </a:solidFill>
                <a:latin typeface="Avenir LT Pro 65 Medium" panose="020B0603020203020204" pitchFamily="34" charset="0"/>
                <a:sym typeface="Arial"/>
              </a:rPr>
              <a:t>ertainty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 </a:t>
            </a:r>
            <a:endParaRPr sz="24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Förutsägbarhet</a:t>
            </a:r>
            <a:endParaRPr sz="18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A</a:t>
            </a:r>
            <a:r>
              <a:rPr lang="en-GB" sz="3600" b="1" i="0" u="none" strike="noStrike" cap="none" dirty="0">
                <a:solidFill>
                  <a:srgbClr val="666666"/>
                </a:solidFill>
                <a:latin typeface="Avenir LT Pro 65 Medium" panose="020B0603020203020204" pitchFamily="34" charset="0"/>
                <a:sym typeface="Arial"/>
              </a:rPr>
              <a:t>utonomy</a:t>
            </a:r>
            <a:r>
              <a:rPr lang="en-GB" sz="24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r>
              <a:rPr lang="en-GB" sz="1800" b="1" dirty="0">
                <a:solidFill>
                  <a:schemeClr val="dk1"/>
                </a:solidFill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Självstyre</a:t>
            </a:r>
            <a:endParaRPr sz="18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R</a:t>
            </a:r>
            <a:r>
              <a:rPr lang="en-GB" sz="3600" b="1" i="0" u="none" strike="noStrike" cap="none" dirty="0">
                <a:solidFill>
                  <a:srgbClr val="666666"/>
                </a:solidFill>
                <a:latin typeface="Avenir LT Pro 65 Medium" panose="020B0603020203020204" pitchFamily="34" charset="0"/>
                <a:sym typeface="Arial"/>
              </a:rPr>
              <a:t>elatedness</a:t>
            </a:r>
            <a:r>
              <a:rPr lang="en-GB" sz="24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Samhörighet</a:t>
            </a:r>
            <a:endParaRPr sz="1800" b="1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F</a:t>
            </a:r>
            <a:r>
              <a:rPr lang="en-GB" sz="3600" b="1" i="0" u="none" strike="noStrike" cap="none" dirty="0">
                <a:solidFill>
                  <a:srgbClr val="666666"/>
                </a:solidFill>
                <a:latin typeface="Avenir LT Pro 65 Medium" panose="020B0603020203020204" pitchFamily="34" charset="0"/>
                <a:sym typeface="Arial"/>
              </a:rPr>
              <a:t>airness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venir LT Pro 65 Medium" panose="020B0603020203020204" pitchFamily="34" charset="0"/>
                <a:sym typeface="Arial"/>
              </a:rPr>
              <a:t>Rättvisa</a:t>
            </a:r>
            <a:endParaRPr sz="1800" b="0" i="0" u="none" strike="noStrike" cap="none" dirty="0">
              <a:solidFill>
                <a:schemeClr val="dk1"/>
              </a:solidFill>
              <a:latin typeface="Avenir LT Pro 65 Medium" panose="020B0603020203020204" pitchFamily="34" charset="0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7774314" y="2809914"/>
            <a:ext cx="2259600" cy="19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/>
          <p:nvPr/>
        </p:nvSpPr>
        <p:spPr>
          <a:xfrm rot="10800000">
            <a:off x="2009968" y="2809883"/>
            <a:ext cx="2220900" cy="19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10239325" y="3432370"/>
            <a:ext cx="17463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None/>
            </a:pPr>
            <a:r>
              <a:rPr lang="en-GB" sz="2400" b="1" i="0" u="none" strike="noStrike" cap="none" dirty="0" err="1">
                <a:solidFill>
                  <a:srgbClr val="38761D"/>
                </a:solidFill>
                <a:latin typeface="Avenir LT Pro 65 Medium" panose="020B0603020203020204" pitchFamily="34" charset="0"/>
                <a:sym typeface="Arial"/>
              </a:rPr>
              <a:t>Belöning</a:t>
            </a:r>
            <a:endParaRPr sz="2400" b="1" i="0" u="none" strike="noStrike" cap="none" dirty="0">
              <a:solidFill>
                <a:srgbClr val="38761D"/>
              </a:solidFill>
              <a:latin typeface="Avenir LT Pro 65 Medium" panose="020B0603020203020204" pitchFamily="34" charset="0"/>
              <a:sym typeface="Arial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508475" y="3432370"/>
            <a:ext cx="16659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GB" sz="2400" b="1" i="0" u="none" strike="noStrike" cap="none" dirty="0">
                <a:solidFill>
                  <a:srgbClr val="CC4125"/>
                </a:solidFill>
                <a:latin typeface="Avenir LT Pro 65 Medium" panose="020B0603020203020204" pitchFamily="34" charset="0"/>
                <a:sym typeface="Arial"/>
              </a:rPr>
              <a:t>Hot</a:t>
            </a:r>
            <a:endParaRPr sz="2400" b="1" i="0" u="none" strike="noStrike" cap="none" dirty="0">
              <a:solidFill>
                <a:srgbClr val="CC4125"/>
              </a:solidFill>
              <a:latin typeface="Avenir LT Pro 65 Medium" panose="020B0603020203020204" pitchFamily="34" charset="0"/>
              <a:sym typeface="Arial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1245476" y="1087820"/>
            <a:ext cx="10946524" cy="94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GB" sz="5400" b="1" i="0" u="none" strike="noStrike" cap="none" dirty="0">
                <a:solidFill>
                  <a:schemeClr val="accent2"/>
                </a:solidFill>
                <a:latin typeface="Kapra Neue Custom" panose="00000800000000000000" pitchFamily="50" charset="0"/>
                <a:sym typeface="Arial"/>
              </a:rPr>
              <a:t>SCARF-MODELLEN</a:t>
            </a:r>
            <a:endParaRPr sz="5400" b="1" i="0" u="none" strike="noStrike" cap="none" dirty="0">
              <a:solidFill>
                <a:schemeClr val="accent2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1173900" y="628650"/>
            <a:ext cx="7561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781300"/>
            <a:ext cx="12458849" cy="80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/>
          <p:nvPr/>
        </p:nvSpPr>
        <p:spPr>
          <a:xfrm>
            <a:off x="7469800" y="32225"/>
            <a:ext cx="5083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Kapra Neue Custom" panose="00000800000000000000" pitchFamily="50" charset="0"/>
                <a:sym typeface="Arial"/>
              </a:rPr>
              <a:t>STATUS</a:t>
            </a:r>
            <a:endParaRPr sz="3600" b="1" i="0" u="none" strike="noStrike" cap="none" dirty="0">
              <a:solidFill>
                <a:srgbClr val="FF0000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subTitle" idx="1"/>
          </p:nvPr>
        </p:nvSpPr>
        <p:spPr>
          <a:xfrm>
            <a:off x="891833" y="1635233"/>
            <a:ext cx="39825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4800" b="1">
                <a:solidFill>
                  <a:schemeClr val="dk1"/>
                </a:solidFill>
              </a:rPr>
              <a:t>             </a:t>
            </a:r>
            <a:endParaRPr>
              <a:solidFill>
                <a:srgbClr val="351C75"/>
              </a:solidFill>
            </a:endParaRPr>
          </a:p>
        </p:txBody>
      </p:sp>
      <p:pic>
        <p:nvPicPr>
          <p:cNvPr id="236" name="Google Shape;236;p37" descr="UCC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95262" cy="799143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64767" y="5228033"/>
            <a:ext cx="12127200" cy="1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8409353" y="186425"/>
            <a:ext cx="3782621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0000"/>
                </a:solidFill>
                <a:latin typeface="Kapra Neue Custom" panose="00000800000000000000" pitchFamily="50" charset="0"/>
                <a:sym typeface="Arial"/>
              </a:rPr>
              <a:t>FÖRUTSÄGBARHET</a:t>
            </a:r>
            <a:endParaRPr sz="3600" b="1" i="0" u="none" strike="noStrike" cap="none" dirty="0">
              <a:solidFill>
                <a:srgbClr val="FF0000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ctrTitle"/>
          </p:nvPr>
        </p:nvSpPr>
        <p:spPr>
          <a:xfrm>
            <a:off x="415600" y="5784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4000">
              <a:solidFill>
                <a:srgbClr val="0B5394"/>
              </a:solidFill>
            </a:endParaRPr>
          </a:p>
        </p:txBody>
      </p:sp>
      <p:sp>
        <p:nvSpPr>
          <p:cNvPr id="244" name="Google Shape;244;p38"/>
          <p:cNvSpPr txBox="1"/>
          <p:nvPr/>
        </p:nvSpPr>
        <p:spPr>
          <a:xfrm flipH="1">
            <a:off x="6322967" y="1945533"/>
            <a:ext cx="4134300" cy="3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8" descr="P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7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/>
        </p:nvSpPr>
        <p:spPr>
          <a:xfrm>
            <a:off x="3814633" y="34367"/>
            <a:ext cx="8254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Kapra Neue Custom" panose="00000800000000000000" pitchFamily="50" charset="0"/>
                <a:sym typeface="Arial"/>
              </a:rPr>
              <a:t>SJÄLVSTYRE</a:t>
            </a:r>
            <a:endParaRPr sz="3600" b="1" i="0" u="none" strike="noStrike" cap="none" dirty="0">
              <a:solidFill>
                <a:srgbClr val="FF0000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/>
        </p:nvSpPr>
        <p:spPr>
          <a:xfrm>
            <a:off x="613500" y="4982467"/>
            <a:ext cx="28263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4800" b="1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9" descr="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728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9081477" y="64965"/>
            <a:ext cx="29885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0000"/>
                </a:solidFill>
                <a:latin typeface="Kapra Neue Custom" panose="00000800000000000000" pitchFamily="50" charset="0"/>
                <a:sym typeface="Arial"/>
              </a:rPr>
              <a:t>SAMHÖRIGHET</a:t>
            </a:r>
            <a:endParaRPr sz="3600" b="1" i="0" u="none" strike="noStrike" cap="none" dirty="0">
              <a:solidFill>
                <a:srgbClr val="FF0000"/>
              </a:solidFill>
              <a:latin typeface="Kapra Neue Custom" panose="000008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Socialdemokraterna">
  <a:themeElements>
    <a:clrScheme name="Socialdemokraterna ny">
      <a:dk1>
        <a:srgbClr val="000000"/>
      </a:dk1>
      <a:lt1>
        <a:srgbClr val="FFFFFF"/>
      </a:lt1>
      <a:dk2>
        <a:srgbClr val="9C9E9F"/>
      </a:dk2>
      <a:lt2>
        <a:srgbClr val="DDDDDD"/>
      </a:lt2>
      <a:accent1>
        <a:srgbClr val="B40D1E"/>
      </a:accent1>
      <a:accent2>
        <a:srgbClr val="ED1B34"/>
      </a:accent2>
      <a:accent3>
        <a:srgbClr val="FFDCD6"/>
      </a:accent3>
      <a:accent4>
        <a:srgbClr val="000000"/>
      </a:accent4>
      <a:accent5>
        <a:srgbClr val="7F7F7F"/>
      </a:accent5>
      <a:accent6>
        <a:srgbClr val="A5A5A5"/>
      </a:accent6>
      <a:hlink>
        <a:srgbClr val="292929"/>
      </a:hlink>
      <a:folHlink>
        <a:srgbClr val="4D4D4D"/>
      </a:folHlink>
    </a:clrScheme>
    <a:fontScheme name="Socialdemokraterna">
      <a:majorFont>
        <a:latin typeface="Kapra Neue Custom"/>
        <a:ea typeface=""/>
        <a:cs typeface=""/>
      </a:majorFont>
      <a:minorFont>
        <a:latin typeface="Avenir LT Pro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300"/>
          </a:spcAft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373AC898-3C10-6844-85FA-0E330079D3E2}" vid="{F6B62244-9BC0-A147-BFC1-396DB1E326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 wide 2021 final (1)</Template>
  <TotalTime>14</TotalTime>
  <Words>2272</Words>
  <Application>Microsoft Office PowerPoint</Application>
  <PresentationFormat>Bredbild</PresentationFormat>
  <Paragraphs>241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Avenir</vt:lpstr>
      <vt:lpstr>Avenir LT Pro 65 Medium</vt:lpstr>
      <vt:lpstr>Calibri</vt:lpstr>
      <vt:lpstr>Kapra Neue Custom</vt:lpstr>
      <vt:lpstr>Roboto</vt:lpstr>
      <vt:lpstr>Socialdemokraterna</vt:lpstr>
      <vt:lpstr>GRUNDLÄGGANDE LEDARSKAPSUTBILDNING FÖR DIG SOM HAR UPPDRAG I, ELLER ÅT, PARTIET  </vt:lpstr>
      <vt:lpstr>SCARF  – EN MODELL FÖR ATT UTFORSKA DIG SJÄLV OCH STÄRKA DITT SJÄLVLEDARSKAP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INDIVIDUELL REFLEKTION </vt:lpstr>
      <vt:lpstr>INDIVIDUELL REFLEKTION </vt:lpstr>
      <vt:lpstr>DELA MED VARANDRA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Frid</dc:creator>
  <cp:lastModifiedBy>Anna-Maria Engqvist</cp:lastModifiedBy>
  <cp:revision>4</cp:revision>
  <dcterms:created xsi:type="dcterms:W3CDTF">2022-01-26T13:38:08Z</dcterms:created>
  <dcterms:modified xsi:type="dcterms:W3CDTF">2024-10-02T19:24:24Z</dcterms:modified>
</cp:coreProperties>
</file>