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14"/>
  </p:notesMasterIdLst>
  <p:sldIdLst>
    <p:sldId id="271" r:id="rId2"/>
    <p:sldId id="272" r:id="rId3"/>
    <p:sldId id="273" r:id="rId4"/>
    <p:sldId id="274" r:id="rId5"/>
    <p:sldId id="275" r:id="rId6"/>
    <p:sldId id="276" r:id="rId7"/>
    <p:sldId id="281" r:id="rId8"/>
    <p:sldId id="277" r:id="rId9"/>
    <p:sldId id="278" r:id="rId10"/>
    <p:sldId id="279" r:id="rId11"/>
    <p:sldId id="280" r:id="rId12"/>
    <p:sldId id="261" r:id="rId13"/>
  </p:sldIdLst>
  <p:sldSz cx="12192000" cy="6858000"/>
  <p:notesSz cx="6858000" cy="9144000"/>
  <p:defaultTextStyle>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2" pos="3840" userDrawn="1">
          <p15:clr>
            <a:srgbClr val="A4A3A4"/>
          </p15:clr>
        </p15:guide>
        <p15:guide id="3" orient="horz"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ra Axelsson" initials="PA" lastIdx="3" clrIdx="0">
    <p:extLst>
      <p:ext uri="{19B8F6BF-5375-455C-9EA6-DF929625EA0E}">
        <p15:presenceInfo xmlns:p15="http://schemas.microsoft.com/office/powerpoint/2012/main" userId="S::petra.axelsson@socialdemokraterna.se::919a7e82-8434-43e7-a141-a76a127acdb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D1B34"/>
    <a:srgbClr val="FEDCD6"/>
    <a:srgbClr val="B40D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0702" autoAdjust="0"/>
  </p:normalViewPr>
  <p:slideViewPr>
    <p:cSldViewPr snapToGrid="0">
      <p:cViewPr varScale="1">
        <p:scale>
          <a:sx n="100" d="100"/>
          <a:sy n="100" d="100"/>
        </p:scale>
        <p:origin x="852" y="90"/>
      </p:cViewPr>
      <p:guideLst>
        <p:guide pos="3840"/>
        <p:guide orient="horz"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37B155-E826-46B9-9A3A-888A910707A3}" type="datetimeFigureOut">
              <a:rPr lang="en-US" smtClean="0"/>
              <a:t>10/2/2024</a:t>
            </a:fld>
            <a:endParaRPr lang="en-US"/>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8ED29D-D7E3-4547-AF0B-728EC45DF93B}" type="slidenum">
              <a:rPr lang="en-US" smtClean="0"/>
              <a:t>‹#›</a:t>
            </a:fld>
            <a:endParaRPr lang="en-US"/>
          </a:p>
        </p:txBody>
      </p:sp>
    </p:spTree>
    <p:extLst>
      <p:ext uri="{BB962C8B-B14F-4D97-AF65-F5344CB8AC3E}">
        <p14:creationId xmlns:p14="http://schemas.microsoft.com/office/powerpoint/2010/main" val="1127124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9" name="Google Shape;149;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SE" dirty="0"/>
              <a:t>Uppskattad tidsåtgång 50 min</a:t>
            </a:r>
            <a:endParaRPr dirty="0"/>
          </a:p>
          <a:p>
            <a:pPr marL="0" lvl="0" indent="0" algn="l" rtl="0">
              <a:spcBef>
                <a:spcPts val="0"/>
              </a:spcBef>
              <a:spcAft>
                <a:spcPts val="0"/>
              </a:spcAft>
              <a:buNone/>
            </a:pPr>
            <a:endParaRPr dirty="0"/>
          </a:p>
          <a:p>
            <a:pPr marL="0" marR="0" lvl="0" indent="0" algn="l" rtl="0">
              <a:lnSpc>
                <a:spcPct val="100000"/>
              </a:lnSpc>
              <a:spcBef>
                <a:spcPts val="0"/>
              </a:spcBef>
              <a:spcAft>
                <a:spcPts val="0"/>
              </a:spcAft>
              <a:buClr>
                <a:schemeClr val="dk1"/>
              </a:buClr>
              <a:buSzPts val="1200"/>
              <a:buFont typeface="Calibri"/>
              <a:buNone/>
            </a:pPr>
            <a:r>
              <a:rPr lang="sv-SE" sz="1200" dirty="0">
                <a:solidFill>
                  <a:schemeClr val="dk1"/>
                </a:solidFill>
                <a:highlight>
                  <a:schemeClr val="lt1"/>
                </a:highlight>
              </a:rPr>
              <a:t>- Intro – syfte och instruktioner för uppgift 3 min</a:t>
            </a:r>
            <a:endParaRPr dirty="0"/>
          </a:p>
          <a:p>
            <a:pPr marL="0" marR="0" lvl="0" indent="0" algn="l" rtl="0">
              <a:lnSpc>
                <a:spcPct val="100000"/>
              </a:lnSpc>
              <a:spcBef>
                <a:spcPts val="0"/>
              </a:spcBef>
              <a:spcAft>
                <a:spcPts val="0"/>
              </a:spcAft>
              <a:buClr>
                <a:schemeClr val="dk1"/>
              </a:buClr>
              <a:buSzPts val="1200"/>
              <a:buFont typeface="Calibri"/>
              <a:buNone/>
            </a:pPr>
            <a:r>
              <a:rPr lang="sv-SE" sz="1200" dirty="0">
                <a:solidFill>
                  <a:schemeClr val="dk1"/>
                </a:solidFill>
                <a:highlight>
                  <a:schemeClr val="lt1"/>
                </a:highlight>
              </a:rPr>
              <a:t>- Dela perspektiv på berättelser (sida 19-20) 4 min</a:t>
            </a:r>
            <a:br>
              <a:rPr lang="sv-SE" sz="1200" dirty="0">
                <a:solidFill>
                  <a:schemeClr val="dk1"/>
                </a:solidFill>
                <a:highlight>
                  <a:schemeClr val="lt1"/>
                </a:highlight>
              </a:rPr>
            </a:br>
            <a:r>
              <a:rPr lang="sv-SE" sz="1200" dirty="0">
                <a:solidFill>
                  <a:schemeClr val="dk1"/>
                </a:solidFill>
                <a:highlight>
                  <a:schemeClr val="lt1"/>
                </a:highlight>
              </a:rPr>
              <a:t>- Eget exempel, 3 min</a:t>
            </a:r>
            <a:br>
              <a:rPr lang="sv-SE" sz="1200" dirty="0">
                <a:solidFill>
                  <a:schemeClr val="dk1"/>
                </a:solidFill>
                <a:highlight>
                  <a:schemeClr val="lt1"/>
                </a:highlight>
              </a:rPr>
            </a:br>
            <a:r>
              <a:rPr lang="sv-SE" sz="1200" dirty="0">
                <a:solidFill>
                  <a:schemeClr val="dk1"/>
                </a:solidFill>
                <a:highlight>
                  <a:schemeClr val="lt1"/>
                </a:highlight>
              </a:rPr>
              <a:t>- Förberedelsetid, 8 min</a:t>
            </a:r>
            <a:br>
              <a:rPr lang="sv-SE" sz="1200" dirty="0">
                <a:solidFill>
                  <a:schemeClr val="dk1"/>
                </a:solidFill>
                <a:highlight>
                  <a:schemeClr val="lt1"/>
                </a:highlight>
              </a:rPr>
            </a:br>
            <a:r>
              <a:rPr lang="sv-SE" sz="1200" dirty="0">
                <a:solidFill>
                  <a:schemeClr val="dk1"/>
                </a:solidFill>
                <a:highlight>
                  <a:schemeClr val="lt1"/>
                </a:highlight>
              </a:rPr>
              <a:t>- Dela berättelser i mindre grupper om 5 deltagare, dela berättelser 17 min (Alternativt 4 deltagare i varje grupp).</a:t>
            </a:r>
            <a:br>
              <a:rPr lang="sv-SE" sz="1200" dirty="0">
                <a:solidFill>
                  <a:schemeClr val="dk1"/>
                </a:solidFill>
                <a:highlight>
                  <a:schemeClr val="lt1"/>
                </a:highlight>
              </a:rPr>
            </a:br>
            <a:r>
              <a:rPr lang="sv-SE" sz="1200" dirty="0">
                <a:solidFill>
                  <a:schemeClr val="dk1"/>
                </a:solidFill>
                <a:highlight>
                  <a:schemeClr val="lt1"/>
                </a:highlight>
              </a:rPr>
              <a:t>- Reflektion, 5 min </a:t>
            </a:r>
            <a:br>
              <a:rPr lang="sv-SE" sz="1200" dirty="0">
                <a:solidFill>
                  <a:schemeClr val="dk1"/>
                </a:solidFill>
                <a:highlight>
                  <a:schemeClr val="lt1"/>
                </a:highlight>
              </a:rPr>
            </a:br>
            <a:r>
              <a:rPr lang="sv-SE" sz="1200" dirty="0">
                <a:solidFill>
                  <a:schemeClr val="dk1"/>
                </a:solidFill>
                <a:highlight>
                  <a:schemeClr val="lt1"/>
                </a:highlight>
              </a:rPr>
              <a:t>- </a:t>
            </a:r>
            <a:r>
              <a:rPr lang="sv-SE" sz="1200" dirty="0" err="1">
                <a:solidFill>
                  <a:schemeClr val="dk1"/>
                </a:solidFill>
                <a:highlight>
                  <a:schemeClr val="lt1"/>
                </a:highlight>
              </a:rPr>
              <a:t>Joharifönster</a:t>
            </a:r>
            <a:r>
              <a:rPr lang="sv-SE" sz="1200" dirty="0">
                <a:solidFill>
                  <a:schemeClr val="dk1"/>
                </a:solidFill>
                <a:highlight>
                  <a:schemeClr val="lt1"/>
                </a:highlight>
              </a:rPr>
              <a:t>, 5 min </a:t>
            </a:r>
            <a:endParaRPr sz="1200" dirty="0"/>
          </a:p>
          <a:p>
            <a:pPr marL="0" lvl="0" indent="0" algn="l" rtl="0">
              <a:spcBef>
                <a:spcPts val="0"/>
              </a:spcBef>
              <a:spcAft>
                <a:spcPts val="0"/>
              </a:spcAft>
              <a:buNone/>
            </a:pPr>
            <a:r>
              <a:rPr lang="sv-SE" dirty="0"/>
              <a:t>- Lärandespiralen 5 min</a:t>
            </a:r>
            <a:endParaRPr dirty="0"/>
          </a:p>
        </p:txBody>
      </p:sp>
      <p:sp>
        <p:nvSpPr>
          <p:cNvPr id="150" name="Google Shape;150;p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SE"/>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2" name="Google Shape;222;p2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Calibri"/>
              <a:buNone/>
            </a:pPr>
            <a:r>
              <a:rPr lang="sv-SE" sz="1200" dirty="0">
                <a:highlight>
                  <a:srgbClr val="FFFFFF"/>
                </a:highlight>
              </a:rPr>
              <a:t>Uppskattad tidsåtgång: 5 min</a:t>
            </a:r>
            <a:endParaRPr dirty="0"/>
          </a:p>
          <a:p>
            <a:pPr marL="0" lvl="0" indent="0" algn="l" rtl="0">
              <a:spcBef>
                <a:spcPts val="0"/>
              </a:spcBef>
              <a:spcAft>
                <a:spcPts val="0"/>
              </a:spcAft>
              <a:buClr>
                <a:schemeClr val="dk1"/>
              </a:buClr>
              <a:buSzPts val="1200"/>
              <a:buFont typeface="Calibri"/>
              <a:buNone/>
            </a:pPr>
            <a:endParaRPr sz="1200" dirty="0">
              <a:highlight>
                <a:srgbClr val="FFFFFF"/>
              </a:highlight>
            </a:endParaRPr>
          </a:p>
          <a:p>
            <a:pPr marL="0" lvl="0" indent="0" algn="l" rtl="0">
              <a:spcBef>
                <a:spcPts val="0"/>
              </a:spcBef>
              <a:spcAft>
                <a:spcPts val="0"/>
              </a:spcAft>
              <a:buClr>
                <a:schemeClr val="dk1"/>
              </a:buClr>
              <a:buSzPts val="1200"/>
              <a:buFont typeface="Calibri"/>
              <a:buNone/>
            </a:pPr>
            <a:r>
              <a:rPr lang="sv-SE" sz="1200" dirty="0">
                <a:highlight>
                  <a:srgbClr val="FFFFFF"/>
                </a:highlight>
              </a:rPr>
              <a:t>Gå igenom </a:t>
            </a:r>
            <a:r>
              <a:rPr lang="sv-SE" sz="1200" dirty="0" err="1">
                <a:highlight>
                  <a:srgbClr val="FFFFFF"/>
                </a:highlight>
              </a:rPr>
              <a:t>Joharifönster</a:t>
            </a:r>
            <a:r>
              <a:rPr lang="sv-SE" sz="1200" dirty="0">
                <a:highlight>
                  <a:srgbClr val="FFFFFF"/>
                </a:highlight>
              </a:rPr>
              <a:t> och tala om vikten av att bygga en tillräckligt stor gemensam “arena”. Det finns deltagarmaterial där deltagarna senare kan läsa mer.</a:t>
            </a:r>
            <a:endParaRPr dirty="0"/>
          </a:p>
          <a:p>
            <a:pPr marL="0" lvl="0" indent="0" algn="l" rtl="0">
              <a:spcBef>
                <a:spcPts val="0"/>
              </a:spcBef>
              <a:spcAft>
                <a:spcPts val="0"/>
              </a:spcAft>
              <a:buClr>
                <a:schemeClr val="dk1"/>
              </a:buClr>
              <a:buSzPts val="1200"/>
              <a:buFont typeface="Calibri"/>
              <a:buNone/>
            </a:pPr>
            <a:endParaRPr sz="1200" dirty="0">
              <a:highlight>
                <a:srgbClr val="FFFFFF"/>
              </a:highlight>
            </a:endParaRPr>
          </a:p>
          <a:p>
            <a:pPr marL="0" lvl="0" indent="0" algn="l" rtl="0">
              <a:spcBef>
                <a:spcPts val="1600"/>
              </a:spcBef>
              <a:spcAft>
                <a:spcPts val="0"/>
              </a:spcAft>
              <a:buClr>
                <a:srgbClr val="434343"/>
              </a:buClr>
              <a:buSzPts val="1400"/>
              <a:buFont typeface="Calibri"/>
              <a:buNone/>
            </a:pPr>
            <a:r>
              <a:rPr lang="sv-SE" sz="1400" dirty="0">
                <a:solidFill>
                  <a:srgbClr val="434343"/>
                </a:solidFill>
              </a:rPr>
              <a:t>Olika sätt att kommunicera</a:t>
            </a:r>
            <a:endParaRPr dirty="0"/>
          </a:p>
          <a:p>
            <a:pPr marL="0" lvl="0" indent="0" algn="l" rtl="0">
              <a:spcBef>
                <a:spcPts val="400"/>
              </a:spcBef>
              <a:spcAft>
                <a:spcPts val="0"/>
              </a:spcAft>
              <a:buClr>
                <a:schemeClr val="dk1"/>
              </a:buClr>
              <a:buSzPts val="1200"/>
              <a:buFont typeface="Calibri"/>
              <a:buNone/>
            </a:pPr>
            <a:r>
              <a:rPr lang="sv-SE" sz="1200" dirty="0">
                <a:solidFill>
                  <a:schemeClr val="dk1"/>
                </a:solidFill>
              </a:rPr>
              <a:t>Modellen utvecklades på 1950-talet vid University </a:t>
            </a:r>
            <a:r>
              <a:rPr lang="sv-SE" sz="1200" dirty="0" err="1">
                <a:solidFill>
                  <a:schemeClr val="dk1"/>
                </a:solidFill>
              </a:rPr>
              <a:t>of</a:t>
            </a:r>
            <a:r>
              <a:rPr lang="sv-SE" sz="1200" dirty="0">
                <a:solidFill>
                  <a:schemeClr val="dk1"/>
                </a:solidFill>
              </a:rPr>
              <a:t> California av psykologerna Joseph Luft och Harrington ”Harry” </a:t>
            </a:r>
            <a:r>
              <a:rPr lang="sv-SE" sz="1200" dirty="0" err="1">
                <a:solidFill>
                  <a:schemeClr val="dk1"/>
                </a:solidFill>
              </a:rPr>
              <a:t>Ingham</a:t>
            </a:r>
            <a:r>
              <a:rPr lang="sv-SE" sz="1200" dirty="0">
                <a:solidFill>
                  <a:schemeClr val="dk1"/>
                </a:solidFill>
              </a:rPr>
              <a:t>.  Modellen beskriver hur öppenheten i mellanmänsklig kommunikation ökar när vi är både tydliga och lyhörda mot varandra samt minskar när vi inte är det. </a:t>
            </a:r>
            <a:endParaRPr dirty="0"/>
          </a:p>
          <a:p>
            <a:pPr marL="0" lvl="0" indent="0" algn="l" rtl="0">
              <a:spcBef>
                <a:spcPts val="0"/>
              </a:spcBef>
              <a:spcAft>
                <a:spcPts val="0"/>
              </a:spcAft>
              <a:buClr>
                <a:schemeClr val="dk1"/>
              </a:buClr>
              <a:buSzPts val="1200"/>
              <a:buFont typeface="Calibri"/>
              <a:buNone/>
            </a:pPr>
            <a:endParaRPr sz="1200" dirty="0">
              <a:solidFill>
                <a:schemeClr val="dk1"/>
              </a:solidFill>
            </a:endParaRPr>
          </a:p>
          <a:p>
            <a:pPr marL="0" lvl="0" indent="0" algn="l" rtl="0">
              <a:spcBef>
                <a:spcPts val="1600"/>
              </a:spcBef>
              <a:spcAft>
                <a:spcPts val="0"/>
              </a:spcAft>
              <a:buClr>
                <a:srgbClr val="434343"/>
              </a:buClr>
              <a:buSzPts val="1400"/>
              <a:buFont typeface="Calibri"/>
              <a:buNone/>
            </a:pPr>
            <a:r>
              <a:rPr lang="sv-SE" sz="1400" dirty="0">
                <a:solidFill>
                  <a:srgbClr val="434343"/>
                </a:solidFill>
              </a:rPr>
              <a:t>Skapa större arena</a:t>
            </a:r>
            <a:endParaRPr dirty="0"/>
          </a:p>
          <a:p>
            <a:pPr marL="0" lvl="0" indent="0" algn="l" rtl="0">
              <a:spcBef>
                <a:spcPts val="400"/>
              </a:spcBef>
              <a:spcAft>
                <a:spcPts val="0"/>
              </a:spcAft>
              <a:buClr>
                <a:schemeClr val="dk1"/>
              </a:buClr>
              <a:buSzPts val="1200"/>
              <a:buFont typeface="Calibri"/>
              <a:buNone/>
            </a:pPr>
            <a:r>
              <a:rPr lang="sv-SE" sz="1200" dirty="0">
                <a:solidFill>
                  <a:schemeClr val="dk1"/>
                </a:solidFill>
              </a:rPr>
              <a:t>När vi på ett öppet sätt tar emot och sänder ut information om oss själva minskar omgivningens benägenhet att missförstå eller feltolka det vi förmedlar.</a:t>
            </a:r>
            <a:endParaRPr dirty="0"/>
          </a:p>
          <a:p>
            <a:pPr marL="0" lvl="0" indent="0" algn="l" rtl="0">
              <a:spcBef>
                <a:spcPts val="0"/>
              </a:spcBef>
              <a:spcAft>
                <a:spcPts val="0"/>
              </a:spcAft>
              <a:buClr>
                <a:schemeClr val="dk1"/>
              </a:buClr>
              <a:buSzPts val="1200"/>
              <a:buFont typeface="Calibri"/>
              <a:buNone/>
            </a:pPr>
            <a:r>
              <a:rPr lang="sv-SE" sz="1200" dirty="0">
                <a:solidFill>
                  <a:schemeClr val="dk1"/>
                </a:solidFill>
              </a:rPr>
              <a:t>Öppenheten och därmed kommunikationen mellan människor optimeras då både lyhördhet och tydlighet är så stor som möjligt. Då blir det öppna fönstret, den gemensamma arenan, maximerat. Självklart är det är inte alltid optimalt att använda ett stort öppet fält. Vid exempelvis tillfälliga och ytliga kontakter är det inte särskilt meningsfullt.</a:t>
            </a:r>
            <a:endParaRPr dirty="0"/>
          </a:p>
          <a:p>
            <a:pPr marL="0" lvl="0" indent="0" algn="l" rtl="0">
              <a:spcBef>
                <a:spcPts val="0"/>
              </a:spcBef>
              <a:spcAft>
                <a:spcPts val="0"/>
              </a:spcAft>
              <a:buClr>
                <a:schemeClr val="dk1"/>
              </a:buClr>
              <a:buSzPts val="1200"/>
              <a:buFont typeface="Calibri"/>
              <a:buNone/>
            </a:pPr>
            <a:endParaRPr sz="1200" dirty="0">
              <a:solidFill>
                <a:schemeClr val="dk1"/>
              </a:solidFill>
            </a:endParaRPr>
          </a:p>
          <a:p>
            <a:pPr marL="0" lvl="0" indent="0" algn="l" rtl="0">
              <a:spcBef>
                <a:spcPts val="1600"/>
              </a:spcBef>
              <a:spcAft>
                <a:spcPts val="0"/>
              </a:spcAft>
              <a:buClr>
                <a:srgbClr val="434343"/>
              </a:buClr>
              <a:buSzPts val="1400"/>
              <a:buFont typeface="Calibri"/>
              <a:buNone/>
            </a:pPr>
            <a:r>
              <a:rPr lang="sv-SE" sz="1400" dirty="0">
                <a:solidFill>
                  <a:srgbClr val="434343"/>
                </a:solidFill>
              </a:rPr>
              <a:t>Lyhördhet och tydlighet</a:t>
            </a:r>
            <a:endParaRPr dirty="0"/>
          </a:p>
          <a:p>
            <a:pPr marL="0" lvl="0" indent="0" algn="l" rtl="0">
              <a:spcBef>
                <a:spcPts val="400"/>
              </a:spcBef>
              <a:spcAft>
                <a:spcPts val="0"/>
              </a:spcAft>
              <a:buClr>
                <a:schemeClr val="dk1"/>
              </a:buClr>
              <a:buSzPts val="1200"/>
              <a:buFont typeface="Calibri"/>
              <a:buNone/>
            </a:pPr>
            <a:r>
              <a:rPr lang="sv-SE" sz="1200" dirty="0">
                <a:solidFill>
                  <a:schemeClr val="dk1"/>
                </a:solidFill>
              </a:rPr>
              <a:t>Att ge varandra feedback är en viktig process i allt samarbete. Genom att kunna ta emot feedback, vara lyhörd, får jag reda på hur andra uppfattar mig och mitt agerande. Genom att kunna vara tydlig och exponera mig själv, ger jag andra möjlighet att få kunskap om mig.</a:t>
            </a:r>
            <a:endParaRPr dirty="0"/>
          </a:p>
          <a:p>
            <a:pPr marL="0" lvl="0" indent="0" algn="l" rtl="0">
              <a:spcBef>
                <a:spcPts val="0"/>
              </a:spcBef>
              <a:spcAft>
                <a:spcPts val="0"/>
              </a:spcAft>
              <a:buClr>
                <a:schemeClr val="dk1"/>
              </a:buClr>
              <a:buSzPts val="1200"/>
              <a:buFont typeface="Calibri"/>
              <a:buNone/>
            </a:pPr>
            <a:endParaRPr sz="1200" dirty="0">
              <a:solidFill>
                <a:schemeClr val="dk1"/>
              </a:solidFill>
            </a:endParaRPr>
          </a:p>
          <a:p>
            <a:pPr marL="0" lvl="0" indent="0" algn="l" rtl="0">
              <a:spcBef>
                <a:spcPts val="0"/>
              </a:spcBef>
              <a:spcAft>
                <a:spcPts val="0"/>
              </a:spcAft>
              <a:buClr>
                <a:schemeClr val="dk1"/>
              </a:buClr>
              <a:buSzPts val="1200"/>
              <a:buFont typeface="Calibri"/>
              <a:buNone/>
            </a:pPr>
            <a:endParaRPr sz="1200" dirty="0">
              <a:solidFill>
                <a:schemeClr val="dk1"/>
              </a:solidFill>
            </a:endParaRPr>
          </a:p>
          <a:p>
            <a:pPr marL="0" lvl="0" indent="0" algn="l" rtl="0">
              <a:spcBef>
                <a:spcPts val="0"/>
              </a:spcBef>
              <a:spcAft>
                <a:spcPts val="0"/>
              </a:spcAft>
              <a:buClr>
                <a:schemeClr val="dk1"/>
              </a:buClr>
              <a:buSzPts val="1200"/>
              <a:buFont typeface="Calibri"/>
              <a:buNone/>
            </a:pPr>
            <a:endParaRPr sz="1200" dirty="0">
              <a:solidFill>
                <a:schemeClr val="dk1"/>
              </a:solidFill>
              <a:latin typeface="Garamond"/>
              <a:ea typeface="Garamond"/>
              <a:cs typeface="Garamond"/>
              <a:sym typeface="Garamond"/>
            </a:endParaRPr>
          </a:p>
          <a:p>
            <a:pPr marL="0" lvl="0" indent="0" algn="l" rtl="0">
              <a:lnSpc>
                <a:spcPct val="115000"/>
              </a:lnSpc>
              <a:spcBef>
                <a:spcPts val="0"/>
              </a:spcBef>
              <a:spcAft>
                <a:spcPts val="0"/>
              </a:spcAft>
              <a:buClr>
                <a:schemeClr val="dk1"/>
              </a:buClr>
              <a:buSzPts val="1200"/>
              <a:buFont typeface="Calibri"/>
              <a:buNone/>
            </a:pPr>
            <a:endParaRPr dirty="0">
              <a:solidFill>
                <a:schemeClr val="dk1"/>
              </a:solidFill>
            </a:endParaRPr>
          </a:p>
          <a:p>
            <a:pPr marL="0" lvl="0" indent="0" algn="l" rtl="0">
              <a:lnSpc>
                <a:spcPct val="115000"/>
              </a:lnSpc>
              <a:spcBef>
                <a:spcPts val="0"/>
              </a:spcBef>
              <a:spcAft>
                <a:spcPts val="0"/>
              </a:spcAft>
              <a:buClr>
                <a:schemeClr val="dk1"/>
              </a:buClr>
              <a:buSzPts val="1200"/>
              <a:buFont typeface="Calibri"/>
              <a:buNone/>
            </a:pPr>
            <a:endParaRPr dirty="0">
              <a:solidFill>
                <a:schemeClr val="dk1"/>
              </a:solidFill>
            </a:endParaRPr>
          </a:p>
          <a:p>
            <a:pPr marL="0" lvl="0" indent="0" algn="l" rtl="0">
              <a:spcBef>
                <a:spcPts val="0"/>
              </a:spcBef>
              <a:spcAft>
                <a:spcPts val="0"/>
              </a:spcAft>
              <a:buClr>
                <a:schemeClr val="dk1"/>
              </a:buClr>
              <a:buSzPts val="1200"/>
              <a:buFont typeface="Calibri"/>
              <a:buNone/>
            </a:pPr>
            <a:endParaRPr sz="1200" dirty="0">
              <a:highlight>
                <a:srgbClr val="FFFFFF"/>
              </a:highlight>
            </a:endParaRPr>
          </a:p>
          <a:p>
            <a:pPr marL="0" lvl="0" indent="0" algn="l" rtl="0">
              <a:spcBef>
                <a:spcPts val="0"/>
              </a:spcBef>
              <a:spcAft>
                <a:spcPts val="0"/>
              </a:spcAft>
              <a:buClr>
                <a:schemeClr val="dk1"/>
              </a:buClr>
              <a:buSzPts val="1200"/>
              <a:buFont typeface="Calibri"/>
              <a:buNone/>
            </a:pPr>
            <a:endParaRPr sz="1200" dirty="0"/>
          </a:p>
          <a:p>
            <a:pPr marL="0" lvl="0" indent="0" algn="l" rtl="0">
              <a:spcBef>
                <a:spcPts val="0"/>
              </a:spcBef>
              <a:spcAft>
                <a:spcPts val="0"/>
              </a:spcAft>
              <a:buClr>
                <a:schemeClr val="dk1"/>
              </a:buClr>
              <a:buSzPts val="1200"/>
              <a:buFont typeface="Calibri"/>
              <a:buNone/>
            </a:pPr>
            <a:endParaRPr sz="1200" dirty="0"/>
          </a:p>
        </p:txBody>
      </p:sp>
      <p:sp>
        <p:nvSpPr>
          <p:cNvPr id="223" name="Google Shape;223;p2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SE"/>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1" name="Google Shape;241;p2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Calibri"/>
              <a:buNone/>
            </a:pPr>
            <a:r>
              <a:rPr lang="sv-SE" sz="1200" dirty="0"/>
              <a:t>Uppskattad tidsåtgång: 5 min</a:t>
            </a:r>
            <a:endParaRPr dirty="0"/>
          </a:p>
          <a:p>
            <a:pPr marL="0" lvl="0" indent="0" algn="l" rtl="0">
              <a:spcBef>
                <a:spcPts val="0"/>
              </a:spcBef>
              <a:spcAft>
                <a:spcPts val="0"/>
              </a:spcAft>
              <a:buClr>
                <a:schemeClr val="dk1"/>
              </a:buClr>
              <a:buSzPts val="1200"/>
              <a:buFont typeface="Calibri"/>
              <a:buNone/>
            </a:pPr>
            <a:endParaRPr sz="1200" dirty="0"/>
          </a:p>
          <a:p>
            <a:pPr marL="0" lvl="0" indent="0" algn="l" rtl="0">
              <a:spcBef>
                <a:spcPts val="0"/>
              </a:spcBef>
              <a:spcAft>
                <a:spcPts val="0"/>
              </a:spcAft>
              <a:buClr>
                <a:schemeClr val="dk1"/>
              </a:buClr>
              <a:buSzPts val="1200"/>
              <a:buFont typeface="Calibri"/>
              <a:buNone/>
            </a:pPr>
            <a:r>
              <a:rPr lang="sv-SE" sz="1200" dirty="0"/>
              <a:t>Gå igenom lärandespiralen för att förklara utbildningens metodik. Deltagarna har material där de senare kan läsa mer om modellen.</a:t>
            </a:r>
            <a:endParaRPr dirty="0"/>
          </a:p>
          <a:p>
            <a:pPr marL="0" lvl="0" indent="0" algn="l" rtl="0">
              <a:spcBef>
                <a:spcPts val="0"/>
              </a:spcBef>
              <a:spcAft>
                <a:spcPts val="0"/>
              </a:spcAft>
              <a:buClr>
                <a:schemeClr val="dk1"/>
              </a:buClr>
              <a:buSzPts val="1200"/>
              <a:buFont typeface="Calibri"/>
              <a:buNone/>
            </a:pPr>
            <a:endParaRPr sz="1200" dirty="0"/>
          </a:p>
          <a:p>
            <a:pPr marL="0" lvl="0" indent="0" algn="l" rtl="0">
              <a:spcBef>
                <a:spcPts val="0"/>
              </a:spcBef>
              <a:spcAft>
                <a:spcPts val="0"/>
              </a:spcAft>
              <a:buClr>
                <a:schemeClr val="dk1"/>
              </a:buClr>
              <a:buSzPts val="1200"/>
              <a:buFont typeface="Calibri"/>
              <a:buNone/>
            </a:pPr>
            <a:r>
              <a:rPr lang="sv-SE" sz="1200" dirty="0"/>
              <a:t>Ge passet Personliga berättelser som ett exempel:</a:t>
            </a:r>
            <a:endParaRPr dirty="0"/>
          </a:p>
          <a:p>
            <a:pPr marL="0" lvl="0" indent="0" algn="l" rtl="0">
              <a:spcBef>
                <a:spcPts val="0"/>
              </a:spcBef>
              <a:spcAft>
                <a:spcPts val="0"/>
              </a:spcAft>
              <a:buClr>
                <a:schemeClr val="dk1"/>
              </a:buClr>
              <a:buSzPts val="1200"/>
              <a:buFont typeface="Calibri"/>
              <a:buNone/>
            </a:pPr>
            <a:r>
              <a:rPr lang="sv-SE" sz="1200" dirty="0"/>
              <a:t>Att skapa och dela berättelse är en konkret upplevelse</a:t>
            </a:r>
            <a:endParaRPr dirty="0"/>
          </a:p>
          <a:p>
            <a:pPr marL="0" lvl="0" indent="0" algn="l" rtl="0">
              <a:spcBef>
                <a:spcPts val="0"/>
              </a:spcBef>
              <a:spcAft>
                <a:spcPts val="0"/>
              </a:spcAft>
              <a:buClr>
                <a:schemeClr val="dk1"/>
              </a:buClr>
              <a:buSzPts val="1200"/>
              <a:buFont typeface="Calibri"/>
              <a:buNone/>
            </a:pPr>
            <a:r>
              <a:rPr lang="sv-SE" sz="1200" dirty="0"/>
              <a:t>Att jobba med frågeställningarna efteråt är att reflektera och att generalisera</a:t>
            </a:r>
            <a:endParaRPr dirty="0"/>
          </a:p>
          <a:p>
            <a:pPr marL="0" lvl="0" indent="0" algn="l" rtl="0">
              <a:spcBef>
                <a:spcPts val="0"/>
              </a:spcBef>
              <a:spcAft>
                <a:spcPts val="0"/>
              </a:spcAft>
              <a:buClr>
                <a:schemeClr val="dk1"/>
              </a:buClr>
              <a:buSzPts val="1200"/>
              <a:buFont typeface="Calibri"/>
              <a:buNone/>
            </a:pPr>
            <a:endParaRPr sz="1200" dirty="0"/>
          </a:p>
          <a:p>
            <a:pPr marL="0" lvl="0" indent="0" algn="l" rtl="0">
              <a:spcBef>
                <a:spcPts val="0"/>
              </a:spcBef>
              <a:spcAft>
                <a:spcPts val="0"/>
              </a:spcAft>
              <a:buClr>
                <a:schemeClr val="dk1"/>
              </a:buClr>
              <a:buSzPts val="1200"/>
              <a:buFont typeface="Calibri"/>
              <a:buNone/>
            </a:pPr>
            <a:endParaRPr sz="1200" dirty="0"/>
          </a:p>
        </p:txBody>
      </p:sp>
      <p:sp>
        <p:nvSpPr>
          <p:cNvPr id="242" name="Google Shape;242;p2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SE"/>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12</a:t>
            </a:fld>
            <a:endParaRPr lang="sv-SE" dirty="0"/>
          </a:p>
        </p:txBody>
      </p:sp>
    </p:spTree>
    <p:extLst>
      <p:ext uri="{BB962C8B-B14F-4D97-AF65-F5344CB8AC3E}">
        <p14:creationId xmlns:p14="http://schemas.microsoft.com/office/powerpoint/2010/main" val="3679359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5" name="Google Shape;155;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SE" dirty="0"/>
              <a:t>Uppskattad tidsåtgång: 1 min</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sv-SE" dirty="0"/>
              <a:t>Dela syfte och mål för att skapa tydlighet för deltagare.</a:t>
            </a:r>
            <a:endParaRPr dirty="0"/>
          </a:p>
        </p:txBody>
      </p:sp>
      <p:sp>
        <p:nvSpPr>
          <p:cNvPr id="156" name="Google Shape;156;p1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SE"/>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2" name="Google Shape;162;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SE" dirty="0"/>
              <a:t>Uppskattad tidsåtgång: 2 minuter</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sv-SE" dirty="0"/>
              <a:t>Dela instruktion för att skapa förståelse för fokus på uppgift</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p:txBody>
      </p:sp>
      <p:sp>
        <p:nvSpPr>
          <p:cNvPr id="163" name="Google Shape;163;p1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SE"/>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9" name="Google Shape;169;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sv-SE" sz="1200" dirty="0">
                <a:solidFill>
                  <a:schemeClr val="dk1"/>
                </a:solidFill>
              </a:rPr>
              <a:t>Uppskattad tidsåtgång: 4 min</a:t>
            </a:r>
            <a:endParaRPr dirty="0"/>
          </a:p>
          <a:p>
            <a:pPr marL="0" lvl="0" indent="0" algn="l" rtl="0">
              <a:lnSpc>
                <a:spcPct val="115000"/>
              </a:lnSpc>
              <a:spcBef>
                <a:spcPts val="0"/>
              </a:spcBef>
              <a:spcAft>
                <a:spcPts val="0"/>
              </a:spcAft>
              <a:buClr>
                <a:schemeClr val="dk1"/>
              </a:buClr>
              <a:buSzPts val="1100"/>
              <a:buFont typeface="Arial"/>
              <a:buNone/>
            </a:pPr>
            <a:endParaRPr sz="1200"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sv-SE" sz="1200" dirty="0">
                <a:solidFill>
                  <a:schemeClr val="dk1"/>
                </a:solidFill>
              </a:rPr>
              <a:t>Ta stöd av tre nyckel-element för din berättelse. </a:t>
            </a:r>
            <a:endParaRPr dirty="0"/>
          </a:p>
          <a:p>
            <a:pPr marL="0" lvl="0" indent="0" algn="l" rtl="0">
              <a:lnSpc>
                <a:spcPct val="115000"/>
              </a:lnSpc>
              <a:spcBef>
                <a:spcPts val="0"/>
              </a:spcBef>
              <a:spcAft>
                <a:spcPts val="0"/>
              </a:spcAft>
              <a:buClr>
                <a:schemeClr val="dk1"/>
              </a:buClr>
              <a:buSzPts val="1100"/>
              <a:buFont typeface="Arial"/>
              <a:buNone/>
            </a:pPr>
            <a:r>
              <a:rPr lang="sv-SE" sz="1200" dirty="0">
                <a:solidFill>
                  <a:schemeClr val="dk1"/>
                </a:solidFill>
              </a:rPr>
              <a:t>Ett förslag på struktur att bygga din berättelse utifrån. </a:t>
            </a:r>
            <a:br>
              <a:rPr lang="sv-SE" sz="1200" dirty="0">
                <a:solidFill>
                  <a:schemeClr val="dk1"/>
                </a:solidFill>
              </a:rPr>
            </a:br>
            <a:r>
              <a:rPr lang="sv-SE" sz="1200" dirty="0">
                <a:solidFill>
                  <a:schemeClr val="dk1"/>
                </a:solidFill>
              </a:rPr>
              <a:t>De tre nyckel-elementen är: </a:t>
            </a:r>
            <a:endParaRPr dirty="0"/>
          </a:p>
          <a:p>
            <a:pPr marL="0" lvl="0" indent="0" algn="l" rtl="0">
              <a:lnSpc>
                <a:spcPct val="115000"/>
              </a:lnSpc>
              <a:spcBef>
                <a:spcPts val="0"/>
              </a:spcBef>
              <a:spcAft>
                <a:spcPts val="0"/>
              </a:spcAft>
              <a:buClr>
                <a:schemeClr val="dk1"/>
              </a:buClr>
              <a:buSzPts val="1100"/>
              <a:buFont typeface="Arial"/>
              <a:buNone/>
            </a:pPr>
            <a:r>
              <a:rPr lang="sv-SE" sz="1200" dirty="0">
                <a:solidFill>
                  <a:schemeClr val="dk1"/>
                </a:solidFill>
              </a:rPr>
              <a:t>A) Utmaning </a:t>
            </a:r>
            <a:endParaRPr dirty="0"/>
          </a:p>
          <a:p>
            <a:pPr marL="0" lvl="0" indent="0" algn="l" rtl="0">
              <a:lnSpc>
                <a:spcPct val="115000"/>
              </a:lnSpc>
              <a:spcBef>
                <a:spcPts val="0"/>
              </a:spcBef>
              <a:spcAft>
                <a:spcPts val="0"/>
              </a:spcAft>
              <a:buClr>
                <a:schemeClr val="dk1"/>
              </a:buClr>
              <a:buSzPts val="1100"/>
              <a:buFont typeface="Arial"/>
              <a:buNone/>
            </a:pPr>
            <a:r>
              <a:rPr lang="sv-SE" sz="1200" dirty="0">
                <a:solidFill>
                  <a:schemeClr val="dk1"/>
                </a:solidFill>
              </a:rPr>
              <a:t>B) Val </a:t>
            </a:r>
            <a:endParaRPr dirty="0"/>
          </a:p>
          <a:p>
            <a:pPr marL="0" lvl="0" indent="0" algn="l" rtl="0">
              <a:lnSpc>
                <a:spcPct val="115000"/>
              </a:lnSpc>
              <a:spcBef>
                <a:spcPts val="0"/>
              </a:spcBef>
              <a:spcAft>
                <a:spcPts val="0"/>
              </a:spcAft>
              <a:buClr>
                <a:schemeClr val="dk1"/>
              </a:buClr>
              <a:buSzPts val="1100"/>
              <a:buFont typeface="Arial"/>
              <a:buNone/>
            </a:pPr>
            <a:r>
              <a:rPr lang="sv-SE" sz="1200" dirty="0">
                <a:solidFill>
                  <a:schemeClr val="dk1"/>
                </a:solidFill>
              </a:rPr>
              <a:t>C) Resultat. </a:t>
            </a:r>
            <a:endParaRPr dirty="0"/>
          </a:p>
          <a:p>
            <a:pPr marL="0" lvl="0" indent="0" algn="l" rtl="0">
              <a:lnSpc>
                <a:spcPct val="115000"/>
              </a:lnSpc>
              <a:spcBef>
                <a:spcPts val="0"/>
              </a:spcBef>
              <a:spcAft>
                <a:spcPts val="0"/>
              </a:spcAft>
              <a:buClr>
                <a:schemeClr val="dk1"/>
              </a:buClr>
              <a:buSzPts val="1100"/>
              <a:buFont typeface="Arial"/>
              <a:buNone/>
            </a:pPr>
            <a:endParaRPr sz="1200"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sv-SE" sz="1200" dirty="0">
                <a:solidFill>
                  <a:schemeClr val="dk1"/>
                </a:solidFill>
              </a:rPr>
              <a:t>Du upplever en utmaning (A). Du står inför ett va (B)l. Du väljer utifrån vad som är viktigt för dig (värdering). Det val du gör ger ett resultat (C). </a:t>
            </a:r>
            <a:endParaRPr dirty="0"/>
          </a:p>
          <a:p>
            <a:pPr marL="0" lvl="0" indent="0" algn="l" rtl="0">
              <a:lnSpc>
                <a:spcPct val="115000"/>
              </a:lnSpc>
              <a:spcBef>
                <a:spcPts val="0"/>
              </a:spcBef>
              <a:spcAft>
                <a:spcPts val="0"/>
              </a:spcAft>
              <a:buClr>
                <a:schemeClr val="dk1"/>
              </a:buClr>
              <a:buSzPts val="1100"/>
              <a:buFont typeface="Arial"/>
              <a:buNone/>
            </a:pPr>
            <a:r>
              <a:rPr lang="sv-SE" sz="1200" dirty="0">
                <a:solidFill>
                  <a:schemeClr val="dk1"/>
                </a:solidFill>
              </a:rPr>
              <a:t>Upplevelsen och resultatet leder till en lärdom, en sensmoral. En värdering, förstärkning av en värdering, som vägleder dig vidare i livet och är en del i varför du är som du är. </a:t>
            </a:r>
            <a:endParaRPr dirty="0"/>
          </a:p>
          <a:p>
            <a:pPr marL="0" lvl="0" indent="0" algn="l" rtl="0">
              <a:lnSpc>
                <a:spcPct val="115000"/>
              </a:lnSpc>
              <a:spcBef>
                <a:spcPts val="0"/>
              </a:spcBef>
              <a:spcAft>
                <a:spcPts val="0"/>
              </a:spcAft>
              <a:buClr>
                <a:schemeClr val="dk1"/>
              </a:buClr>
              <a:buSzPts val="1100"/>
              <a:buFont typeface="Arial"/>
              <a:buNone/>
            </a:pPr>
            <a:endParaRPr sz="1200"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sv-SE" sz="1200" dirty="0">
                <a:solidFill>
                  <a:schemeClr val="dk1"/>
                </a:solidFill>
              </a:rPr>
              <a:t>Generellt kan vi se en berättelse utifrån att en situation börjar med en oväntad utmaning som personen behöver hantera. </a:t>
            </a:r>
            <a:endParaRPr dirty="0"/>
          </a:p>
          <a:p>
            <a:pPr marL="0" lvl="0" indent="0" algn="l" rtl="0">
              <a:lnSpc>
                <a:spcPct val="115000"/>
              </a:lnSpc>
              <a:spcBef>
                <a:spcPts val="0"/>
              </a:spcBef>
              <a:spcAft>
                <a:spcPts val="0"/>
              </a:spcAft>
              <a:buClr>
                <a:schemeClr val="dk1"/>
              </a:buClr>
              <a:buSzPts val="1100"/>
              <a:buFont typeface="Arial"/>
              <a:buNone/>
            </a:pPr>
            <a:r>
              <a:rPr lang="sv-SE" sz="1200" dirty="0">
                <a:solidFill>
                  <a:schemeClr val="dk1"/>
                </a:solidFill>
              </a:rPr>
              <a:t>Situationen kräver ett aktivt val. Ett val för vilket personen möjligen är helt oförberedd. Valet ger ett resultat. Resultatet omfattar en lärdom. </a:t>
            </a:r>
            <a:endParaRPr dirty="0"/>
          </a:p>
          <a:p>
            <a:pPr marL="0" lvl="0" indent="0" algn="l" rtl="0">
              <a:lnSpc>
                <a:spcPct val="115000"/>
              </a:lnSpc>
              <a:spcBef>
                <a:spcPts val="0"/>
              </a:spcBef>
              <a:spcAft>
                <a:spcPts val="0"/>
              </a:spcAft>
              <a:buClr>
                <a:schemeClr val="dk1"/>
              </a:buClr>
              <a:buSzPts val="1100"/>
              <a:buFont typeface="Arial"/>
              <a:buNone/>
            </a:pPr>
            <a:endParaRPr sz="1200"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sv-SE" sz="1200" dirty="0">
                <a:solidFill>
                  <a:schemeClr val="dk1"/>
                </a:solidFill>
              </a:rPr>
              <a:t>Eftersom vi kan empatiskt identifiera oss med personen genom berättelsen kan vi "känna" den moraliska/värdebaserad lärdomen. </a:t>
            </a:r>
            <a:endParaRPr dirty="0"/>
          </a:p>
          <a:p>
            <a:pPr marL="0" lvl="0" indent="0" algn="l" rtl="0">
              <a:lnSpc>
                <a:spcPct val="115000"/>
              </a:lnSpc>
              <a:spcBef>
                <a:spcPts val="0"/>
              </a:spcBef>
              <a:spcAft>
                <a:spcPts val="0"/>
              </a:spcAft>
              <a:buClr>
                <a:schemeClr val="dk1"/>
              </a:buClr>
              <a:buSzPts val="1100"/>
              <a:buFont typeface="Arial"/>
              <a:buNone/>
            </a:pPr>
            <a:r>
              <a:rPr lang="sv-SE" sz="1200" dirty="0">
                <a:solidFill>
                  <a:schemeClr val="dk1"/>
                </a:solidFill>
              </a:rPr>
              <a:t>Vi tar del av någons mod och vi kan också inspireras av det. Berättelsen om personens ansträngningar och aktiva val uppmuntrar oss att tänka på våra egna värderingar och utmaningar och inspireras av dem till nya sätt att tänka om hur vi gör val i våra egna liv.</a:t>
            </a:r>
            <a:endParaRPr dirty="0"/>
          </a:p>
          <a:p>
            <a:pPr marL="0" marR="25400" lvl="0" indent="0" algn="l" rtl="0">
              <a:lnSpc>
                <a:spcPct val="115000"/>
              </a:lnSpc>
              <a:spcBef>
                <a:spcPts val="0"/>
              </a:spcBef>
              <a:spcAft>
                <a:spcPts val="0"/>
              </a:spcAft>
              <a:buClr>
                <a:schemeClr val="dk1"/>
              </a:buClr>
              <a:buSzPts val="1100"/>
              <a:buFont typeface="Arial"/>
              <a:buNone/>
            </a:pPr>
            <a:endParaRPr sz="1200" dirty="0">
              <a:solidFill>
                <a:schemeClr val="dk1"/>
              </a:solidFill>
              <a:highlight>
                <a:srgbClr val="FFFFFF"/>
              </a:highlight>
            </a:endParaRPr>
          </a:p>
          <a:p>
            <a:pPr marL="0" marR="25400" lvl="0" indent="0" algn="l" rtl="0">
              <a:lnSpc>
                <a:spcPct val="115000"/>
              </a:lnSpc>
              <a:spcBef>
                <a:spcPts val="0"/>
              </a:spcBef>
              <a:spcAft>
                <a:spcPts val="0"/>
              </a:spcAft>
              <a:buClr>
                <a:schemeClr val="dk1"/>
              </a:buClr>
              <a:buSzPts val="1100"/>
              <a:buFont typeface="Arial"/>
              <a:buNone/>
            </a:pPr>
            <a:endParaRPr sz="1200" dirty="0">
              <a:solidFill>
                <a:schemeClr val="dk1"/>
              </a:solidFill>
              <a:highlight>
                <a:srgbClr val="FFFFFF"/>
              </a:highlight>
            </a:endParaRPr>
          </a:p>
          <a:p>
            <a:pPr marL="0" lvl="0" indent="0" algn="l" rtl="0">
              <a:spcBef>
                <a:spcPts val="0"/>
              </a:spcBef>
              <a:spcAft>
                <a:spcPts val="0"/>
              </a:spcAft>
              <a:buClr>
                <a:schemeClr val="dk1"/>
              </a:buClr>
              <a:buSzPts val="1200"/>
              <a:buFont typeface="Arial"/>
              <a:buNone/>
            </a:pPr>
            <a:endParaRPr sz="1200" dirty="0">
              <a:solidFill>
                <a:schemeClr val="dk1"/>
              </a:solidFill>
            </a:endParaRPr>
          </a:p>
          <a:p>
            <a:pPr marL="0" lvl="0" indent="0" algn="l" rtl="0">
              <a:spcBef>
                <a:spcPts val="0"/>
              </a:spcBef>
              <a:spcAft>
                <a:spcPts val="0"/>
              </a:spcAft>
              <a:buNone/>
            </a:pPr>
            <a:endParaRPr dirty="0"/>
          </a:p>
        </p:txBody>
      </p:sp>
      <p:sp>
        <p:nvSpPr>
          <p:cNvPr id="170" name="Google Shape;170;p1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SE"/>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4" name="Google Shape;194;p2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Calibri"/>
              <a:buNone/>
            </a:pPr>
            <a:r>
              <a:rPr lang="sv-SE" sz="1200">
                <a:highlight>
                  <a:srgbClr val="FFFFFF"/>
                </a:highlight>
              </a:rPr>
              <a:t>Uppskattade tidsåtgång: 3 min</a:t>
            </a:r>
            <a:endParaRPr/>
          </a:p>
          <a:p>
            <a:pPr marL="0" lvl="0" indent="0" algn="l" rtl="0">
              <a:spcBef>
                <a:spcPts val="0"/>
              </a:spcBef>
              <a:spcAft>
                <a:spcPts val="0"/>
              </a:spcAft>
              <a:buClr>
                <a:schemeClr val="dk1"/>
              </a:buClr>
              <a:buSzPts val="1200"/>
              <a:buFont typeface="Calibri"/>
              <a:buNone/>
            </a:pPr>
            <a:r>
              <a:rPr lang="sv-SE" sz="1200">
                <a:highlight>
                  <a:srgbClr val="FFFFFF"/>
                </a:highlight>
              </a:rPr>
              <a:t>¨</a:t>
            </a:r>
            <a:endParaRPr/>
          </a:p>
          <a:p>
            <a:pPr marL="0" lvl="0" indent="0" algn="l" rtl="0">
              <a:spcBef>
                <a:spcPts val="0"/>
              </a:spcBef>
              <a:spcAft>
                <a:spcPts val="0"/>
              </a:spcAft>
              <a:buClr>
                <a:schemeClr val="dk1"/>
              </a:buClr>
              <a:buSzPts val="1200"/>
              <a:buFont typeface="Calibri"/>
              <a:buNone/>
            </a:pPr>
            <a:r>
              <a:rPr lang="sv-SE" sz="1200">
                <a:highlight>
                  <a:srgbClr val="FFFFFF"/>
                </a:highlight>
              </a:rPr>
              <a:t>Handledaren kan gärna ge ett exempel genom att dela egen berättelse på 3 min innan deltagarna förbereder sina berättelser. </a:t>
            </a:r>
            <a:endParaRPr/>
          </a:p>
          <a:p>
            <a:pPr marL="0" lvl="0" indent="0" algn="l" rtl="0">
              <a:spcBef>
                <a:spcPts val="0"/>
              </a:spcBef>
              <a:spcAft>
                <a:spcPts val="0"/>
              </a:spcAft>
              <a:buClr>
                <a:schemeClr val="dk1"/>
              </a:buClr>
              <a:buSzPts val="1200"/>
              <a:buFont typeface="Calibri"/>
              <a:buNone/>
            </a:pPr>
            <a:endParaRPr sz="1200">
              <a:highlight>
                <a:srgbClr val="FFFFFF"/>
              </a:highlight>
            </a:endParaRPr>
          </a:p>
          <a:p>
            <a:pPr marL="0" lvl="0" indent="0" algn="l" rtl="0">
              <a:spcBef>
                <a:spcPts val="0"/>
              </a:spcBef>
              <a:spcAft>
                <a:spcPts val="0"/>
              </a:spcAft>
              <a:buClr>
                <a:schemeClr val="dk1"/>
              </a:buClr>
              <a:buSzPts val="1200"/>
              <a:buFont typeface="Calibri"/>
              <a:buNone/>
            </a:pPr>
            <a:r>
              <a:rPr lang="sv-SE" sz="1200">
                <a:highlight>
                  <a:srgbClr val="FFFFFF"/>
                </a:highlight>
              </a:rPr>
              <a:t>Lägg in en egen bild med din teckning/symboler/text på denna sida.</a:t>
            </a:r>
            <a:endParaRPr/>
          </a:p>
          <a:p>
            <a:pPr marL="0" lvl="0" indent="0" algn="l" rtl="0">
              <a:spcBef>
                <a:spcPts val="0"/>
              </a:spcBef>
              <a:spcAft>
                <a:spcPts val="0"/>
              </a:spcAft>
              <a:buClr>
                <a:schemeClr val="dk1"/>
              </a:buClr>
              <a:buSzPts val="1200"/>
              <a:buFont typeface="Calibri"/>
              <a:buNone/>
            </a:pPr>
            <a:endParaRPr sz="1200"/>
          </a:p>
        </p:txBody>
      </p:sp>
      <p:sp>
        <p:nvSpPr>
          <p:cNvPr id="195" name="Google Shape;195;p2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SE"/>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1" name="Google Shape;201;p2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Calibri"/>
              <a:buNone/>
            </a:pPr>
            <a:r>
              <a:rPr lang="sv-SE" sz="1200"/>
              <a:t>Uppskattad tidsåtgång: 8 min</a:t>
            </a:r>
            <a:endParaRPr/>
          </a:p>
          <a:p>
            <a:pPr marL="0" lvl="0" indent="0" algn="l" rtl="0">
              <a:spcBef>
                <a:spcPts val="0"/>
              </a:spcBef>
              <a:spcAft>
                <a:spcPts val="0"/>
              </a:spcAft>
              <a:buClr>
                <a:schemeClr val="dk1"/>
              </a:buClr>
              <a:buSzPts val="1200"/>
              <a:buFont typeface="Calibri"/>
              <a:buNone/>
            </a:pPr>
            <a:endParaRPr sz="1200"/>
          </a:p>
          <a:p>
            <a:pPr marL="0" lvl="0" indent="0" algn="l" rtl="0">
              <a:spcBef>
                <a:spcPts val="0"/>
              </a:spcBef>
              <a:spcAft>
                <a:spcPts val="0"/>
              </a:spcAft>
              <a:buClr>
                <a:schemeClr val="dk1"/>
              </a:buClr>
              <a:buSzPts val="1200"/>
              <a:buFont typeface="Calibri"/>
              <a:buNone/>
            </a:pPr>
            <a:r>
              <a:rPr lang="sv-SE" sz="1200"/>
              <a:t>Ge deltagarna instruktionerna.</a:t>
            </a:r>
            <a:endParaRPr/>
          </a:p>
        </p:txBody>
      </p:sp>
      <p:sp>
        <p:nvSpPr>
          <p:cNvPr id="202" name="Google Shape;202;p2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SE"/>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9" name="Google Shape;169;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25400" lvl="0" indent="0" algn="l" rtl="0">
              <a:lnSpc>
                <a:spcPct val="115000"/>
              </a:lnSpc>
              <a:spcBef>
                <a:spcPts val="0"/>
              </a:spcBef>
              <a:spcAft>
                <a:spcPts val="0"/>
              </a:spcAft>
              <a:buClr>
                <a:schemeClr val="dk1"/>
              </a:buClr>
              <a:buSzPts val="1100"/>
              <a:buFont typeface="Arial"/>
              <a:buNone/>
            </a:pPr>
            <a:r>
              <a:rPr lang="sv-SE" sz="1200" dirty="0">
                <a:solidFill>
                  <a:schemeClr val="dk1"/>
                </a:solidFill>
                <a:highlight>
                  <a:srgbClr val="FFFFFF"/>
                </a:highlight>
              </a:rPr>
              <a:t>Visa denna under tiden deltagarna förbereder sin berättelse</a:t>
            </a:r>
            <a:endParaRPr sz="1200" dirty="0">
              <a:solidFill>
                <a:schemeClr val="dk1"/>
              </a:solidFill>
              <a:highlight>
                <a:srgbClr val="FFFFFF"/>
              </a:highlight>
            </a:endParaRPr>
          </a:p>
          <a:p>
            <a:pPr marL="0" marR="25400" lvl="0" indent="0" algn="l" rtl="0">
              <a:lnSpc>
                <a:spcPct val="115000"/>
              </a:lnSpc>
              <a:spcBef>
                <a:spcPts val="0"/>
              </a:spcBef>
              <a:spcAft>
                <a:spcPts val="0"/>
              </a:spcAft>
              <a:buClr>
                <a:schemeClr val="dk1"/>
              </a:buClr>
              <a:buSzPts val="1100"/>
              <a:buFont typeface="Arial"/>
              <a:buNone/>
            </a:pPr>
            <a:endParaRPr sz="1200" dirty="0">
              <a:solidFill>
                <a:schemeClr val="dk1"/>
              </a:solidFill>
              <a:highlight>
                <a:srgbClr val="FFFFFF"/>
              </a:highlight>
            </a:endParaRPr>
          </a:p>
          <a:p>
            <a:pPr marL="0" lvl="0" indent="0" algn="l" rtl="0">
              <a:spcBef>
                <a:spcPts val="0"/>
              </a:spcBef>
              <a:spcAft>
                <a:spcPts val="0"/>
              </a:spcAft>
              <a:buClr>
                <a:schemeClr val="dk1"/>
              </a:buClr>
              <a:buSzPts val="1200"/>
              <a:buFont typeface="Arial"/>
              <a:buNone/>
            </a:pPr>
            <a:endParaRPr sz="1200" dirty="0">
              <a:solidFill>
                <a:schemeClr val="dk1"/>
              </a:solidFill>
            </a:endParaRPr>
          </a:p>
          <a:p>
            <a:pPr marL="0" lvl="0" indent="0" algn="l" rtl="0">
              <a:spcBef>
                <a:spcPts val="0"/>
              </a:spcBef>
              <a:spcAft>
                <a:spcPts val="0"/>
              </a:spcAft>
              <a:buNone/>
            </a:pPr>
            <a:endParaRPr dirty="0"/>
          </a:p>
        </p:txBody>
      </p:sp>
      <p:sp>
        <p:nvSpPr>
          <p:cNvPr id="170" name="Google Shape;170;p1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SE"/>
              <a:t>7</a:t>
            </a:fld>
            <a:endParaRPr/>
          </a:p>
        </p:txBody>
      </p:sp>
    </p:spTree>
    <p:extLst>
      <p:ext uri="{BB962C8B-B14F-4D97-AF65-F5344CB8AC3E}">
        <p14:creationId xmlns:p14="http://schemas.microsoft.com/office/powerpoint/2010/main" val="2610170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8" name="Google Shape;208;p2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Calibri"/>
              <a:buNone/>
            </a:pPr>
            <a:r>
              <a:rPr lang="sv-SE" sz="1200"/>
              <a:t>Uppskattade tidsåtgång: 17 min</a:t>
            </a:r>
            <a:endParaRPr/>
          </a:p>
          <a:p>
            <a:pPr marL="0" lvl="0" indent="0" algn="l" rtl="0">
              <a:spcBef>
                <a:spcPts val="0"/>
              </a:spcBef>
              <a:spcAft>
                <a:spcPts val="0"/>
              </a:spcAft>
              <a:buClr>
                <a:schemeClr val="dk1"/>
              </a:buClr>
              <a:buSzPts val="1200"/>
              <a:buFont typeface="Calibri"/>
              <a:buNone/>
            </a:pPr>
            <a:endParaRPr sz="1200"/>
          </a:p>
          <a:p>
            <a:pPr marL="0" lvl="0" indent="0" algn="l" rtl="0">
              <a:spcBef>
                <a:spcPts val="0"/>
              </a:spcBef>
              <a:spcAft>
                <a:spcPts val="0"/>
              </a:spcAft>
              <a:buClr>
                <a:schemeClr val="dk1"/>
              </a:buClr>
              <a:buSzPts val="1200"/>
              <a:buFont typeface="Calibri"/>
              <a:buNone/>
            </a:pPr>
            <a:r>
              <a:rPr lang="sv-SE" sz="1200"/>
              <a:t>Instruera deltagarna hur delande av personliga berättelser går till. </a:t>
            </a:r>
            <a:endParaRPr/>
          </a:p>
          <a:p>
            <a:pPr marL="0" lvl="0" indent="0" algn="l" rtl="0">
              <a:spcBef>
                <a:spcPts val="0"/>
              </a:spcBef>
              <a:spcAft>
                <a:spcPts val="0"/>
              </a:spcAft>
              <a:buClr>
                <a:schemeClr val="dk1"/>
              </a:buClr>
              <a:buSzPts val="1200"/>
              <a:buFont typeface="Calibri"/>
              <a:buNone/>
            </a:pPr>
            <a:r>
              <a:rPr lang="sv-SE" sz="1200"/>
              <a:t>Om dialog eller kommentarer existerar i en grupp påminn dem om att inte gå i dialog (detta är ett tillfälle att verkligen lyssna på varandra och ge varandra utrymme) eller att kommentera.</a:t>
            </a:r>
            <a:endParaRPr/>
          </a:p>
        </p:txBody>
      </p:sp>
      <p:sp>
        <p:nvSpPr>
          <p:cNvPr id="209" name="Google Shape;209;p2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SE"/>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5" name="Google Shape;215;p2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Calibri"/>
              <a:buNone/>
            </a:pPr>
            <a:r>
              <a:rPr lang="sv-SE" sz="1200" dirty="0">
                <a:highlight>
                  <a:srgbClr val="FFFFFF"/>
                </a:highlight>
              </a:rPr>
              <a:t>Uppskattad tidsåtgång: 5 min</a:t>
            </a:r>
          </a:p>
          <a:p>
            <a:pPr marL="0" lvl="0" indent="0" algn="l" rtl="0">
              <a:spcBef>
                <a:spcPts val="0"/>
              </a:spcBef>
              <a:spcAft>
                <a:spcPts val="0"/>
              </a:spcAft>
              <a:buClr>
                <a:schemeClr val="dk1"/>
              </a:buClr>
              <a:buSzPts val="1200"/>
              <a:buFont typeface="Calibri"/>
              <a:buNone/>
            </a:pPr>
            <a:endParaRPr lang="sv-SE" sz="1200" dirty="0">
              <a:highlight>
                <a:srgbClr val="FFFFFF"/>
              </a:highlight>
            </a:endParaRPr>
          </a:p>
          <a:p>
            <a:pPr marL="0" marR="0" lvl="0" indent="0" algn="l" defTabSz="914400" rtl="0" eaLnBrk="1" fontAlgn="auto" latinLnBrk="0" hangingPunct="1">
              <a:lnSpc>
                <a:spcPct val="100000"/>
              </a:lnSpc>
              <a:spcBef>
                <a:spcPts val="0"/>
              </a:spcBef>
              <a:spcAft>
                <a:spcPts val="0"/>
              </a:spcAft>
              <a:buClr>
                <a:schemeClr val="dk1"/>
              </a:buClr>
              <a:buSzPts val="1200"/>
              <a:buFont typeface="Calibri"/>
              <a:buNone/>
              <a:tabLst/>
              <a:defRPr/>
            </a:pPr>
            <a:r>
              <a:rPr lang="sv-SE" sz="1200" dirty="0"/>
              <a:t>Reflektionen är ett verktyg för att generera lärande och insikter, och att ägna tid att utforska hur metoden och reflektion kan användas på hemmaplan.</a:t>
            </a:r>
            <a:endParaRPr lang="sv-SE" dirty="0"/>
          </a:p>
          <a:p>
            <a:pPr marL="0" lvl="0" indent="0" algn="l" rtl="0">
              <a:spcBef>
                <a:spcPts val="0"/>
              </a:spcBef>
              <a:spcAft>
                <a:spcPts val="0"/>
              </a:spcAft>
              <a:buClr>
                <a:schemeClr val="dk1"/>
              </a:buClr>
              <a:buSzPts val="1200"/>
              <a:buFont typeface="Calibri"/>
              <a:buNone/>
            </a:pPr>
            <a:endParaRPr sz="1200" dirty="0">
              <a:highlight>
                <a:srgbClr val="FFFFFF"/>
              </a:highlight>
            </a:endParaRPr>
          </a:p>
        </p:txBody>
      </p:sp>
      <p:sp>
        <p:nvSpPr>
          <p:cNvPr id="216" name="Google Shape;216;p2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SE"/>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bg>
      <p:bgPr>
        <a:solidFill>
          <a:schemeClr val="accent2"/>
        </a:solidFill>
        <a:effectLst/>
      </p:bgPr>
    </p:bg>
    <p:spTree>
      <p:nvGrpSpPr>
        <p:cNvPr id="1" name=""/>
        <p:cNvGrpSpPr/>
        <p:nvPr/>
      </p:nvGrpSpPr>
      <p:grpSpPr>
        <a:xfrm>
          <a:off x="0" y="0"/>
          <a:ext cx="0" cy="0"/>
          <a:chOff x="0" y="0"/>
          <a:chExt cx="0" cy="0"/>
        </a:xfrm>
      </p:grpSpPr>
      <p:pic>
        <p:nvPicPr>
          <p:cNvPr id="14" name="Bildobjekt 13">
            <a:extLst>
              <a:ext uri="{FF2B5EF4-FFF2-40B4-BE49-F238E27FC236}">
                <a16:creationId xmlns:a16="http://schemas.microsoft.com/office/drawing/2014/main" id="{913953AB-E7C9-43E8-B896-8E1A10255641}"/>
              </a:ext>
            </a:extLst>
          </p:cNvPr>
          <p:cNvPicPr>
            <a:picLocks noChangeAspect="1"/>
          </p:cNvPicPr>
          <p:nvPr userDrawn="1"/>
        </p:nvPicPr>
        <p:blipFill>
          <a:blip r:embed="rId2"/>
          <a:stretch>
            <a:fillRect/>
          </a:stretch>
        </p:blipFill>
        <p:spPr>
          <a:xfrm>
            <a:off x="10361682" y="5260041"/>
            <a:ext cx="1222317" cy="1086153"/>
          </a:xfrm>
          <a:prstGeom prst="rect">
            <a:avLst/>
          </a:prstGeom>
        </p:spPr>
      </p:pic>
      <p:sp>
        <p:nvSpPr>
          <p:cNvPr id="6150" name="Rectangle 6"/>
          <p:cNvSpPr>
            <a:spLocks noGrp="1" noChangeArrowheads="1"/>
          </p:cNvSpPr>
          <p:nvPr>
            <p:ph type="ctrTitle" hasCustomPrompt="1"/>
          </p:nvPr>
        </p:nvSpPr>
        <p:spPr>
          <a:xfrm>
            <a:off x="1162050" y="1183133"/>
            <a:ext cx="9613900" cy="4212317"/>
          </a:xfrm>
          <a:prstGeom prst="rect">
            <a:avLst/>
          </a:prstGeom>
        </p:spPr>
        <p:txBody>
          <a:bodyPr tIns="180000" anchor="ctr" anchorCtr="0"/>
          <a:lstStyle>
            <a:lvl1pPr algn="ctr">
              <a:defRPr sz="8400" b="0">
                <a:solidFill>
                  <a:schemeClr val="bg1"/>
                </a:solidFill>
              </a:defRPr>
            </a:lvl1pPr>
          </a:lstStyle>
          <a:p>
            <a:r>
              <a:rPr lang="sv-SE" dirty="0"/>
              <a:t>Klicka här för att ändra format</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Rubrik och innehåll">
    <p:bg>
      <p:bgRef idx="1001">
        <a:schemeClr val="bg1"/>
      </p:bgRef>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173600" y="2570400"/>
            <a:ext cx="7560000" cy="2944800"/>
          </a:xfrm>
          <a:prstGeom prst="rect">
            <a:avLst/>
          </a:prstGeom>
        </p:spPr>
        <p:txBody>
          <a:bodyPr/>
          <a:lstStyle>
            <a:lvl1pPr>
              <a:spcBef>
                <a:spcPts val="600"/>
              </a:spcBef>
              <a:spcAft>
                <a:spcPts val="300"/>
              </a:spcAft>
              <a:defRPr/>
            </a:lvl1pPr>
          </a:lstStyle>
          <a:p>
            <a:pPr lvl="0"/>
            <a:r>
              <a:rPr lang="sv-SE"/>
              <a:t>Redigera format för bakgrundstext</a:t>
            </a:r>
          </a:p>
        </p:txBody>
      </p:sp>
      <p:pic>
        <p:nvPicPr>
          <p:cNvPr id="8"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2"/>
          <a:stretch>
            <a:fillRect/>
          </a:stretch>
        </p:blipFill>
        <p:spPr>
          <a:xfrm>
            <a:off x="10356979" y="5273268"/>
            <a:ext cx="1224000" cy="1086152"/>
          </a:xfrm>
          <a:prstGeom prst="rect">
            <a:avLst/>
          </a:prstGeom>
        </p:spPr>
      </p:pic>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7919ABB3-B004-4F43-99F2-5F6F81193A3C}" type="slidenum">
              <a:rPr lang="sv-SE" smtClean="0"/>
              <a:pPr/>
              <a:t>‹#›</a:t>
            </a:fld>
            <a:endParaRPr lang="sv-SE" dirty="0"/>
          </a:p>
        </p:txBody>
      </p:sp>
      <p:sp>
        <p:nvSpPr>
          <p:cNvPr id="7" name="Rubrik 6">
            <a:extLst>
              <a:ext uri="{FF2B5EF4-FFF2-40B4-BE49-F238E27FC236}">
                <a16:creationId xmlns:a16="http://schemas.microsoft.com/office/drawing/2014/main" id="{2C474EA3-B419-4857-94F6-E0A2EBA8E9B1}"/>
              </a:ext>
            </a:extLst>
          </p:cNvPr>
          <p:cNvSpPr>
            <a:spLocks noGrp="1"/>
          </p:cNvSpPr>
          <p:nvPr>
            <p:ph type="title"/>
          </p:nvPr>
        </p:nvSpPr>
        <p:spPr/>
        <p:txBody>
          <a:bodyPr/>
          <a:lstStyle>
            <a:lvl1pPr>
              <a:defRPr b="0"/>
            </a:lvl1pPr>
          </a:lstStyle>
          <a:p>
            <a:r>
              <a:rPr lang="sv-SE"/>
              <a:t>Klicka här för att ändra mall för rubrikformat</a:t>
            </a:r>
            <a:endParaRPr lang="sv-SE"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Endast rubrik">
    <p:bg>
      <p:bgPr>
        <a:solidFill>
          <a:schemeClr val="bg1"/>
        </a:solidFill>
        <a:effectLst/>
      </p:bgPr>
    </p:bg>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lvl1pPr>
              <a:defRPr/>
            </a:lvl1pPr>
          </a:lstStyle>
          <a:p>
            <a:endParaRPr lang="sv-SE" dirty="0"/>
          </a:p>
        </p:txBody>
      </p:sp>
      <p:pic>
        <p:nvPicPr>
          <p:cNvPr id="7"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2"/>
          <a:stretch>
            <a:fillRect/>
          </a:stretch>
        </p:blipFill>
        <p:spPr>
          <a:xfrm>
            <a:off x="10356979" y="5273268"/>
            <a:ext cx="1224000" cy="1086152"/>
          </a:xfrm>
          <a:prstGeom prst="rect">
            <a:avLst/>
          </a:prstGeom>
        </p:spPr>
      </p:pic>
      <p:sp>
        <p:nvSpPr>
          <p:cNvPr id="5" name="Platshållare för bildnummer 4"/>
          <p:cNvSpPr>
            <a:spLocks noGrp="1"/>
          </p:cNvSpPr>
          <p:nvPr>
            <p:ph type="sldNum" sz="quarter" idx="12"/>
          </p:nvPr>
        </p:nvSpPr>
        <p:spPr/>
        <p:txBody>
          <a:bodyPr/>
          <a:lstStyle>
            <a:lvl1pPr>
              <a:defRPr/>
            </a:lvl1pPr>
          </a:lstStyle>
          <a:p>
            <a:fld id="{F85C7293-DAF3-421A-8E6E-E23855CE3205}" type="slidenum">
              <a:rPr lang="sv-SE" smtClean="0"/>
              <a:pPr/>
              <a:t>‹#›</a:t>
            </a:fld>
            <a:endParaRPr lang="sv-SE" dirty="0"/>
          </a:p>
        </p:txBody>
      </p:sp>
      <p:sp>
        <p:nvSpPr>
          <p:cNvPr id="6" name="Rubrik 5">
            <a:extLst>
              <a:ext uri="{FF2B5EF4-FFF2-40B4-BE49-F238E27FC236}">
                <a16:creationId xmlns:a16="http://schemas.microsoft.com/office/drawing/2014/main" id="{672BBA37-E6EB-42A9-BB84-8E15D4B74459}"/>
              </a:ext>
            </a:extLst>
          </p:cNvPr>
          <p:cNvSpPr>
            <a:spLocks noGrp="1"/>
          </p:cNvSpPr>
          <p:nvPr>
            <p:ph type="title"/>
          </p:nvPr>
        </p:nvSpPr>
        <p:spPr/>
        <p:txBody>
          <a:bodyPr/>
          <a:lstStyle/>
          <a:p>
            <a:r>
              <a:rPr lang="sv-SE"/>
              <a:t>Klicka här för att ändra mall för rubrikformat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innehåll 2">
    <p:bg>
      <p:bgPr>
        <a:solidFill>
          <a:srgbClr val="FEDCD6"/>
        </a:solidFill>
        <a:effectLst/>
      </p:bgPr>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173600" y="2570400"/>
            <a:ext cx="7560000" cy="2944800"/>
          </a:xfrm>
          <a:prstGeom prst="rect">
            <a:avLst/>
          </a:prstGeom>
        </p:spPr>
        <p:txBody>
          <a:bodyPr/>
          <a:lstStyle>
            <a:lvl1pPr>
              <a:spcBef>
                <a:spcPts val="600"/>
              </a:spcBef>
              <a:spcAft>
                <a:spcPts val="300"/>
              </a:spcAft>
              <a:defRPr/>
            </a:lvl1pPr>
          </a:lstStyle>
          <a:p>
            <a:pPr lvl="0"/>
            <a:r>
              <a:rPr lang="sv-SE"/>
              <a:t>Redigera format för bakgrundstext</a:t>
            </a:r>
          </a:p>
        </p:txBody>
      </p:sp>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7919ABB3-B004-4F43-99F2-5F6F81193A3C}" type="slidenum">
              <a:rPr lang="sv-SE" smtClean="0"/>
              <a:pPr/>
              <a:t>‹#›</a:t>
            </a:fld>
            <a:endParaRPr lang="sv-SE" dirty="0"/>
          </a:p>
        </p:txBody>
      </p:sp>
      <p:sp>
        <p:nvSpPr>
          <p:cNvPr id="7" name="Rubrik 6">
            <a:extLst>
              <a:ext uri="{FF2B5EF4-FFF2-40B4-BE49-F238E27FC236}">
                <a16:creationId xmlns:a16="http://schemas.microsoft.com/office/drawing/2014/main" id="{2C474EA3-B419-4857-94F6-E0A2EBA8E9B1}"/>
              </a:ext>
            </a:extLst>
          </p:cNvPr>
          <p:cNvSpPr>
            <a:spLocks noGrp="1"/>
          </p:cNvSpPr>
          <p:nvPr>
            <p:ph type="title"/>
          </p:nvPr>
        </p:nvSpPr>
        <p:spPr/>
        <p:txBody>
          <a:bodyPr/>
          <a:lstStyle/>
          <a:p>
            <a:r>
              <a:rPr lang="sv-SE"/>
              <a:t>Klicka här för att ändra mall för rubrikformat</a:t>
            </a:r>
            <a:endParaRPr lang="sv-SE" dirty="0"/>
          </a:p>
        </p:txBody>
      </p:sp>
    </p:spTree>
    <p:extLst>
      <p:ext uri="{BB962C8B-B14F-4D97-AF65-F5344CB8AC3E}">
        <p14:creationId xmlns:p14="http://schemas.microsoft.com/office/powerpoint/2010/main" val="526998409"/>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ast rubrik 2">
    <p:bg>
      <p:bgPr>
        <a:solidFill>
          <a:srgbClr val="FEDCD6"/>
        </a:solidFill>
        <a:effectLst/>
      </p:bgPr>
    </p:bg>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lvl1pPr>
              <a:defRPr/>
            </a:lvl1pPr>
          </a:lstStyle>
          <a:p>
            <a:endParaRPr lang="sv-SE" dirty="0"/>
          </a:p>
        </p:txBody>
      </p:sp>
      <p:sp>
        <p:nvSpPr>
          <p:cNvPr id="5" name="Platshållare för bildnummer 4"/>
          <p:cNvSpPr>
            <a:spLocks noGrp="1"/>
          </p:cNvSpPr>
          <p:nvPr>
            <p:ph type="sldNum" sz="quarter" idx="12"/>
          </p:nvPr>
        </p:nvSpPr>
        <p:spPr/>
        <p:txBody>
          <a:bodyPr/>
          <a:lstStyle>
            <a:lvl1pPr>
              <a:defRPr/>
            </a:lvl1pPr>
          </a:lstStyle>
          <a:p>
            <a:fld id="{F85C7293-DAF3-421A-8E6E-E23855CE3205}" type="slidenum">
              <a:rPr lang="sv-SE" smtClean="0"/>
              <a:pPr/>
              <a:t>‹#›</a:t>
            </a:fld>
            <a:endParaRPr lang="sv-SE" dirty="0"/>
          </a:p>
        </p:txBody>
      </p:sp>
      <p:sp>
        <p:nvSpPr>
          <p:cNvPr id="6" name="Rubrik 5">
            <a:extLst>
              <a:ext uri="{FF2B5EF4-FFF2-40B4-BE49-F238E27FC236}">
                <a16:creationId xmlns:a16="http://schemas.microsoft.com/office/drawing/2014/main" id="{672BBA37-E6EB-42A9-BB84-8E15D4B74459}"/>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641443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lutbild">
    <p:bg>
      <p:bgPr>
        <a:solidFill>
          <a:schemeClr val="accent2"/>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274FBCDD-2D73-1F49-826A-160CB3CFCAC8}"/>
              </a:ext>
            </a:extLst>
          </p:cNvPr>
          <p:cNvPicPr>
            <a:picLocks noChangeAspect="1"/>
          </p:cNvPicPr>
          <p:nvPr userDrawn="1"/>
        </p:nvPicPr>
        <p:blipFill>
          <a:blip r:embed="rId2"/>
          <a:stretch>
            <a:fillRect/>
          </a:stretch>
        </p:blipFill>
        <p:spPr>
          <a:xfrm>
            <a:off x="4255090" y="1809000"/>
            <a:ext cx="3681820" cy="3240000"/>
          </a:xfrm>
          <a:prstGeom prst="rect">
            <a:avLst/>
          </a:prstGeom>
        </p:spPr>
      </p:pic>
    </p:spTree>
    <p:extLst>
      <p:ext uri="{BB962C8B-B14F-4D97-AF65-F5344CB8AC3E}">
        <p14:creationId xmlns:p14="http://schemas.microsoft.com/office/powerpoint/2010/main" val="73955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logan">
    <p:bg>
      <p:bgPr>
        <a:solidFill>
          <a:schemeClr val="accent2"/>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6EF17898-CBF0-9D46-988B-91F305DB48D7}"/>
              </a:ext>
            </a:extLst>
          </p:cNvPr>
          <p:cNvPicPr>
            <a:picLocks noChangeAspect="1"/>
          </p:cNvPicPr>
          <p:nvPr userDrawn="1"/>
        </p:nvPicPr>
        <p:blipFill>
          <a:blip r:embed="rId2"/>
          <a:stretch>
            <a:fillRect/>
          </a:stretch>
        </p:blipFill>
        <p:spPr>
          <a:xfrm>
            <a:off x="4465349" y="5677832"/>
            <a:ext cx="3261302" cy="688165"/>
          </a:xfrm>
          <a:prstGeom prst="rect">
            <a:avLst/>
          </a:prstGeom>
        </p:spPr>
      </p:pic>
      <p:sp>
        <p:nvSpPr>
          <p:cNvPr id="4" name="Rectangle 6">
            <a:extLst>
              <a:ext uri="{FF2B5EF4-FFF2-40B4-BE49-F238E27FC236}">
                <a16:creationId xmlns:a16="http://schemas.microsoft.com/office/drawing/2014/main" id="{012C9861-3691-2346-9187-033A9661D31A}"/>
              </a:ext>
            </a:extLst>
          </p:cNvPr>
          <p:cNvSpPr>
            <a:spLocks noGrp="1" noChangeArrowheads="1"/>
          </p:cNvSpPr>
          <p:nvPr>
            <p:ph type="ctrTitle" hasCustomPrompt="1"/>
          </p:nvPr>
        </p:nvSpPr>
        <p:spPr>
          <a:xfrm>
            <a:off x="1162050" y="1183133"/>
            <a:ext cx="9613900" cy="4212317"/>
          </a:xfrm>
          <a:prstGeom prst="rect">
            <a:avLst/>
          </a:prstGeom>
        </p:spPr>
        <p:txBody>
          <a:bodyPr tIns="180000" anchor="ctr" anchorCtr="0"/>
          <a:lstStyle>
            <a:lvl1pPr algn="ctr">
              <a:defRPr sz="8400" b="0">
                <a:solidFill>
                  <a:schemeClr val="bg1"/>
                </a:solidFill>
              </a:defRPr>
            </a:lvl1pPr>
          </a:lstStyle>
          <a:p>
            <a:r>
              <a:rPr lang="sv-SE" dirty="0"/>
              <a:t>Klicka här för att ändra format</a:t>
            </a:r>
          </a:p>
        </p:txBody>
      </p:sp>
    </p:spTree>
    <p:extLst>
      <p:ext uri="{BB962C8B-B14F-4D97-AF65-F5344CB8AC3E}">
        <p14:creationId xmlns:p14="http://schemas.microsoft.com/office/powerpoint/2010/main" val="4002773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Rubrik och innehåll (ros)">
  <p:cSld name="Rubrik och innehåll (ros)">
    <p:bg>
      <p:bgPr>
        <a:solidFill>
          <a:schemeClr val="lt1"/>
        </a:solidFill>
        <a:effectLst/>
      </p:bgPr>
    </p:bg>
    <p:spTree>
      <p:nvGrpSpPr>
        <p:cNvPr id="1" name="Shape 21"/>
        <p:cNvGrpSpPr/>
        <p:nvPr/>
      </p:nvGrpSpPr>
      <p:grpSpPr>
        <a:xfrm>
          <a:off x="0" y="0"/>
          <a:ext cx="0" cy="0"/>
          <a:chOff x="0" y="0"/>
          <a:chExt cx="0" cy="0"/>
        </a:xfrm>
      </p:grpSpPr>
      <p:sp>
        <p:nvSpPr>
          <p:cNvPr id="22" name="Google Shape;22;p3"/>
          <p:cNvSpPr txBox="1">
            <a:spLocks noGrp="1"/>
          </p:cNvSpPr>
          <p:nvPr>
            <p:ph type="body" idx="1"/>
          </p:nvPr>
        </p:nvSpPr>
        <p:spPr>
          <a:xfrm>
            <a:off x="1173600" y="2570400"/>
            <a:ext cx="7560000" cy="2944800"/>
          </a:xfrm>
          <a:prstGeom prst="rect">
            <a:avLst/>
          </a:prstGeom>
          <a:noFill/>
          <a:ln>
            <a:noFill/>
          </a:ln>
        </p:spPr>
        <p:txBody>
          <a:bodyPr spcFirstLastPara="1" wrap="square" lIns="0" tIns="0" rIns="0" bIns="0" anchor="t" anchorCtr="0">
            <a:noAutofit/>
          </a:bodyPr>
          <a:lstStyle>
            <a:lvl1pPr marL="457200" lvl="0" indent="-381000" algn="l">
              <a:lnSpc>
                <a:spcPct val="100000"/>
              </a:lnSpc>
              <a:spcBef>
                <a:spcPts val="600"/>
              </a:spcBef>
              <a:spcAft>
                <a:spcPts val="0"/>
              </a:spcAft>
              <a:buSzPts val="2400"/>
              <a:buFont typeface="Avenir"/>
              <a:buChar char="•"/>
              <a:defRPr/>
            </a:lvl1pPr>
            <a:lvl2pPr marL="914400" lvl="1" indent="-342900" algn="l">
              <a:lnSpc>
                <a:spcPct val="100000"/>
              </a:lnSpc>
              <a:spcBef>
                <a:spcPts val="300"/>
              </a:spcBef>
              <a:spcAft>
                <a:spcPts val="0"/>
              </a:spcAft>
              <a:buClr>
                <a:schemeClr val="dk1"/>
              </a:buClr>
              <a:buSzPts val="1800"/>
              <a:buChar char="–"/>
              <a:defRPr/>
            </a:lvl2pPr>
            <a:lvl3pPr marL="1371600" lvl="2" indent="-342900" algn="l">
              <a:lnSpc>
                <a:spcPct val="100000"/>
              </a:lnSpc>
              <a:spcBef>
                <a:spcPts val="0"/>
              </a:spcBef>
              <a:spcAft>
                <a:spcPts val="0"/>
              </a:spcAft>
              <a:buClr>
                <a:schemeClr val="dk1"/>
              </a:buClr>
              <a:buSzPts val="1800"/>
              <a:buChar char="•"/>
              <a:defRPr/>
            </a:lvl3pPr>
            <a:lvl4pPr marL="1828800" lvl="3" indent="-342900" algn="l">
              <a:lnSpc>
                <a:spcPct val="100000"/>
              </a:lnSpc>
              <a:spcBef>
                <a:spcPts val="0"/>
              </a:spcBef>
              <a:spcAft>
                <a:spcPts val="0"/>
              </a:spcAft>
              <a:buClr>
                <a:schemeClr val="dk1"/>
              </a:buClr>
              <a:buSzPts val="1800"/>
              <a:buChar char="–"/>
              <a:defRPr/>
            </a:lvl4pPr>
            <a:lvl5pPr marL="2286000" lvl="4" indent="-342900" algn="l">
              <a:lnSpc>
                <a:spcPct val="100000"/>
              </a:lnSpc>
              <a:spcBef>
                <a:spcPts val="0"/>
              </a:spcBef>
              <a:spcAft>
                <a:spcPts val="0"/>
              </a:spcAft>
              <a:buClr>
                <a:schemeClr val="dk1"/>
              </a:buClr>
              <a:buSzPts val="1800"/>
              <a:buChar char="»"/>
              <a:defRPr/>
            </a:lvl5pPr>
            <a:lvl6pPr marL="2743200" lvl="5" indent="-342900" algn="l">
              <a:lnSpc>
                <a:spcPct val="80000"/>
              </a:lnSpc>
              <a:spcBef>
                <a:spcPts val="270"/>
              </a:spcBef>
              <a:spcAft>
                <a:spcPts val="0"/>
              </a:spcAft>
              <a:buClr>
                <a:schemeClr val="dk1"/>
              </a:buClr>
              <a:buSzPts val="1800"/>
              <a:buChar char="»"/>
              <a:defRPr/>
            </a:lvl6pPr>
            <a:lvl7pPr marL="3200400" lvl="6" indent="-342900" algn="l">
              <a:lnSpc>
                <a:spcPct val="80000"/>
              </a:lnSpc>
              <a:spcBef>
                <a:spcPts val="270"/>
              </a:spcBef>
              <a:spcAft>
                <a:spcPts val="0"/>
              </a:spcAft>
              <a:buClr>
                <a:schemeClr val="dk1"/>
              </a:buClr>
              <a:buSzPts val="1800"/>
              <a:buChar char="»"/>
              <a:defRPr/>
            </a:lvl7pPr>
            <a:lvl8pPr marL="3657600" lvl="7" indent="-342900" algn="l">
              <a:lnSpc>
                <a:spcPct val="80000"/>
              </a:lnSpc>
              <a:spcBef>
                <a:spcPts val="270"/>
              </a:spcBef>
              <a:spcAft>
                <a:spcPts val="0"/>
              </a:spcAft>
              <a:buClr>
                <a:schemeClr val="dk1"/>
              </a:buClr>
              <a:buSzPts val="1800"/>
              <a:buChar char="»"/>
              <a:defRPr/>
            </a:lvl8pPr>
            <a:lvl9pPr marL="4114800" lvl="8" indent="-342900" algn="l">
              <a:lnSpc>
                <a:spcPct val="80000"/>
              </a:lnSpc>
              <a:spcBef>
                <a:spcPts val="270"/>
              </a:spcBef>
              <a:spcAft>
                <a:spcPts val="270"/>
              </a:spcAft>
              <a:buClr>
                <a:schemeClr val="dk1"/>
              </a:buClr>
              <a:buSzPts val="1800"/>
              <a:buChar char="»"/>
              <a:defRPr/>
            </a:lvl9pPr>
          </a:lstStyle>
          <a:p>
            <a:endParaRPr/>
          </a:p>
        </p:txBody>
      </p:sp>
      <p:sp>
        <p:nvSpPr>
          <p:cNvPr id="23" name="Google Shape;23;p3"/>
          <p:cNvSpPr txBox="1">
            <a:spLocks noGrp="1"/>
          </p:cNvSpPr>
          <p:nvPr>
            <p:ph type="ftr" idx="11"/>
          </p:nvPr>
        </p:nvSpPr>
        <p:spPr>
          <a:xfrm>
            <a:off x="368379" y="6405646"/>
            <a:ext cx="3860800" cy="223308"/>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3"/>
          <p:cNvSpPr txBox="1">
            <a:spLocks noGrp="1"/>
          </p:cNvSpPr>
          <p:nvPr>
            <p:ph type="sldNum" idx="12"/>
          </p:nvPr>
        </p:nvSpPr>
        <p:spPr>
          <a:xfrm>
            <a:off x="11147049" y="252942"/>
            <a:ext cx="792000" cy="223308"/>
          </a:xfrm>
          <a:prstGeom prst="rect">
            <a:avLst/>
          </a:prstGeom>
          <a:noFill/>
          <a:ln>
            <a:noFill/>
          </a:ln>
        </p:spPr>
        <p:txBody>
          <a:bodyPr spcFirstLastPara="1" wrap="square" lIns="0" tIns="0" rIns="0" bIns="0" anchor="t" anchorCtr="0">
            <a:noAutofit/>
          </a:bodyPr>
          <a:lstStyle>
            <a:lvl1pPr marL="0" lvl="0" indent="0" algn="r">
              <a:spcBef>
                <a:spcPts val="0"/>
              </a:spcBef>
              <a:spcAft>
                <a:spcPts val="0"/>
              </a:spcAft>
              <a:buNone/>
              <a:defRPr sz="1000" b="0" i="0" u="none" strike="noStrike" cap="none">
                <a:solidFill>
                  <a:schemeClr val="dk1"/>
                </a:solidFill>
                <a:latin typeface="Avenir"/>
                <a:ea typeface="Avenir"/>
                <a:cs typeface="Avenir"/>
                <a:sym typeface="Avenir"/>
              </a:defRPr>
            </a:lvl1pPr>
            <a:lvl2pPr marL="0" lvl="1" indent="0" algn="r">
              <a:spcBef>
                <a:spcPts val="0"/>
              </a:spcBef>
              <a:spcAft>
                <a:spcPts val="0"/>
              </a:spcAft>
              <a:buNone/>
              <a:defRPr sz="1000" b="0" i="0" u="none" strike="noStrike" cap="none">
                <a:solidFill>
                  <a:schemeClr val="dk1"/>
                </a:solidFill>
                <a:latin typeface="Avenir"/>
                <a:ea typeface="Avenir"/>
                <a:cs typeface="Avenir"/>
                <a:sym typeface="Avenir"/>
              </a:defRPr>
            </a:lvl2pPr>
            <a:lvl3pPr marL="0" lvl="2" indent="0" algn="r">
              <a:spcBef>
                <a:spcPts val="0"/>
              </a:spcBef>
              <a:spcAft>
                <a:spcPts val="0"/>
              </a:spcAft>
              <a:buNone/>
              <a:defRPr sz="1000" b="0" i="0" u="none" strike="noStrike" cap="none">
                <a:solidFill>
                  <a:schemeClr val="dk1"/>
                </a:solidFill>
                <a:latin typeface="Avenir"/>
                <a:ea typeface="Avenir"/>
                <a:cs typeface="Avenir"/>
                <a:sym typeface="Avenir"/>
              </a:defRPr>
            </a:lvl3pPr>
            <a:lvl4pPr marL="0" lvl="3" indent="0" algn="r">
              <a:spcBef>
                <a:spcPts val="0"/>
              </a:spcBef>
              <a:spcAft>
                <a:spcPts val="0"/>
              </a:spcAft>
              <a:buNone/>
              <a:defRPr sz="1000" b="0" i="0" u="none" strike="noStrike" cap="none">
                <a:solidFill>
                  <a:schemeClr val="dk1"/>
                </a:solidFill>
                <a:latin typeface="Avenir"/>
                <a:ea typeface="Avenir"/>
                <a:cs typeface="Avenir"/>
                <a:sym typeface="Avenir"/>
              </a:defRPr>
            </a:lvl4pPr>
            <a:lvl5pPr marL="0" lvl="4" indent="0" algn="r">
              <a:spcBef>
                <a:spcPts val="0"/>
              </a:spcBef>
              <a:spcAft>
                <a:spcPts val="0"/>
              </a:spcAft>
              <a:buNone/>
              <a:defRPr sz="1000" b="0" i="0" u="none" strike="noStrike" cap="none">
                <a:solidFill>
                  <a:schemeClr val="dk1"/>
                </a:solidFill>
                <a:latin typeface="Avenir"/>
                <a:ea typeface="Avenir"/>
                <a:cs typeface="Avenir"/>
                <a:sym typeface="Avenir"/>
              </a:defRPr>
            </a:lvl5pPr>
            <a:lvl6pPr marL="0" lvl="5" indent="0" algn="r">
              <a:spcBef>
                <a:spcPts val="0"/>
              </a:spcBef>
              <a:spcAft>
                <a:spcPts val="0"/>
              </a:spcAft>
              <a:buNone/>
              <a:defRPr sz="1000" b="0" i="0" u="none" strike="noStrike" cap="none">
                <a:solidFill>
                  <a:schemeClr val="dk1"/>
                </a:solidFill>
                <a:latin typeface="Avenir"/>
                <a:ea typeface="Avenir"/>
                <a:cs typeface="Avenir"/>
                <a:sym typeface="Avenir"/>
              </a:defRPr>
            </a:lvl6pPr>
            <a:lvl7pPr marL="0" lvl="6" indent="0" algn="r">
              <a:spcBef>
                <a:spcPts val="0"/>
              </a:spcBef>
              <a:spcAft>
                <a:spcPts val="0"/>
              </a:spcAft>
              <a:buNone/>
              <a:defRPr sz="1000" b="0" i="0" u="none" strike="noStrike" cap="none">
                <a:solidFill>
                  <a:schemeClr val="dk1"/>
                </a:solidFill>
                <a:latin typeface="Avenir"/>
                <a:ea typeface="Avenir"/>
                <a:cs typeface="Avenir"/>
                <a:sym typeface="Avenir"/>
              </a:defRPr>
            </a:lvl7pPr>
            <a:lvl8pPr marL="0" lvl="7" indent="0" algn="r">
              <a:spcBef>
                <a:spcPts val="0"/>
              </a:spcBef>
              <a:spcAft>
                <a:spcPts val="0"/>
              </a:spcAft>
              <a:buNone/>
              <a:defRPr sz="1000" b="0" i="0" u="none" strike="noStrike" cap="none">
                <a:solidFill>
                  <a:schemeClr val="dk1"/>
                </a:solidFill>
                <a:latin typeface="Avenir"/>
                <a:ea typeface="Avenir"/>
                <a:cs typeface="Avenir"/>
                <a:sym typeface="Avenir"/>
              </a:defRPr>
            </a:lvl8pPr>
            <a:lvl9pPr marL="0" lvl="8" indent="0" algn="r">
              <a:spcBef>
                <a:spcPts val="0"/>
              </a:spcBef>
              <a:spcAft>
                <a:spcPts val="0"/>
              </a:spcAft>
              <a:buNone/>
              <a:defRPr sz="1000" b="0" i="0" u="none" strike="noStrike" cap="none">
                <a:solidFill>
                  <a:schemeClr val="dk1"/>
                </a:solidFill>
                <a:latin typeface="Avenir"/>
                <a:ea typeface="Avenir"/>
                <a:cs typeface="Avenir"/>
                <a:sym typeface="Avenir"/>
              </a:defRPr>
            </a:lvl9pPr>
          </a:lstStyle>
          <a:p>
            <a:pPr marL="0" lvl="0" indent="0" algn="r" rtl="0">
              <a:spcBef>
                <a:spcPts val="0"/>
              </a:spcBef>
              <a:spcAft>
                <a:spcPts val="0"/>
              </a:spcAft>
              <a:buNone/>
            </a:pPr>
            <a:fld id="{00000000-1234-1234-1234-123412341234}" type="slidenum">
              <a:rPr lang="sv-SE"/>
              <a:t>‹#›</a:t>
            </a:fld>
            <a:endParaRPr/>
          </a:p>
        </p:txBody>
      </p:sp>
      <p:sp>
        <p:nvSpPr>
          <p:cNvPr id="25" name="Google Shape;25;p3"/>
          <p:cNvSpPr txBox="1">
            <a:spLocks noGrp="1"/>
          </p:cNvSpPr>
          <p:nvPr>
            <p:ph type="title"/>
          </p:nvPr>
        </p:nvSpPr>
        <p:spPr>
          <a:xfrm>
            <a:off x="1173892" y="476250"/>
            <a:ext cx="7561591" cy="1755714"/>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SzPts val="1400"/>
              <a:buNone/>
              <a:defRPr/>
            </a:lvl1pPr>
            <a:lvl2pPr lvl="1" algn="l">
              <a:lnSpc>
                <a:spcPct val="80000"/>
              </a:lnSpc>
              <a:spcBef>
                <a:spcPts val="0"/>
              </a:spcBef>
              <a:spcAft>
                <a:spcPts val="0"/>
              </a:spcAft>
              <a:buSzPts val="1400"/>
              <a:buNone/>
              <a:defRPr/>
            </a:lvl2pPr>
            <a:lvl3pPr lvl="2" algn="l">
              <a:lnSpc>
                <a:spcPct val="80000"/>
              </a:lnSpc>
              <a:spcBef>
                <a:spcPts val="0"/>
              </a:spcBef>
              <a:spcAft>
                <a:spcPts val="0"/>
              </a:spcAft>
              <a:buSzPts val="1400"/>
              <a:buNone/>
              <a:defRPr/>
            </a:lvl3pPr>
            <a:lvl4pPr lvl="3" algn="l">
              <a:lnSpc>
                <a:spcPct val="80000"/>
              </a:lnSpc>
              <a:spcBef>
                <a:spcPts val="0"/>
              </a:spcBef>
              <a:spcAft>
                <a:spcPts val="0"/>
              </a:spcAft>
              <a:buSzPts val="1400"/>
              <a:buNone/>
              <a:defRPr/>
            </a:lvl4pPr>
            <a:lvl5pPr lvl="4" algn="l">
              <a:lnSpc>
                <a:spcPct val="80000"/>
              </a:lnSpc>
              <a:spcBef>
                <a:spcPts val="0"/>
              </a:spcBef>
              <a:spcAft>
                <a:spcPts val="0"/>
              </a:spcAft>
              <a:buSzPts val="1400"/>
              <a:buNone/>
              <a:defRPr/>
            </a:lvl5pPr>
            <a:lvl6pPr lvl="5" algn="l">
              <a:lnSpc>
                <a:spcPct val="80000"/>
              </a:lnSpc>
              <a:spcBef>
                <a:spcPts val="0"/>
              </a:spcBef>
              <a:spcAft>
                <a:spcPts val="0"/>
              </a:spcAft>
              <a:buSzPts val="1400"/>
              <a:buNone/>
              <a:defRPr/>
            </a:lvl6pPr>
            <a:lvl7pPr lvl="6" algn="l">
              <a:lnSpc>
                <a:spcPct val="80000"/>
              </a:lnSpc>
              <a:spcBef>
                <a:spcPts val="0"/>
              </a:spcBef>
              <a:spcAft>
                <a:spcPts val="0"/>
              </a:spcAft>
              <a:buSzPts val="1400"/>
              <a:buNone/>
              <a:defRPr/>
            </a:lvl7pPr>
            <a:lvl8pPr lvl="7" algn="l">
              <a:lnSpc>
                <a:spcPct val="80000"/>
              </a:lnSpc>
              <a:spcBef>
                <a:spcPts val="0"/>
              </a:spcBef>
              <a:spcAft>
                <a:spcPts val="0"/>
              </a:spcAft>
              <a:buSzPts val="1400"/>
              <a:buNone/>
              <a:defRPr/>
            </a:lvl8pPr>
            <a:lvl9pPr lvl="8" algn="l">
              <a:lnSpc>
                <a:spcPct val="8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1937210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ags" Target="../tags/tag1.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7"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11"/>
          <a:stretch>
            <a:fillRect/>
          </a:stretch>
        </p:blipFill>
        <p:spPr>
          <a:xfrm>
            <a:off x="10356979" y="5273268"/>
            <a:ext cx="1224000" cy="1086152"/>
          </a:xfrm>
          <a:prstGeom prst="rect">
            <a:avLst/>
          </a:prstGeom>
        </p:spPr>
      </p:pic>
      <p:sp>
        <p:nvSpPr>
          <p:cNvPr id="5123" name="Rectangle 3"/>
          <p:cNvSpPr>
            <a:spLocks noGrp="1" noChangeArrowheads="1"/>
          </p:cNvSpPr>
          <p:nvPr>
            <p:ph type="title"/>
          </p:nvPr>
        </p:nvSpPr>
        <p:spPr bwMode="auto">
          <a:xfrm>
            <a:off x="1173892" y="476250"/>
            <a:ext cx="7561591" cy="1755714"/>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sv-SE" dirty="0"/>
              <a:t>Klicka här för att ändra format</a:t>
            </a:r>
          </a:p>
        </p:txBody>
      </p:sp>
      <p:sp>
        <p:nvSpPr>
          <p:cNvPr id="5124" name="Rectangle 4"/>
          <p:cNvSpPr>
            <a:spLocks noGrp="1" noChangeArrowheads="1"/>
          </p:cNvSpPr>
          <p:nvPr>
            <p:ph type="body" idx="1"/>
          </p:nvPr>
        </p:nvSpPr>
        <p:spPr bwMode="auto">
          <a:xfrm>
            <a:off x="1173892" y="2571321"/>
            <a:ext cx="7561591" cy="294524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127" name="Rectangle 7"/>
          <p:cNvSpPr>
            <a:spLocks noGrp="1" noChangeArrowheads="1"/>
          </p:cNvSpPr>
          <p:nvPr>
            <p:ph type="ftr" sz="quarter" idx="3"/>
          </p:nvPr>
        </p:nvSpPr>
        <p:spPr bwMode="auto">
          <a:xfrm>
            <a:off x="368379" y="6405646"/>
            <a:ext cx="3860800" cy="2233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000">
                <a:latin typeface="+mn-lt"/>
              </a:defRPr>
            </a:lvl1pPr>
          </a:lstStyle>
          <a:p>
            <a:endParaRPr lang="sv-SE" dirty="0"/>
          </a:p>
        </p:txBody>
      </p:sp>
      <p:sp>
        <p:nvSpPr>
          <p:cNvPr id="5128" name="Rectangle 8"/>
          <p:cNvSpPr>
            <a:spLocks noGrp="1" noChangeArrowheads="1"/>
          </p:cNvSpPr>
          <p:nvPr>
            <p:ph type="sldNum" sz="quarter" idx="4"/>
          </p:nvPr>
        </p:nvSpPr>
        <p:spPr bwMode="auto">
          <a:xfrm>
            <a:off x="11147049" y="252942"/>
            <a:ext cx="792000" cy="2233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000">
                <a:latin typeface="+mn-lt"/>
              </a:defRPr>
            </a:lvl1pPr>
          </a:lstStyle>
          <a:p>
            <a:fld id="{46085A6D-D083-4792-977F-F5A10C3755BB}" type="slidenum">
              <a:rPr lang="sv-SE" smtClean="0"/>
              <a:pPr/>
              <a:t>‹#›</a:t>
            </a:fld>
            <a:endParaRPr lang="sv-SE" dirty="0"/>
          </a:p>
        </p:txBody>
      </p:sp>
      <p:sp>
        <p:nvSpPr>
          <p:cNvPr id="2" name="xxLanguageTextBox"/>
          <p:cNvSpPr/>
          <p:nvPr userDrawn="1">
            <p:custDataLst>
              <p:tags r:id="rId10"/>
            </p:custDataLst>
          </p:nvPr>
        </p:nvSpPr>
        <p:spPr>
          <a:xfrm>
            <a:off x="0" y="0"/>
            <a:ext cx="16933" cy="12700"/>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a:p>
        </p:txBody>
      </p:sp>
    </p:spTree>
  </p:cSld>
  <p:clrMap bg1="lt1" tx1="dk1" bg2="lt2" tx2="dk2" accent1="accent1" accent2="accent2" accent3="accent3" accent4="accent4" accent5="accent5" accent6="accent6" hlink="hlink" folHlink="folHlink"/>
  <p:sldLayoutIdLst>
    <p:sldLayoutId id="2147483650" r:id="rId1"/>
    <p:sldLayoutId id="2147483652" r:id="rId2"/>
    <p:sldLayoutId id="2147483656" r:id="rId3"/>
    <p:sldLayoutId id="2147483681" r:id="rId4"/>
    <p:sldLayoutId id="2147483682" r:id="rId5"/>
    <p:sldLayoutId id="2147483683" r:id="rId6"/>
    <p:sldLayoutId id="2147483680" r:id="rId7"/>
    <p:sldLayoutId id="2147483684" r:id="rId8"/>
  </p:sldLayoutIdLst>
  <p:txStyles>
    <p:titleStyle>
      <a:lvl1pPr algn="l" rtl="0" eaLnBrk="1" fontAlgn="base" hangingPunct="1">
        <a:lnSpc>
          <a:spcPct val="80000"/>
        </a:lnSpc>
        <a:spcBef>
          <a:spcPct val="0"/>
        </a:spcBef>
        <a:spcAft>
          <a:spcPct val="0"/>
        </a:spcAft>
        <a:defRPr sz="5400" b="0" cap="all" baseline="0">
          <a:solidFill>
            <a:schemeClr val="accent2"/>
          </a:solidFill>
          <a:latin typeface="+mj-lt"/>
          <a:ea typeface="+mj-ea"/>
          <a:cs typeface="+mj-cs"/>
        </a:defRPr>
      </a:lvl1pPr>
      <a:lvl2pPr algn="l" rtl="0" eaLnBrk="1" fontAlgn="base" hangingPunct="1">
        <a:lnSpc>
          <a:spcPct val="80000"/>
        </a:lnSpc>
        <a:spcBef>
          <a:spcPct val="0"/>
        </a:spcBef>
        <a:spcAft>
          <a:spcPct val="0"/>
        </a:spcAft>
        <a:defRPr sz="3600" b="1">
          <a:solidFill>
            <a:schemeClr val="tx2"/>
          </a:solidFill>
          <a:latin typeface="Arial" charset="0"/>
        </a:defRPr>
      </a:lvl2pPr>
      <a:lvl3pPr algn="l" rtl="0" eaLnBrk="1" fontAlgn="base" hangingPunct="1">
        <a:lnSpc>
          <a:spcPct val="80000"/>
        </a:lnSpc>
        <a:spcBef>
          <a:spcPct val="0"/>
        </a:spcBef>
        <a:spcAft>
          <a:spcPct val="0"/>
        </a:spcAft>
        <a:defRPr sz="3600" b="1">
          <a:solidFill>
            <a:schemeClr val="tx2"/>
          </a:solidFill>
          <a:latin typeface="Arial" charset="0"/>
        </a:defRPr>
      </a:lvl3pPr>
      <a:lvl4pPr algn="l" rtl="0" eaLnBrk="1" fontAlgn="base" hangingPunct="1">
        <a:lnSpc>
          <a:spcPct val="80000"/>
        </a:lnSpc>
        <a:spcBef>
          <a:spcPct val="0"/>
        </a:spcBef>
        <a:spcAft>
          <a:spcPct val="0"/>
        </a:spcAft>
        <a:defRPr sz="3600" b="1">
          <a:solidFill>
            <a:schemeClr val="tx2"/>
          </a:solidFill>
          <a:latin typeface="Arial" charset="0"/>
        </a:defRPr>
      </a:lvl4pPr>
      <a:lvl5pPr algn="l" rtl="0" eaLnBrk="1" fontAlgn="base" hangingPunct="1">
        <a:lnSpc>
          <a:spcPct val="80000"/>
        </a:lnSpc>
        <a:spcBef>
          <a:spcPct val="0"/>
        </a:spcBef>
        <a:spcAft>
          <a:spcPct val="0"/>
        </a:spcAft>
        <a:defRPr sz="3600" b="1">
          <a:solidFill>
            <a:schemeClr val="tx2"/>
          </a:solidFill>
          <a:latin typeface="Arial" charset="0"/>
        </a:defRPr>
      </a:lvl5pPr>
      <a:lvl6pPr marL="457200" algn="l" rtl="0" eaLnBrk="1" fontAlgn="base" hangingPunct="1">
        <a:lnSpc>
          <a:spcPct val="80000"/>
        </a:lnSpc>
        <a:spcBef>
          <a:spcPct val="0"/>
        </a:spcBef>
        <a:spcAft>
          <a:spcPct val="0"/>
        </a:spcAft>
        <a:defRPr sz="3600" b="1">
          <a:solidFill>
            <a:schemeClr val="tx2"/>
          </a:solidFill>
          <a:latin typeface="Arial" charset="0"/>
        </a:defRPr>
      </a:lvl6pPr>
      <a:lvl7pPr marL="914400" algn="l" rtl="0" eaLnBrk="1" fontAlgn="base" hangingPunct="1">
        <a:lnSpc>
          <a:spcPct val="80000"/>
        </a:lnSpc>
        <a:spcBef>
          <a:spcPct val="0"/>
        </a:spcBef>
        <a:spcAft>
          <a:spcPct val="0"/>
        </a:spcAft>
        <a:defRPr sz="3600" b="1">
          <a:solidFill>
            <a:schemeClr val="tx2"/>
          </a:solidFill>
          <a:latin typeface="Arial" charset="0"/>
        </a:defRPr>
      </a:lvl7pPr>
      <a:lvl8pPr marL="1371600" algn="l" rtl="0" eaLnBrk="1" fontAlgn="base" hangingPunct="1">
        <a:lnSpc>
          <a:spcPct val="80000"/>
        </a:lnSpc>
        <a:spcBef>
          <a:spcPct val="0"/>
        </a:spcBef>
        <a:spcAft>
          <a:spcPct val="0"/>
        </a:spcAft>
        <a:defRPr sz="3600" b="1">
          <a:solidFill>
            <a:schemeClr val="tx2"/>
          </a:solidFill>
          <a:latin typeface="Arial" charset="0"/>
        </a:defRPr>
      </a:lvl8pPr>
      <a:lvl9pPr marL="1828800" algn="l" rtl="0" eaLnBrk="1" fontAlgn="base" hangingPunct="1">
        <a:lnSpc>
          <a:spcPct val="80000"/>
        </a:lnSpc>
        <a:spcBef>
          <a:spcPct val="0"/>
        </a:spcBef>
        <a:spcAft>
          <a:spcPct val="0"/>
        </a:spcAft>
        <a:defRPr sz="3600" b="1">
          <a:solidFill>
            <a:schemeClr val="tx2"/>
          </a:solidFill>
          <a:latin typeface="Arial" charset="0"/>
        </a:defRPr>
      </a:lvl9pPr>
    </p:titleStyle>
    <p:bodyStyle>
      <a:lvl1pPr marL="268288" indent="-268288" algn="l" rtl="0" eaLnBrk="1" fontAlgn="base" hangingPunct="1">
        <a:lnSpc>
          <a:spcPct val="100000"/>
        </a:lnSpc>
        <a:spcBef>
          <a:spcPts val="600"/>
        </a:spcBef>
        <a:spcAft>
          <a:spcPts val="200"/>
        </a:spcAft>
        <a:buClr>
          <a:schemeClr val="accent2"/>
        </a:buClr>
        <a:buChar char="•"/>
        <a:defRPr sz="2400">
          <a:solidFill>
            <a:schemeClr val="tx1"/>
          </a:solidFill>
          <a:latin typeface="+mn-lt"/>
          <a:ea typeface="+mn-ea"/>
          <a:cs typeface="+mn-cs"/>
        </a:defRPr>
      </a:lvl1pPr>
      <a:lvl2pPr marL="742950" indent="-285750" algn="l" rtl="0" eaLnBrk="1" fontAlgn="base" hangingPunct="1">
        <a:lnSpc>
          <a:spcPct val="100000"/>
        </a:lnSpc>
        <a:spcBef>
          <a:spcPts val="0"/>
        </a:spcBef>
        <a:spcAft>
          <a:spcPts val="0"/>
        </a:spcAft>
        <a:buChar char="–"/>
        <a:defRPr>
          <a:solidFill>
            <a:schemeClr val="tx1"/>
          </a:solidFill>
          <a:latin typeface="+mn-lt"/>
        </a:defRPr>
      </a:lvl2pPr>
      <a:lvl3pPr marL="1143000" indent="-228600" algn="l" rtl="0" eaLnBrk="1" fontAlgn="base" hangingPunct="1">
        <a:lnSpc>
          <a:spcPct val="100000"/>
        </a:lnSpc>
        <a:spcBef>
          <a:spcPts val="0"/>
        </a:spcBef>
        <a:spcAft>
          <a:spcPts val="0"/>
        </a:spcAft>
        <a:buChar char="•"/>
        <a:defRPr sz="1400">
          <a:solidFill>
            <a:schemeClr val="tx1"/>
          </a:solidFill>
          <a:latin typeface="+mn-lt"/>
        </a:defRPr>
      </a:lvl3pPr>
      <a:lvl4pPr marL="1600200" indent="-228600" algn="l" rtl="0" eaLnBrk="1" fontAlgn="base" hangingPunct="1">
        <a:lnSpc>
          <a:spcPct val="100000"/>
        </a:lnSpc>
        <a:spcBef>
          <a:spcPts val="0"/>
        </a:spcBef>
        <a:spcAft>
          <a:spcPts val="0"/>
        </a:spcAft>
        <a:buChar char="–"/>
        <a:defRPr sz="1200">
          <a:solidFill>
            <a:schemeClr val="tx1"/>
          </a:solidFill>
          <a:latin typeface="+mn-lt"/>
        </a:defRPr>
      </a:lvl4pPr>
      <a:lvl5pPr marL="2057400" indent="-228600" algn="l" rtl="0" eaLnBrk="1" fontAlgn="base" hangingPunct="1">
        <a:lnSpc>
          <a:spcPct val="100000"/>
        </a:lnSpc>
        <a:spcBef>
          <a:spcPts val="0"/>
        </a:spcBef>
        <a:spcAft>
          <a:spcPts val="0"/>
        </a:spcAft>
        <a:buChar char="»"/>
        <a:defRPr sz="1000">
          <a:solidFill>
            <a:schemeClr val="tx1"/>
          </a:solidFill>
          <a:latin typeface="+mn-lt"/>
        </a:defRPr>
      </a:lvl5pPr>
      <a:lvl6pPr marL="2514600" indent="-228600" algn="l" rtl="0" eaLnBrk="1" fontAlgn="base" hangingPunct="1">
        <a:lnSpc>
          <a:spcPct val="80000"/>
        </a:lnSpc>
        <a:spcBef>
          <a:spcPct val="15000"/>
        </a:spcBef>
        <a:spcAft>
          <a:spcPct val="15000"/>
        </a:spcAft>
        <a:buChar char="»"/>
        <a:defRPr sz="1000">
          <a:solidFill>
            <a:schemeClr val="tx1"/>
          </a:solidFill>
          <a:latin typeface="+mn-lt"/>
        </a:defRPr>
      </a:lvl6pPr>
      <a:lvl7pPr marL="2971800" indent="-228600" algn="l" rtl="0" eaLnBrk="1" fontAlgn="base" hangingPunct="1">
        <a:lnSpc>
          <a:spcPct val="80000"/>
        </a:lnSpc>
        <a:spcBef>
          <a:spcPct val="15000"/>
        </a:spcBef>
        <a:spcAft>
          <a:spcPct val="15000"/>
        </a:spcAft>
        <a:buChar char="»"/>
        <a:defRPr sz="1000">
          <a:solidFill>
            <a:schemeClr val="tx1"/>
          </a:solidFill>
          <a:latin typeface="+mn-lt"/>
        </a:defRPr>
      </a:lvl7pPr>
      <a:lvl8pPr marL="3429000" indent="-228600" algn="l" rtl="0" eaLnBrk="1" fontAlgn="base" hangingPunct="1">
        <a:lnSpc>
          <a:spcPct val="80000"/>
        </a:lnSpc>
        <a:spcBef>
          <a:spcPct val="15000"/>
        </a:spcBef>
        <a:spcAft>
          <a:spcPct val="15000"/>
        </a:spcAft>
        <a:buChar char="»"/>
        <a:defRPr sz="1000">
          <a:solidFill>
            <a:schemeClr val="tx1"/>
          </a:solidFill>
          <a:latin typeface="+mn-lt"/>
        </a:defRPr>
      </a:lvl8pPr>
      <a:lvl9pPr marL="3886200" indent="-228600" algn="l" rtl="0" eaLnBrk="1" fontAlgn="base" hangingPunct="1">
        <a:lnSpc>
          <a:spcPct val="80000"/>
        </a:lnSpc>
        <a:spcBef>
          <a:spcPct val="15000"/>
        </a:spcBef>
        <a:spcAft>
          <a:spcPct val="15000"/>
        </a:spcAft>
        <a:buChar char="»"/>
        <a:defRPr sz="1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4"/>
          <p:cNvSpPr txBox="1">
            <a:spLocks noGrp="1"/>
          </p:cNvSpPr>
          <p:nvPr>
            <p:ph type="ctrTitle"/>
          </p:nvPr>
        </p:nvSpPr>
        <p:spPr>
          <a:xfrm>
            <a:off x="1162050" y="2047740"/>
            <a:ext cx="9613900" cy="3347709"/>
          </a:xfrm>
          <a:prstGeom prst="rect">
            <a:avLst/>
          </a:prstGeom>
          <a:noFill/>
          <a:ln>
            <a:noFill/>
          </a:ln>
        </p:spPr>
        <p:txBody>
          <a:bodyPr spcFirstLastPara="1" wrap="square" lIns="0" tIns="180000" rIns="0" bIns="0" anchor="t" anchorCtr="0">
            <a:noAutofit/>
          </a:bodyPr>
          <a:lstStyle/>
          <a:p>
            <a:pPr marL="0" lvl="0" indent="0" rtl="0">
              <a:lnSpc>
                <a:spcPct val="80000"/>
              </a:lnSpc>
              <a:spcBef>
                <a:spcPts val="0"/>
              </a:spcBef>
              <a:spcAft>
                <a:spcPts val="0"/>
              </a:spcAft>
              <a:buNone/>
            </a:pPr>
            <a:r>
              <a:rPr lang="sv-SE" sz="8000" dirty="0">
                <a:latin typeface="Kapra Neue Custom" panose="00000800000000000000" pitchFamily="50" charset="0"/>
              </a:rPr>
              <a:t>PERSONLIG BERÄTTELSE</a:t>
            </a:r>
            <a:endParaRPr sz="8000" dirty="0">
              <a:latin typeface="Kapra Neue Custom" panose="00000800000000000000" pitchFamily="50"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6" name="Google Shape;226;p32"/>
          <p:cNvSpPr txBox="1">
            <a:spLocks noGrp="1"/>
          </p:cNvSpPr>
          <p:nvPr>
            <p:ph type="title"/>
          </p:nvPr>
        </p:nvSpPr>
        <p:spPr>
          <a:xfrm>
            <a:off x="1173892" y="476250"/>
            <a:ext cx="8304959" cy="1114453"/>
          </a:xfrm>
          <a:prstGeom prst="rect">
            <a:avLst/>
          </a:prstGeom>
          <a:noFill/>
          <a:ln>
            <a:noFill/>
          </a:ln>
        </p:spPr>
        <p:txBody>
          <a:bodyPr spcFirstLastPara="1" wrap="square" lIns="0" tIns="0" rIns="0" bIns="0" anchor="b" anchorCtr="0">
            <a:noAutofit/>
          </a:bodyPr>
          <a:lstStyle/>
          <a:p>
            <a:pPr marL="0" lvl="0" indent="0" algn="l" rtl="0">
              <a:lnSpc>
                <a:spcPct val="80000"/>
              </a:lnSpc>
              <a:spcBef>
                <a:spcPts val="0"/>
              </a:spcBef>
              <a:spcAft>
                <a:spcPts val="0"/>
              </a:spcAft>
              <a:buNone/>
            </a:pPr>
            <a:r>
              <a:rPr lang="sv-SE" dirty="0">
                <a:latin typeface="Kapra Neue Custom" panose="00000800000000000000" pitchFamily="50" charset="0"/>
              </a:rPr>
              <a:t>JOHARIFÖNSTER</a:t>
            </a:r>
            <a:endParaRPr dirty="0">
              <a:latin typeface="Kapra Neue Custom" panose="00000800000000000000" pitchFamily="50" charset="0"/>
            </a:endParaRPr>
          </a:p>
        </p:txBody>
      </p:sp>
      <p:sp>
        <p:nvSpPr>
          <p:cNvPr id="227" name="Google Shape;227;p32"/>
          <p:cNvSpPr/>
          <p:nvPr/>
        </p:nvSpPr>
        <p:spPr>
          <a:xfrm>
            <a:off x="4022097" y="2629997"/>
            <a:ext cx="1626600" cy="1626600"/>
          </a:xfrm>
          <a:prstGeom prst="rect">
            <a:avLst/>
          </a:prstGeom>
          <a:solidFill>
            <a:srgbClr val="DDDDDD"/>
          </a:solidFill>
          <a:ln w="9525" cap="flat" cmpd="sng">
            <a:solidFill>
              <a:srgbClr val="9C9E9F"/>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8" name="Google Shape;228;p32"/>
          <p:cNvSpPr/>
          <p:nvPr/>
        </p:nvSpPr>
        <p:spPr>
          <a:xfrm>
            <a:off x="4022097" y="4382597"/>
            <a:ext cx="1626600" cy="1626600"/>
          </a:xfrm>
          <a:prstGeom prst="rect">
            <a:avLst/>
          </a:prstGeom>
          <a:solidFill>
            <a:srgbClr val="DDDDDD"/>
          </a:solidFill>
          <a:ln w="9525" cap="flat" cmpd="sng">
            <a:solidFill>
              <a:srgbClr val="9C9E9F"/>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9" name="Google Shape;229;p32"/>
          <p:cNvSpPr/>
          <p:nvPr/>
        </p:nvSpPr>
        <p:spPr>
          <a:xfrm>
            <a:off x="5774697" y="4382597"/>
            <a:ext cx="1626600" cy="1626600"/>
          </a:xfrm>
          <a:prstGeom prst="rect">
            <a:avLst/>
          </a:prstGeom>
          <a:solidFill>
            <a:srgbClr val="DDDDDD"/>
          </a:solidFill>
          <a:ln w="9525" cap="flat" cmpd="sng">
            <a:solidFill>
              <a:srgbClr val="9C9E9F"/>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0" name="Google Shape;230;p32"/>
          <p:cNvSpPr/>
          <p:nvPr/>
        </p:nvSpPr>
        <p:spPr>
          <a:xfrm>
            <a:off x="5774697" y="2629997"/>
            <a:ext cx="1626600" cy="1626600"/>
          </a:xfrm>
          <a:prstGeom prst="rect">
            <a:avLst/>
          </a:prstGeom>
          <a:solidFill>
            <a:srgbClr val="DDDDDD"/>
          </a:solidFill>
          <a:ln w="9525" cap="flat" cmpd="sng">
            <a:solidFill>
              <a:srgbClr val="9C9E9F"/>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1" name="Google Shape;231;p32"/>
          <p:cNvSpPr txBox="1"/>
          <p:nvPr/>
        </p:nvSpPr>
        <p:spPr>
          <a:xfrm>
            <a:off x="3479247" y="3185897"/>
            <a:ext cx="2690700" cy="405000"/>
          </a:xfrm>
          <a:prstGeom prst="rect">
            <a:avLst/>
          </a:prstGeom>
          <a:noFill/>
          <a:ln>
            <a:noFill/>
          </a:ln>
        </p:spPr>
        <p:txBody>
          <a:bodyPr spcFirstLastPara="1" wrap="square" lIns="91425" tIns="91425" rIns="91425" bIns="91425" anchor="t" anchorCtr="0">
            <a:noAutofit/>
          </a:bodyPr>
          <a:lstStyle/>
          <a:p>
            <a:pPr marL="0" marR="0" lvl="0" indent="0" algn="ctr" rtl="0">
              <a:spcBef>
                <a:spcPts val="0"/>
              </a:spcBef>
              <a:spcAft>
                <a:spcPts val="0"/>
              </a:spcAft>
              <a:buClr>
                <a:schemeClr val="dk1"/>
              </a:buClr>
              <a:buSzPts val="2400"/>
              <a:buFont typeface="Arial"/>
              <a:buNone/>
            </a:pPr>
            <a:r>
              <a:rPr lang="sv-SE" sz="2400" b="1" i="0" u="none" strike="noStrike" cap="none">
                <a:solidFill>
                  <a:schemeClr val="dk1"/>
                </a:solidFill>
                <a:latin typeface="Arial"/>
                <a:ea typeface="Arial"/>
                <a:cs typeface="Arial"/>
                <a:sym typeface="Arial"/>
              </a:rPr>
              <a:t>ARENA</a:t>
            </a:r>
            <a:endParaRPr sz="2400" b="1" i="0" u="none" strike="noStrike" cap="none">
              <a:solidFill>
                <a:schemeClr val="dk1"/>
              </a:solidFill>
              <a:latin typeface="Arial"/>
              <a:ea typeface="Arial"/>
              <a:cs typeface="Arial"/>
              <a:sym typeface="Arial"/>
            </a:endParaRPr>
          </a:p>
        </p:txBody>
      </p:sp>
      <p:sp>
        <p:nvSpPr>
          <p:cNvPr id="232" name="Google Shape;232;p32"/>
          <p:cNvSpPr txBox="1"/>
          <p:nvPr/>
        </p:nvSpPr>
        <p:spPr>
          <a:xfrm>
            <a:off x="5231847" y="3185897"/>
            <a:ext cx="2690700" cy="405000"/>
          </a:xfrm>
          <a:prstGeom prst="rect">
            <a:avLst/>
          </a:prstGeom>
          <a:noFill/>
          <a:ln>
            <a:noFill/>
          </a:ln>
        </p:spPr>
        <p:txBody>
          <a:bodyPr spcFirstLastPara="1" wrap="square" lIns="91425" tIns="91425" rIns="91425" bIns="91425" anchor="t" anchorCtr="0">
            <a:noAutofit/>
          </a:bodyPr>
          <a:lstStyle/>
          <a:p>
            <a:pPr marL="0" marR="0" lvl="0" indent="0" algn="ctr" rtl="0">
              <a:spcBef>
                <a:spcPts val="0"/>
              </a:spcBef>
              <a:spcAft>
                <a:spcPts val="0"/>
              </a:spcAft>
              <a:buClr>
                <a:schemeClr val="dk1"/>
              </a:buClr>
              <a:buSzPts val="2400"/>
              <a:buFont typeface="Arial"/>
              <a:buNone/>
            </a:pPr>
            <a:r>
              <a:rPr lang="sv-SE" sz="2400" b="1" i="0" u="none" strike="noStrike" cap="none">
                <a:solidFill>
                  <a:schemeClr val="dk1"/>
                </a:solidFill>
                <a:latin typeface="Arial"/>
                <a:ea typeface="Arial"/>
                <a:cs typeface="Arial"/>
                <a:sym typeface="Arial"/>
              </a:rPr>
              <a:t>BLINT</a:t>
            </a:r>
            <a:endParaRPr sz="2400" b="1" i="0" u="none" strike="noStrike" cap="none">
              <a:solidFill>
                <a:schemeClr val="dk1"/>
              </a:solidFill>
              <a:latin typeface="Arial"/>
              <a:ea typeface="Arial"/>
              <a:cs typeface="Arial"/>
              <a:sym typeface="Arial"/>
            </a:endParaRPr>
          </a:p>
        </p:txBody>
      </p:sp>
      <p:sp>
        <p:nvSpPr>
          <p:cNvPr id="233" name="Google Shape;233;p32"/>
          <p:cNvSpPr txBox="1"/>
          <p:nvPr/>
        </p:nvSpPr>
        <p:spPr>
          <a:xfrm>
            <a:off x="3479247" y="4862297"/>
            <a:ext cx="2690700" cy="405000"/>
          </a:xfrm>
          <a:prstGeom prst="rect">
            <a:avLst/>
          </a:prstGeom>
          <a:noFill/>
          <a:ln>
            <a:noFill/>
          </a:ln>
        </p:spPr>
        <p:txBody>
          <a:bodyPr spcFirstLastPara="1" wrap="square" lIns="91425" tIns="91425" rIns="91425" bIns="91425" anchor="t" anchorCtr="0">
            <a:noAutofit/>
          </a:bodyPr>
          <a:lstStyle/>
          <a:p>
            <a:pPr marL="0" marR="0" lvl="0" indent="0" algn="ctr" rtl="0">
              <a:spcBef>
                <a:spcPts val="0"/>
              </a:spcBef>
              <a:spcAft>
                <a:spcPts val="0"/>
              </a:spcAft>
              <a:buClr>
                <a:schemeClr val="dk1"/>
              </a:buClr>
              <a:buSzPts val="2400"/>
              <a:buFont typeface="Arial"/>
              <a:buNone/>
            </a:pPr>
            <a:r>
              <a:rPr lang="sv-SE" sz="2400" b="1" i="0" u="none" strike="noStrike" cap="none">
                <a:solidFill>
                  <a:schemeClr val="dk1"/>
                </a:solidFill>
                <a:latin typeface="Arial"/>
                <a:ea typeface="Arial"/>
                <a:cs typeface="Arial"/>
                <a:sym typeface="Arial"/>
              </a:rPr>
              <a:t>FASAD</a:t>
            </a:r>
            <a:endParaRPr sz="2400" b="1" i="0" u="none" strike="noStrike" cap="none">
              <a:solidFill>
                <a:schemeClr val="dk1"/>
              </a:solidFill>
              <a:latin typeface="Arial"/>
              <a:ea typeface="Arial"/>
              <a:cs typeface="Arial"/>
              <a:sym typeface="Arial"/>
            </a:endParaRPr>
          </a:p>
        </p:txBody>
      </p:sp>
      <p:sp>
        <p:nvSpPr>
          <p:cNvPr id="234" name="Google Shape;234;p32"/>
          <p:cNvSpPr txBox="1"/>
          <p:nvPr/>
        </p:nvSpPr>
        <p:spPr>
          <a:xfrm>
            <a:off x="5231847" y="4862297"/>
            <a:ext cx="2690700" cy="405000"/>
          </a:xfrm>
          <a:prstGeom prst="rect">
            <a:avLst/>
          </a:prstGeom>
          <a:noFill/>
          <a:ln>
            <a:noFill/>
          </a:ln>
        </p:spPr>
        <p:txBody>
          <a:bodyPr spcFirstLastPara="1" wrap="square" lIns="91425" tIns="91425" rIns="91425" bIns="91425" anchor="t" anchorCtr="0">
            <a:noAutofit/>
          </a:bodyPr>
          <a:lstStyle/>
          <a:p>
            <a:pPr marL="0" marR="0" lvl="0" indent="0" algn="ctr" rtl="0">
              <a:spcBef>
                <a:spcPts val="0"/>
              </a:spcBef>
              <a:spcAft>
                <a:spcPts val="0"/>
              </a:spcAft>
              <a:buClr>
                <a:schemeClr val="dk1"/>
              </a:buClr>
              <a:buSzPts val="2400"/>
              <a:buFont typeface="Arial"/>
              <a:buNone/>
            </a:pPr>
            <a:r>
              <a:rPr lang="sv-SE" sz="2400" b="1" i="0" u="none" strike="noStrike" cap="none">
                <a:solidFill>
                  <a:schemeClr val="dk1"/>
                </a:solidFill>
                <a:latin typeface="Arial"/>
                <a:ea typeface="Arial"/>
                <a:cs typeface="Arial"/>
                <a:sym typeface="Arial"/>
              </a:rPr>
              <a:t>OKÄNT</a:t>
            </a:r>
            <a:endParaRPr sz="2400" b="1" i="0" u="none" strike="noStrike" cap="none">
              <a:solidFill>
                <a:schemeClr val="dk1"/>
              </a:solidFill>
              <a:latin typeface="Arial"/>
              <a:ea typeface="Arial"/>
              <a:cs typeface="Arial"/>
              <a:sym typeface="Arial"/>
            </a:endParaRPr>
          </a:p>
        </p:txBody>
      </p:sp>
      <p:sp>
        <p:nvSpPr>
          <p:cNvPr id="235" name="Google Shape;235;p32"/>
          <p:cNvSpPr txBox="1"/>
          <p:nvPr/>
        </p:nvSpPr>
        <p:spPr>
          <a:xfrm>
            <a:off x="4153607" y="2178086"/>
            <a:ext cx="1487342" cy="2598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600"/>
              <a:buFont typeface="Arial"/>
              <a:buNone/>
            </a:pPr>
            <a:r>
              <a:rPr lang="sv-SE" sz="1600" b="1" i="0" u="none" strike="noStrike" cap="none">
                <a:solidFill>
                  <a:schemeClr val="dk1"/>
                </a:solidFill>
                <a:latin typeface="Arial"/>
                <a:ea typeface="Arial"/>
                <a:cs typeface="Arial"/>
                <a:sym typeface="Arial"/>
              </a:rPr>
              <a:t>Vad jag vet</a:t>
            </a:r>
            <a:endParaRPr sz="1600" b="1" i="0" u="none" strike="noStrike" cap="none">
              <a:solidFill>
                <a:schemeClr val="dk1"/>
              </a:solidFill>
              <a:latin typeface="Arial"/>
              <a:ea typeface="Arial"/>
              <a:cs typeface="Arial"/>
              <a:sym typeface="Arial"/>
            </a:endParaRPr>
          </a:p>
        </p:txBody>
      </p:sp>
      <p:sp>
        <p:nvSpPr>
          <p:cNvPr id="236" name="Google Shape;236;p32"/>
          <p:cNvSpPr txBox="1"/>
          <p:nvPr/>
        </p:nvSpPr>
        <p:spPr>
          <a:xfrm>
            <a:off x="5710301" y="2176660"/>
            <a:ext cx="1952627" cy="2598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600"/>
              <a:buFont typeface="Arial"/>
              <a:buNone/>
            </a:pPr>
            <a:r>
              <a:rPr lang="sv-SE" sz="1600" b="1" i="0" u="none" strike="noStrike" cap="none">
                <a:solidFill>
                  <a:schemeClr val="dk1"/>
                </a:solidFill>
                <a:latin typeface="Arial"/>
                <a:ea typeface="Arial"/>
                <a:cs typeface="Arial"/>
                <a:sym typeface="Arial"/>
              </a:rPr>
              <a:t>Vad jag inte vet</a:t>
            </a:r>
            <a:endParaRPr sz="1600" b="1" i="0" u="none" strike="noStrike" cap="none">
              <a:solidFill>
                <a:schemeClr val="dk1"/>
              </a:solidFill>
              <a:latin typeface="Arial"/>
              <a:ea typeface="Arial"/>
              <a:cs typeface="Arial"/>
              <a:sym typeface="Arial"/>
            </a:endParaRPr>
          </a:p>
        </p:txBody>
      </p:sp>
      <p:sp>
        <p:nvSpPr>
          <p:cNvPr id="237" name="Google Shape;237;p32"/>
          <p:cNvSpPr txBox="1"/>
          <p:nvPr/>
        </p:nvSpPr>
        <p:spPr>
          <a:xfrm>
            <a:off x="2269497" y="3168685"/>
            <a:ext cx="1626600" cy="317467"/>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600"/>
              <a:buFont typeface="Arial"/>
              <a:buNone/>
            </a:pPr>
            <a:r>
              <a:rPr lang="sv-SE" sz="1600" b="1" i="0" u="none" strike="noStrike" cap="none">
                <a:solidFill>
                  <a:schemeClr val="dk1"/>
                </a:solidFill>
                <a:latin typeface="Arial"/>
                <a:ea typeface="Arial"/>
                <a:cs typeface="Arial"/>
                <a:sym typeface="Arial"/>
              </a:rPr>
              <a:t>Vad andra vet</a:t>
            </a:r>
            <a:endParaRPr sz="1600" b="1" i="0" u="none" strike="noStrike" cap="none">
              <a:solidFill>
                <a:schemeClr val="dk1"/>
              </a:solidFill>
              <a:latin typeface="Arial"/>
              <a:ea typeface="Arial"/>
              <a:cs typeface="Arial"/>
              <a:sym typeface="Arial"/>
            </a:endParaRPr>
          </a:p>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8" name="Google Shape;238;p32"/>
          <p:cNvSpPr txBox="1"/>
          <p:nvPr/>
        </p:nvSpPr>
        <p:spPr>
          <a:xfrm>
            <a:off x="1854558" y="4845085"/>
            <a:ext cx="2041539" cy="317467"/>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600"/>
              <a:buFont typeface="Arial"/>
              <a:buNone/>
            </a:pPr>
            <a:r>
              <a:rPr lang="sv-SE" sz="1600" b="1" i="0" u="none" strike="noStrike" cap="none">
                <a:solidFill>
                  <a:schemeClr val="dk1"/>
                </a:solidFill>
                <a:latin typeface="Arial"/>
                <a:ea typeface="Arial"/>
                <a:cs typeface="Arial"/>
                <a:sym typeface="Arial"/>
              </a:rPr>
              <a:t>Vad andra inte vet</a:t>
            </a:r>
            <a:endParaRPr sz="1600" b="1" i="0" u="none" strike="noStrike" cap="none">
              <a:solidFill>
                <a:schemeClr val="dk1"/>
              </a:solidFill>
              <a:latin typeface="Arial"/>
              <a:ea typeface="Arial"/>
              <a:cs typeface="Arial"/>
              <a:sym typeface="Arial"/>
            </a:endParaRPr>
          </a:p>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33"/>
          <p:cNvSpPr txBox="1">
            <a:spLocks noGrp="1"/>
          </p:cNvSpPr>
          <p:nvPr>
            <p:ph type="title"/>
          </p:nvPr>
        </p:nvSpPr>
        <p:spPr>
          <a:xfrm>
            <a:off x="1173892" y="476250"/>
            <a:ext cx="8304959" cy="1755714"/>
          </a:xfrm>
          <a:prstGeom prst="rect">
            <a:avLst/>
          </a:prstGeom>
          <a:noFill/>
          <a:ln>
            <a:noFill/>
          </a:ln>
        </p:spPr>
        <p:txBody>
          <a:bodyPr spcFirstLastPara="1" wrap="square" lIns="0" tIns="0" rIns="0" bIns="0" anchor="b" anchorCtr="0">
            <a:noAutofit/>
          </a:bodyPr>
          <a:lstStyle/>
          <a:p>
            <a:pPr marL="0" lvl="0" indent="0" algn="l" rtl="0">
              <a:lnSpc>
                <a:spcPct val="80000"/>
              </a:lnSpc>
              <a:spcBef>
                <a:spcPts val="0"/>
              </a:spcBef>
              <a:spcAft>
                <a:spcPts val="0"/>
              </a:spcAft>
              <a:buNone/>
            </a:pPr>
            <a:r>
              <a:rPr lang="sv-SE" dirty="0">
                <a:latin typeface="Kapra Neue Custom" panose="00000800000000000000" pitchFamily="50" charset="0"/>
              </a:rPr>
              <a:t>LÄRANDESPIRALEN</a:t>
            </a:r>
            <a:endParaRPr dirty="0">
              <a:latin typeface="Kapra Neue Custom" panose="00000800000000000000" pitchFamily="50" charset="0"/>
            </a:endParaRPr>
          </a:p>
        </p:txBody>
      </p:sp>
      <p:pic>
        <p:nvPicPr>
          <p:cNvPr id="245" name="Google Shape;245;p33"/>
          <p:cNvPicPr preferRelativeResize="0">
            <a:picLocks noGrp="1"/>
          </p:cNvPicPr>
          <p:nvPr>
            <p:ph type="body" idx="1"/>
          </p:nvPr>
        </p:nvPicPr>
        <p:blipFill rotWithShape="1">
          <a:blip r:embed="rId3">
            <a:alphaModFix/>
          </a:blip>
          <a:srcRect/>
          <a:stretch/>
        </p:blipFill>
        <p:spPr>
          <a:xfrm>
            <a:off x="3543323" y="2429116"/>
            <a:ext cx="5394615" cy="4063476"/>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5451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25"/>
          <p:cNvSpPr txBox="1">
            <a:spLocks noGrp="1"/>
          </p:cNvSpPr>
          <p:nvPr>
            <p:ph idx="1"/>
          </p:nvPr>
        </p:nvSpPr>
        <p:spPr>
          <a:prstGeom prst="rect">
            <a:avLst/>
          </a:prstGeom>
          <a:noFill/>
          <a:ln>
            <a:noFill/>
          </a:ln>
        </p:spPr>
        <p:txBody>
          <a:bodyPr spcFirstLastPara="1" wrap="square" lIns="0" tIns="0" rIns="0" bIns="0" anchor="t" anchorCtr="0">
            <a:noAutofit/>
          </a:bodyPr>
          <a:lstStyle/>
          <a:p>
            <a:pPr marL="76200" indent="0">
              <a:spcBef>
                <a:spcPts val="0"/>
              </a:spcBef>
              <a:buClr>
                <a:srgbClr val="000000"/>
              </a:buClr>
              <a:buNone/>
            </a:pPr>
            <a:r>
              <a:rPr lang="sv-SE" sz="2000" dirty="0">
                <a:latin typeface="Avenir LT Pro 65 Medium" panose="020B0603020203020204" pitchFamily="34" charset="0"/>
              </a:rPr>
              <a:t>Mål:</a:t>
            </a:r>
          </a:p>
          <a:p>
            <a:pPr marL="342900" indent="-342900">
              <a:lnSpc>
                <a:spcPct val="115000"/>
              </a:lnSpc>
              <a:spcBef>
                <a:spcPts val="0"/>
              </a:spcBef>
              <a:buClrTx/>
              <a:buSzPts val="2800"/>
            </a:pPr>
            <a:r>
              <a:rPr lang="sv-SE" sz="2000" dirty="0">
                <a:latin typeface="Avenir LT Pro 65 Medium" panose="020B0603020203020204" pitchFamily="34" charset="0"/>
              </a:rPr>
              <a:t>Du som deltagarna får förståelse för, och erfarenhet av, hur du kan skapa trygghet i grupper genom att låta människor lära känna varandra mer</a:t>
            </a:r>
          </a:p>
          <a:p>
            <a:pPr marL="0" lvl="0" indent="0" algn="l" rtl="0">
              <a:lnSpc>
                <a:spcPct val="115000"/>
              </a:lnSpc>
              <a:spcBef>
                <a:spcPts val="0"/>
              </a:spcBef>
              <a:spcAft>
                <a:spcPts val="0"/>
              </a:spcAft>
              <a:buSzPts val="2800"/>
              <a:buFont typeface="Avenir"/>
              <a:buNone/>
            </a:pPr>
            <a:endParaRPr lang="sv-SE" sz="2000" dirty="0">
              <a:solidFill>
                <a:schemeClr val="dk1"/>
              </a:solidFill>
              <a:latin typeface="Avenir LT Pro 65 Medium" panose="020B0603020203020204" pitchFamily="34" charset="0"/>
            </a:endParaRPr>
          </a:p>
          <a:p>
            <a:pPr marL="0" lvl="0" indent="0" algn="l" rtl="0">
              <a:lnSpc>
                <a:spcPct val="115000"/>
              </a:lnSpc>
              <a:spcBef>
                <a:spcPts val="0"/>
              </a:spcBef>
              <a:spcAft>
                <a:spcPts val="0"/>
              </a:spcAft>
              <a:buSzPts val="2800"/>
              <a:buFont typeface="Avenir"/>
              <a:buNone/>
            </a:pPr>
            <a:r>
              <a:rPr lang="sv-SE" sz="2000" dirty="0">
                <a:solidFill>
                  <a:schemeClr val="dk1"/>
                </a:solidFill>
                <a:latin typeface="Avenir LT Pro 65 Medium" panose="020B0603020203020204" pitchFamily="34" charset="0"/>
              </a:rPr>
              <a:t>Syfte:  </a:t>
            </a:r>
            <a:endParaRPr sz="2000"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sz="2000" dirty="0">
                <a:solidFill>
                  <a:srgbClr val="000000"/>
                </a:solidFill>
                <a:latin typeface="Avenir LT Pro 65 Medium" panose="020B0603020203020204" pitchFamily="34" charset="0"/>
              </a:rPr>
              <a:t>Stötta utveckling av öppenhet och trygghet i gruppen genom att lära känna varandra lite mer på djupet (bortom CV-listan)</a:t>
            </a:r>
            <a:endParaRPr sz="2000"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sz="2000" dirty="0">
                <a:solidFill>
                  <a:srgbClr val="000000"/>
                </a:solidFill>
                <a:latin typeface="Avenir LT Pro 65 Medium" panose="020B0603020203020204" pitchFamily="34" charset="0"/>
              </a:rPr>
              <a:t>Uppleva en aktivitet som du kan omsätta i andra sammanhang</a:t>
            </a:r>
          </a:p>
          <a:p>
            <a:pPr marL="76200" lvl="0" indent="0" algn="l" rtl="0">
              <a:lnSpc>
                <a:spcPct val="100000"/>
              </a:lnSpc>
              <a:spcBef>
                <a:spcPts val="0"/>
              </a:spcBef>
              <a:spcAft>
                <a:spcPts val="0"/>
              </a:spcAft>
              <a:buClr>
                <a:srgbClr val="000000"/>
              </a:buClr>
              <a:buSzPts val="2400"/>
              <a:buNone/>
            </a:pPr>
            <a:endParaRPr lang="sv-SE" sz="2000" dirty="0">
              <a:solidFill>
                <a:srgbClr val="000000"/>
              </a:solidFill>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endParaRPr lang="sv-SE" sz="2000" dirty="0">
              <a:solidFill>
                <a:srgbClr val="000000"/>
              </a:solidFill>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endParaRPr lang="sv-SE" sz="2000" dirty="0">
              <a:solidFill>
                <a:srgbClr val="000000"/>
              </a:solidFill>
              <a:latin typeface="Avenir LT Pro 65 Medium" panose="020B0603020203020204" pitchFamily="34" charset="0"/>
            </a:endParaRPr>
          </a:p>
          <a:p>
            <a:pPr marL="76200" lvl="0" indent="0" algn="l" rtl="0">
              <a:lnSpc>
                <a:spcPct val="100000"/>
              </a:lnSpc>
              <a:spcBef>
                <a:spcPts val="0"/>
              </a:spcBef>
              <a:spcAft>
                <a:spcPts val="0"/>
              </a:spcAft>
              <a:buClr>
                <a:srgbClr val="000000"/>
              </a:buClr>
              <a:buSzPts val="2400"/>
              <a:buNone/>
            </a:pPr>
            <a:endParaRPr sz="2000" dirty="0">
              <a:latin typeface="Avenir LT Pro 65 Medium" panose="020B0603020203020204" pitchFamily="34" charset="0"/>
            </a:endParaRPr>
          </a:p>
        </p:txBody>
      </p:sp>
      <p:sp>
        <p:nvSpPr>
          <p:cNvPr id="159" name="Google Shape;159;p25"/>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algn="l" rtl="0">
              <a:lnSpc>
                <a:spcPct val="80000"/>
              </a:lnSpc>
              <a:spcBef>
                <a:spcPts val="0"/>
              </a:spcBef>
              <a:spcAft>
                <a:spcPts val="0"/>
              </a:spcAft>
              <a:buNone/>
            </a:pPr>
            <a:r>
              <a:rPr lang="sv-SE" dirty="0">
                <a:latin typeface="Kapra Neue Custom" panose="00000800000000000000" pitchFamily="50" charset="0"/>
              </a:rPr>
              <a:t>PERSONLIG BERÄTTELSE</a:t>
            </a:r>
            <a:endParaRPr dirty="0">
              <a:latin typeface="Kapra Neue Custom" panose="00000800000000000000" pitchFamily="50"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26"/>
          <p:cNvSpPr txBox="1">
            <a:spLocks noGrp="1"/>
          </p:cNvSpPr>
          <p:nvPr>
            <p:ph idx="1"/>
          </p:nvPr>
        </p:nvSpPr>
        <p:spPr>
          <a:prstGeom prst="rect">
            <a:avLst/>
          </a:prstGeom>
          <a:noFill/>
          <a:ln>
            <a:noFill/>
          </a:ln>
        </p:spPr>
        <p:txBody>
          <a:bodyPr spcFirstLastPara="1" wrap="square" lIns="0" tIns="0" rIns="0" bIns="0" anchor="t" anchorCtr="0">
            <a:noAutofit/>
          </a:bodyPr>
          <a:lstStyle/>
          <a:p>
            <a:pPr marL="0" lvl="0" indent="0" algn="l" rtl="0">
              <a:lnSpc>
                <a:spcPct val="115000"/>
              </a:lnSpc>
              <a:spcBef>
                <a:spcPts val="0"/>
              </a:spcBef>
              <a:spcAft>
                <a:spcPts val="0"/>
              </a:spcAft>
              <a:buSzPts val="2400"/>
              <a:buFont typeface="Avenir"/>
              <a:buNone/>
            </a:pPr>
            <a:r>
              <a:rPr lang="sv-SE" sz="2000" dirty="0">
                <a:solidFill>
                  <a:schemeClr val="dk1"/>
                </a:solidFill>
                <a:latin typeface="Avenir LT Pro 65 Medium" panose="020B0603020203020204" pitchFamily="34" charset="0"/>
              </a:rPr>
              <a:t>Fokus för din berättelse:</a:t>
            </a:r>
            <a:br>
              <a:rPr lang="sv-SE" sz="2000" dirty="0">
                <a:solidFill>
                  <a:schemeClr val="dk1"/>
                </a:solidFill>
                <a:latin typeface="Avenir LT Pro 65 Medium" panose="020B0603020203020204" pitchFamily="34" charset="0"/>
              </a:rPr>
            </a:br>
            <a:r>
              <a:rPr lang="sv-SE" sz="2000" dirty="0">
                <a:solidFill>
                  <a:schemeClr val="dk1"/>
                </a:solidFill>
                <a:latin typeface="Avenir LT Pro 65 Medium" panose="020B0603020203020204" pitchFamily="34" charset="0"/>
              </a:rPr>
              <a:t>  </a:t>
            </a:r>
            <a:endParaRPr sz="2000"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sz="2000" dirty="0">
                <a:solidFill>
                  <a:srgbClr val="000000"/>
                </a:solidFill>
                <a:latin typeface="Avenir LT Pro 65 Medium" panose="020B0603020203020204" pitchFamily="34" charset="0"/>
              </a:rPr>
              <a:t>Välj att dela något som påverkat/format dig till den människa du är idag (kan vara en människa, situation eller händelser…)</a:t>
            </a:r>
            <a:br>
              <a:rPr lang="sv-SE" sz="2000" dirty="0">
                <a:solidFill>
                  <a:srgbClr val="000000"/>
                </a:solidFill>
                <a:latin typeface="Avenir LT Pro 65 Medium" panose="020B0603020203020204" pitchFamily="34" charset="0"/>
              </a:rPr>
            </a:br>
            <a:endParaRPr sz="2000"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sz="2000" dirty="0">
                <a:solidFill>
                  <a:srgbClr val="000000"/>
                </a:solidFill>
                <a:latin typeface="Avenir LT Pro 65 Medium" panose="020B0603020203020204" pitchFamily="34" charset="0"/>
              </a:rPr>
              <a:t>Varför valde du att engagera dig i Socialdemokraterna (koppla gärna till dina viktigaste värderingar)</a:t>
            </a:r>
            <a:endParaRPr sz="2000" dirty="0">
              <a:latin typeface="Avenir LT Pro 65 Medium" panose="020B0603020203020204" pitchFamily="34" charset="0"/>
            </a:endParaRPr>
          </a:p>
          <a:p>
            <a:pPr marL="76200" lvl="0" indent="0" algn="l" rtl="0">
              <a:lnSpc>
                <a:spcPct val="100000"/>
              </a:lnSpc>
              <a:spcBef>
                <a:spcPts val="0"/>
              </a:spcBef>
              <a:spcAft>
                <a:spcPts val="0"/>
              </a:spcAft>
              <a:buClr>
                <a:srgbClr val="000000"/>
              </a:buClr>
              <a:buSzPts val="2400"/>
              <a:buFont typeface="Avenir"/>
              <a:buNone/>
            </a:pPr>
            <a:endParaRPr dirty="0">
              <a:solidFill>
                <a:srgbClr val="000000"/>
              </a:solidFill>
            </a:endParaRPr>
          </a:p>
        </p:txBody>
      </p:sp>
      <p:sp>
        <p:nvSpPr>
          <p:cNvPr id="166" name="Google Shape;166;p26"/>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algn="l" rtl="0">
              <a:lnSpc>
                <a:spcPct val="80000"/>
              </a:lnSpc>
              <a:spcBef>
                <a:spcPts val="0"/>
              </a:spcBef>
              <a:spcAft>
                <a:spcPts val="0"/>
              </a:spcAft>
              <a:buNone/>
            </a:pPr>
            <a:r>
              <a:rPr lang="sv-SE" dirty="0">
                <a:latin typeface="Kapra Neue Custom" panose="00000800000000000000" pitchFamily="50" charset="0"/>
              </a:rPr>
              <a:t>PERSONLIG BERÄTTELSE</a:t>
            </a:r>
            <a:endParaRPr dirty="0">
              <a:latin typeface="Kapra Neue Custom" panose="00000800000000000000" pitchFamily="50"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3" name="Google Shape;173;p27"/>
          <p:cNvSpPr txBox="1">
            <a:spLocks noGrp="1"/>
          </p:cNvSpPr>
          <p:nvPr>
            <p:ph type="title"/>
          </p:nvPr>
        </p:nvSpPr>
        <p:spPr>
          <a:xfrm>
            <a:off x="1173902" y="476250"/>
            <a:ext cx="10749000" cy="1755600"/>
          </a:xfrm>
          <a:prstGeom prst="rect">
            <a:avLst/>
          </a:prstGeom>
          <a:noFill/>
          <a:ln>
            <a:noFill/>
          </a:ln>
        </p:spPr>
        <p:txBody>
          <a:bodyPr spcFirstLastPara="1" wrap="square" lIns="0" tIns="0" rIns="0" bIns="0" anchor="b" anchorCtr="0">
            <a:noAutofit/>
          </a:bodyPr>
          <a:lstStyle/>
          <a:p>
            <a:pPr marL="0" lvl="0" indent="0" algn="l" rtl="0">
              <a:lnSpc>
                <a:spcPct val="80000"/>
              </a:lnSpc>
              <a:spcBef>
                <a:spcPts val="0"/>
              </a:spcBef>
              <a:spcAft>
                <a:spcPts val="0"/>
              </a:spcAft>
              <a:buNone/>
            </a:pPr>
            <a:r>
              <a:rPr lang="sv-SE" dirty="0">
                <a:latin typeface="Kapra Neue Custom" panose="00000800000000000000" pitchFamily="50" charset="0"/>
              </a:rPr>
              <a:t>EN BERÄTTELSES UPPBYGGNAD</a:t>
            </a:r>
            <a:endParaRPr dirty="0">
              <a:latin typeface="Kapra Neue Custom" panose="00000800000000000000" pitchFamily="50" charset="0"/>
            </a:endParaRPr>
          </a:p>
        </p:txBody>
      </p:sp>
      <p:grpSp>
        <p:nvGrpSpPr>
          <p:cNvPr id="174" name="Google Shape;174;p27"/>
          <p:cNvGrpSpPr/>
          <p:nvPr/>
        </p:nvGrpSpPr>
        <p:grpSpPr>
          <a:xfrm>
            <a:off x="1426806" y="3049438"/>
            <a:ext cx="1137450" cy="2794523"/>
            <a:chOff x="1524800" y="863350"/>
            <a:chExt cx="1137450" cy="3105025"/>
          </a:xfrm>
        </p:grpSpPr>
        <p:sp>
          <p:nvSpPr>
            <p:cNvPr id="175" name="Google Shape;175;p27"/>
            <p:cNvSpPr/>
            <p:nvPr/>
          </p:nvSpPr>
          <p:spPr>
            <a:xfrm>
              <a:off x="1688525" y="863350"/>
              <a:ext cx="810000" cy="810000"/>
            </a:xfrm>
            <a:prstGeom prst="ellipse">
              <a:avLst/>
            </a:prstGeom>
            <a:noFill/>
            <a:ln w="76200" cap="flat" cmpd="sng">
              <a:solidFill>
                <a:srgbClr val="9C9E9F"/>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176" name="Google Shape;176;p27"/>
            <p:cNvCxnSpPr>
              <a:stCxn id="175" idx="4"/>
            </p:cNvCxnSpPr>
            <p:nvPr/>
          </p:nvCxnSpPr>
          <p:spPr>
            <a:xfrm>
              <a:off x="2093525" y="1673350"/>
              <a:ext cx="0" cy="1535700"/>
            </a:xfrm>
            <a:prstGeom prst="straightConnector1">
              <a:avLst/>
            </a:prstGeom>
            <a:noFill/>
            <a:ln w="76200" cap="flat" cmpd="sng">
              <a:solidFill>
                <a:srgbClr val="9C9E9F"/>
              </a:solidFill>
              <a:prstDash val="solid"/>
              <a:round/>
              <a:headEnd type="none" w="sm" len="sm"/>
              <a:tailEnd type="none" w="sm" len="sm"/>
            </a:ln>
          </p:spPr>
        </p:cxnSp>
        <p:cxnSp>
          <p:nvCxnSpPr>
            <p:cNvPr id="177" name="Google Shape;177;p27"/>
            <p:cNvCxnSpPr/>
            <p:nvPr/>
          </p:nvCxnSpPr>
          <p:spPr>
            <a:xfrm>
              <a:off x="1524800" y="1951225"/>
              <a:ext cx="563400" cy="325500"/>
            </a:xfrm>
            <a:prstGeom prst="straightConnector1">
              <a:avLst/>
            </a:prstGeom>
            <a:noFill/>
            <a:ln w="76200" cap="flat" cmpd="sng">
              <a:solidFill>
                <a:srgbClr val="9C9E9F"/>
              </a:solidFill>
              <a:prstDash val="solid"/>
              <a:round/>
              <a:headEnd type="none" w="sm" len="sm"/>
              <a:tailEnd type="none" w="sm" len="sm"/>
            </a:ln>
          </p:spPr>
        </p:cxnSp>
        <p:cxnSp>
          <p:nvCxnSpPr>
            <p:cNvPr id="178" name="Google Shape;178;p27"/>
            <p:cNvCxnSpPr/>
            <p:nvPr/>
          </p:nvCxnSpPr>
          <p:spPr>
            <a:xfrm rot="10800000" flipH="1">
              <a:off x="2098850" y="1951225"/>
              <a:ext cx="563400" cy="325500"/>
            </a:xfrm>
            <a:prstGeom prst="straightConnector1">
              <a:avLst/>
            </a:prstGeom>
            <a:noFill/>
            <a:ln w="76200" cap="flat" cmpd="sng">
              <a:solidFill>
                <a:srgbClr val="9C9E9F"/>
              </a:solidFill>
              <a:prstDash val="solid"/>
              <a:round/>
              <a:headEnd type="none" w="sm" len="sm"/>
              <a:tailEnd type="none" w="sm" len="sm"/>
            </a:ln>
          </p:spPr>
        </p:cxnSp>
        <p:cxnSp>
          <p:nvCxnSpPr>
            <p:cNvPr id="179" name="Google Shape;179;p27"/>
            <p:cNvCxnSpPr/>
            <p:nvPr/>
          </p:nvCxnSpPr>
          <p:spPr>
            <a:xfrm flipH="1">
              <a:off x="1648887" y="3193475"/>
              <a:ext cx="447300" cy="774900"/>
            </a:xfrm>
            <a:prstGeom prst="straightConnector1">
              <a:avLst/>
            </a:prstGeom>
            <a:noFill/>
            <a:ln w="76200" cap="flat" cmpd="sng">
              <a:solidFill>
                <a:srgbClr val="9C9E9F"/>
              </a:solidFill>
              <a:prstDash val="solid"/>
              <a:round/>
              <a:headEnd type="none" w="sm" len="sm"/>
              <a:tailEnd type="none" w="sm" len="sm"/>
            </a:ln>
          </p:spPr>
        </p:cxnSp>
        <p:cxnSp>
          <p:nvCxnSpPr>
            <p:cNvPr id="180" name="Google Shape;180;p27"/>
            <p:cNvCxnSpPr/>
            <p:nvPr/>
          </p:nvCxnSpPr>
          <p:spPr>
            <a:xfrm rot="10800000">
              <a:off x="2090862" y="3193475"/>
              <a:ext cx="447300" cy="774900"/>
            </a:xfrm>
            <a:prstGeom prst="straightConnector1">
              <a:avLst/>
            </a:prstGeom>
            <a:noFill/>
            <a:ln w="76200" cap="flat" cmpd="sng">
              <a:solidFill>
                <a:srgbClr val="9C9E9F"/>
              </a:solidFill>
              <a:prstDash val="solid"/>
              <a:round/>
              <a:headEnd type="none" w="sm" len="sm"/>
              <a:tailEnd type="none" w="sm" len="sm"/>
            </a:ln>
          </p:spPr>
        </p:cxnSp>
      </p:grpSp>
      <p:cxnSp>
        <p:nvCxnSpPr>
          <p:cNvPr id="181" name="Google Shape;181;p27"/>
          <p:cNvCxnSpPr/>
          <p:nvPr/>
        </p:nvCxnSpPr>
        <p:spPr>
          <a:xfrm>
            <a:off x="1506456" y="6138272"/>
            <a:ext cx="5172600" cy="0"/>
          </a:xfrm>
          <a:prstGeom prst="straightConnector1">
            <a:avLst/>
          </a:prstGeom>
          <a:noFill/>
          <a:ln w="76200" cap="flat" cmpd="sng">
            <a:solidFill>
              <a:srgbClr val="9C9E9F"/>
            </a:solidFill>
            <a:prstDash val="dash"/>
            <a:round/>
            <a:headEnd type="none" w="sm" len="sm"/>
            <a:tailEnd type="triangle" w="lg" len="lg"/>
          </a:ln>
        </p:spPr>
      </p:cxnSp>
      <p:sp>
        <p:nvSpPr>
          <p:cNvPr id="182" name="Google Shape;182;p27"/>
          <p:cNvSpPr txBox="1"/>
          <p:nvPr/>
        </p:nvSpPr>
        <p:spPr>
          <a:xfrm>
            <a:off x="937974" y="2534133"/>
            <a:ext cx="2557086" cy="3093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Cabin"/>
              <a:buNone/>
            </a:pPr>
            <a:r>
              <a:rPr lang="sv-SE" sz="2000" b="0" i="0" u="none" strike="noStrike" cap="none" dirty="0">
                <a:solidFill>
                  <a:srgbClr val="000000"/>
                </a:solidFill>
                <a:latin typeface="Avenir LT Pro 65 Medium" panose="020B0603020203020204" pitchFamily="34" charset="0"/>
                <a:sym typeface="Arial"/>
              </a:rPr>
              <a:t>1) HUVUDPERSON</a:t>
            </a:r>
            <a:endParaRPr sz="2000" b="0" i="0" u="none" strike="noStrike" cap="none" dirty="0">
              <a:solidFill>
                <a:schemeClr val="dk1"/>
              </a:solidFill>
              <a:latin typeface="Avenir LT Pro 65 Medium" panose="020B0603020203020204" pitchFamily="34" charset="0"/>
              <a:sym typeface="Arial"/>
            </a:endParaRPr>
          </a:p>
        </p:txBody>
      </p:sp>
      <p:grpSp>
        <p:nvGrpSpPr>
          <p:cNvPr id="183" name="Google Shape;183;p27"/>
          <p:cNvGrpSpPr/>
          <p:nvPr/>
        </p:nvGrpSpPr>
        <p:grpSpPr>
          <a:xfrm>
            <a:off x="2345906" y="3043415"/>
            <a:ext cx="4241675" cy="2785414"/>
            <a:chOff x="2230000" y="1298295"/>
            <a:chExt cx="4241675" cy="3094905"/>
          </a:xfrm>
        </p:grpSpPr>
        <p:sp>
          <p:nvSpPr>
            <p:cNvPr id="184" name="Google Shape;184;p27"/>
            <p:cNvSpPr/>
            <p:nvPr/>
          </p:nvSpPr>
          <p:spPr>
            <a:xfrm flipH="1">
              <a:off x="3010325" y="1719151"/>
              <a:ext cx="1176552" cy="1703700"/>
            </a:xfrm>
            <a:prstGeom prst="lightningBolt">
              <a:avLst/>
            </a:prstGeom>
            <a:solidFill>
              <a:srgbClr val="DDDDDD"/>
            </a:solidFill>
            <a:ln w="19050" cap="flat" cmpd="sng">
              <a:solidFill>
                <a:srgbClr val="9C9E9F"/>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185" name="Google Shape;185;p27"/>
            <p:cNvCxnSpPr/>
            <p:nvPr/>
          </p:nvCxnSpPr>
          <p:spPr>
            <a:xfrm rot="10800000" flipH="1">
              <a:off x="3270075" y="2567075"/>
              <a:ext cx="2032200" cy="1138500"/>
            </a:xfrm>
            <a:prstGeom prst="straightConnector1">
              <a:avLst/>
            </a:prstGeom>
            <a:noFill/>
            <a:ln w="38100" cap="flat" cmpd="sng">
              <a:solidFill>
                <a:srgbClr val="9C9E9F"/>
              </a:solidFill>
              <a:prstDash val="solid"/>
              <a:round/>
              <a:headEnd type="none" w="sm" len="sm"/>
              <a:tailEnd type="triangle" w="lg" len="lg"/>
            </a:ln>
          </p:spPr>
        </p:cxnSp>
        <p:sp>
          <p:nvSpPr>
            <p:cNvPr id="186" name="Google Shape;186;p27"/>
            <p:cNvSpPr/>
            <p:nvPr/>
          </p:nvSpPr>
          <p:spPr>
            <a:xfrm>
              <a:off x="2750525" y="3564225"/>
              <a:ext cx="343800" cy="343800"/>
            </a:xfrm>
            <a:prstGeom prst="flowChartConnector">
              <a:avLst/>
            </a:prstGeom>
            <a:solidFill>
              <a:srgbClr val="DDDDDD"/>
            </a:solidFill>
            <a:ln w="19050" cap="flat" cmpd="sng">
              <a:solidFill>
                <a:srgbClr val="9C9E9F"/>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7" name="Google Shape;187;p27"/>
            <p:cNvSpPr txBox="1"/>
            <p:nvPr/>
          </p:nvSpPr>
          <p:spPr>
            <a:xfrm>
              <a:off x="2230000" y="4049400"/>
              <a:ext cx="1978800" cy="3438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Garamond"/>
                <a:buNone/>
              </a:pPr>
              <a:r>
                <a:rPr lang="sv-SE" sz="2000" b="1" i="0" u="none" strike="noStrike" cap="none" dirty="0">
                  <a:solidFill>
                    <a:srgbClr val="FF0000"/>
                  </a:solidFill>
                  <a:latin typeface="Avenir LT Pro 65 Medium" panose="020B0603020203020204" pitchFamily="34" charset="0"/>
                  <a:sym typeface="Arial"/>
                </a:rPr>
                <a:t>B) Ett val</a:t>
              </a:r>
              <a:endParaRPr sz="2000" b="1" i="0" u="none" strike="noStrike" cap="none" dirty="0">
                <a:solidFill>
                  <a:srgbClr val="FF0000"/>
                </a:solidFill>
                <a:latin typeface="Avenir LT Pro 65 Medium" panose="020B0603020203020204" pitchFamily="34" charset="0"/>
                <a:sym typeface="Arial"/>
              </a:endParaRPr>
            </a:p>
          </p:txBody>
        </p:sp>
        <p:sp>
          <p:nvSpPr>
            <p:cNvPr id="188" name="Google Shape;188;p27"/>
            <p:cNvSpPr txBox="1"/>
            <p:nvPr/>
          </p:nvSpPr>
          <p:spPr>
            <a:xfrm>
              <a:off x="2984675" y="1298295"/>
              <a:ext cx="2317600" cy="343800"/>
            </a:xfrm>
            <a:prstGeom prst="rect">
              <a:avLst/>
            </a:prstGeom>
            <a:noFill/>
            <a:ln>
              <a:noFill/>
            </a:ln>
          </p:spPr>
          <p:txBody>
            <a:bodyPr spcFirstLastPara="1" wrap="square" lIns="91425" tIns="91425" rIns="91425" bIns="91425" anchor="ctr" anchorCtr="0">
              <a:noAutofit/>
            </a:bodyPr>
            <a:lstStyle/>
            <a:p>
              <a:pPr marL="457200" marR="0" lvl="0" indent="0" algn="l" rtl="0">
                <a:lnSpc>
                  <a:spcPct val="100000"/>
                </a:lnSpc>
                <a:spcBef>
                  <a:spcPts val="0"/>
                </a:spcBef>
                <a:spcAft>
                  <a:spcPts val="0"/>
                </a:spcAft>
                <a:buClr>
                  <a:srgbClr val="FF0000"/>
                </a:buClr>
                <a:buSzPts val="1800"/>
                <a:buFont typeface="Arial"/>
                <a:buNone/>
              </a:pPr>
              <a:r>
                <a:rPr lang="sv-SE" sz="2000" b="1" i="0" u="none" strike="noStrike" cap="none" dirty="0">
                  <a:solidFill>
                    <a:srgbClr val="FF0000"/>
                  </a:solidFill>
                  <a:latin typeface="Avenir LT Pro 65 Medium" panose="020B0603020203020204" pitchFamily="34" charset="0"/>
                  <a:sym typeface="Arial"/>
                </a:rPr>
                <a:t>A) Utmaning</a:t>
              </a:r>
              <a:endParaRPr sz="2000" b="1" i="0" u="none" strike="noStrike" cap="none" dirty="0">
                <a:solidFill>
                  <a:srgbClr val="FF0000"/>
                </a:solidFill>
                <a:latin typeface="Avenir LT Pro 65 Medium" panose="020B0603020203020204" pitchFamily="34" charset="0"/>
                <a:sym typeface="Arial"/>
              </a:endParaRPr>
            </a:p>
          </p:txBody>
        </p:sp>
        <p:sp>
          <p:nvSpPr>
            <p:cNvPr id="189" name="Google Shape;189;p27"/>
            <p:cNvSpPr txBox="1"/>
            <p:nvPr/>
          </p:nvSpPr>
          <p:spPr>
            <a:xfrm>
              <a:off x="4492875" y="2131775"/>
              <a:ext cx="1978800" cy="3438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Garamond"/>
                <a:buNone/>
              </a:pPr>
              <a:r>
                <a:rPr lang="sv-SE" sz="2000" b="1" i="0" u="none" strike="noStrike" cap="none" dirty="0">
                  <a:solidFill>
                    <a:srgbClr val="FF0000"/>
                  </a:solidFill>
                  <a:latin typeface="Avenir LT Pro 65 Medium" panose="020B0603020203020204" pitchFamily="34" charset="0"/>
                  <a:sym typeface="Arial"/>
                </a:rPr>
                <a:t>C) Resultat</a:t>
              </a:r>
              <a:endParaRPr sz="2000" b="1" i="0" u="none" strike="noStrike" cap="none" dirty="0">
                <a:solidFill>
                  <a:srgbClr val="FF0000"/>
                </a:solidFill>
                <a:latin typeface="Avenir LT Pro 65 Medium" panose="020B0603020203020204" pitchFamily="34" charset="0"/>
                <a:sym typeface="Arial"/>
              </a:endParaRPr>
            </a:p>
          </p:txBody>
        </p:sp>
      </p:grpSp>
      <p:sp>
        <p:nvSpPr>
          <p:cNvPr id="190" name="Google Shape;190;p27"/>
          <p:cNvSpPr txBox="1"/>
          <p:nvPr/>
        </p:nvSpPr>
        <p:spPr>
          <a:xfrm>
            <a:off x="5603481" y="3049450"/>
            <a:ext cx="2677634" cy="3093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Cabin"/>
              <a:buNone/>
            </a:pPr>
            <a:r>
              <a:rPr lang="sv-SE" sz="2000" b="0" i="0" u="none" strike="noStrike" cap="none" dirty="0">
                <a:solidFill>
                  <a:srgbClr val="000000"/>
                </a:solidFill>
                <a:latin typeface="Avenir LT Pro 65 Medium" panose="020B0603020203020204" pitchFamily="34" charset="0"/>
                <a:sym typeface="Arial"/>
              </a:rPr>
              <a:t>2) ETT ÖGONBLICK FRÅN DITT LIV</a:t>
            </a:r>
            <a:endParaRPr sz="2000" b="0" i="0" u="none" strike="noStrike" cap="none" dirty="0">
              <a:solidFill>
                <a:schemeClr val="dk1"/>
              </a:solidFill>
              <a:latin typeface="Avenir LT Pro 65 Medium" panose="020B0603020203020204" pitchFamily="34" charset="0"/>
              <a:sym typeface="Arial"/>
            </a:endParaRPr>
          </a:p>
        </p:txBody>
      </p:sp>
      <p:sp>
        <p:nvSpPr>
          <p:cNvPr id="191" name="Google Shape;191;p27"/>
          <p:cNvSpPr txBox="1"/>
          <p:nvPr/>
        </p:nvSpPr>
        <p:spPr>
          <a:xfrm>
            <a:off x="6533331" y="5983562"/>
            <a:ext cx="1978800" cy="3093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Cabin"/>
              <a:buNone/>
            </a:pPr>
            <a:r>
              <a:rPr lang="sv-SE" sz="2000" b="0" i="0" u="none" strike="noStrike" cap="none" dirty="0">
                <a:solidFill>
                  <a:srgbClr val="000000"/>
                </a:solidFill>
                <a:latin typeface="Avenir LT Pro 65 Medium" panose="020B0603020203020204" pitchFamily="34" charset="0"/>
                <a:sym typeface="Arial"/>
              </a:rPr>
              <a:t>3) </a:t>
            </a:r>
            <a:r>
              <a:rPr lang="sv-SE" sz="2000" dirty="0">
                <a:solidFill>
                  <a:srgbClr val="000000"/>
                </a:solidFill>
                <a:latin typeface="Avenir LT Pro 65 Medium" panose="020B0603020203020204" pitchFamily="34" charset="0"/>
                <a:sym typeface="Arial"/>
              </a:rPr>
              <a:t>LÄRDOM</a:t>
            </a:r>
            <a:endParaRPr sz="2000" b="0" i="0" u="none" strike="noStrike" cap="none" dirty="0">
              <a:solidFill>
                <a:schemeClr val="dk1"/>
              </a:solidFill>
              <a:latin typeface="Avenir LT Pro 65 Medium" panose="020B0603020203020204" pitchFamily="34" charset="0"/>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565C2A3D-653D-496F-BE1B-A83E2272A1F8}"/>
              </a:ext>
            </a:extLst>
          </p:cNvPr>
          <p:cNvSpPr>
            <a:spLocks noGrp="1"/>
          </p:cNvSpPr>
          <p:nvPr>
            <p:ph idx="1"/>
          </p:nvPr>
        </p:nvSpPr>
        <p:spPr/>
        <p:txBody>
          <a:bodyPr/>
          <a:lstStyle/>
          <a:p>
            <a:endParaRPr lang="sv-SE"/>
          </a:p>
        </p:txBody>
      </p:sp>
      <p:sp>
        <p:nvSpPr>
          <p:cNvPr id="198" name="Google Shape;198;p28"/>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algn="l" rtl="0">
              <a:lnSpc>
                <a:spcPct val="80000"/>
              </a:lnSpc>
              <a:spcBef>
                <a:spcPts val="0"/>
              </a:spcBef>
              <a:spcAft>
                <a:spcPts val="0"/>
              </a:spcAft>
              <a:buNone/>
            </a:pPr>
            <a:r>
              <a:rPr lang="sv-SE" dirty="0">
                <a:latin typeface="Kapra Neue Custom" panose="00000800000000000000" pitchFamily="50" charset="0"/>
              </a:rPr>
              <a:t>EXEMPEL PERSONLIG BERÄTTELSE</a:t>
            </a:r>
            <a:endParaRPr dirty="0">
              <a:latin typeface="Kapra Neue Custom" panose="00000800000000000000" pitchFamily="50"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29"/>
          <p:cNvSpPr txBox="1">
            <a:spLocks noGrp="1"/>
          </p:cNvSpPr>
          <p:nvPr>
            <p:ph idx="1"/>
          </p:nvPr>
        </p:nvSpPr>
        <p:spPr>
          <a:xfrm>
            <a:off x="1173599" y="2570400"/>
            <a:ext cx="8967927" cy="2944800"/>
          </a:xfrm>
          <a:prstGeom prst="rect">
            <a:avLst/>
          </a:prstGeom>
          <a:noFill/>
          <a:ln>
            <a:noFill/>
          </a:ln>
        </p:spPr>
        <p:txBody>
          <a:bodyPr spcFirstLastPara="1" wrap="square" lIns="0" tIns="0" rIns="0" bIns="0" anchor="t" anchorCtr="0">
            <a:noAutofit/>
          </a:bodyPr>
          <a:lstStyle/>
          <a:p>
            <a:pPr marL="0" lvl="0" indent="0" algn="l" rtl="0">
              <a:lnSpc>
                <a:spcPct val="115000"/>
              </a:lnSpc>
              <a:spcBef>
                <a:spcPts val="0"/>
              </a:spcBef>
              <a:spcAft>
                <a:spcPts val="0"/>
              </a:spcAft>
              <a:buSzPts val="1800"/>
              <a:buFont typeface="Avenir"/>
              <a:buNone/>
            </a:pPr>
            <a:r>
              <a:rPr lang="sv-SE" sz="2000" dirty="0">
                <a:solidFill>
                  <a:schemeClr val="dk1"/>
                </a:solidFill>
                <a:latin typeface="Avenir LT Pro 65 Medium" panose="020B0603020203020204" pitchFamily="34" charset="0"/>
              </a:rPr>
              <a:t>Du har nu 8 minuter på dig att förbereda din egna 3 minuters berättelse. </a:t>
            </a:r>
            <a:endParaRPr sz="2000" dirty="0">
              <a:latin typeface="Avenir LT Pro 65 Medium" panose="020B0603020203020204" pitchFamily="34" charset="0"/>
            </a:endParaRPr>
          </a:p>
          <a:p>
            <a:pPr marL="0" lvl="0" indent="0" algn="l" rtl="0">
              <a:lnSpc>
                <a:spcPct val="115000"/>
              </a:lnSpc>
              <a:spcBef>
                <a:spcPts val="0"/>
              </a:spcBef>
              <a:spcAft>
                <a:spcPts val="0"/>
              </a:spcAft>
              <a:buSzPts val="1800"/>
              <a:buFont typeface="Avenir"/>
              <a:buNone/>
            </a:pPr>
            <a:endParaRPr sz="2000" dirty="0">
              <a:solidFill>
                <a:schemeClr val="dk1"/>
              </a:solidFill>
              <a:latin typeface="Avenir LT Pro 65 Medium" panose="020B0603020203020204" pitchFamily="34" charset="0"/>
            </a:endParaRPr>
          </a:p>
          <a:p>
            <a:pPr marL="0" lvl="0" indent="0" algn="l" rtl="0">
              <a:lnSpc>
                <a:spcPct val="115000"/>
              </a:lnSpc>
              <a:spcBef>
                <a:spcPts val="0"/>
              </a:spcBef>
              <a:spcAft>
                <a:spcPts val="0"/>
              </a:spcAft>
              <a:buSzPts val="1800"/>
              <a:buFont typeface="Avenir"/>
              <a:buNone/>
            </a:pPr>
            <a:r>
              <a:rPr lang="sv-SE" sz="2000" dirty="0">
                <a:solidFill>
                  <a:schemeClr val="dk1"/>
                </a:solidFill>
                <a:latin typeface="Avenir LT Pro 65 Medium" panose="020B0603020203020204" pitchFamily="34" charset="0"/>
              </a:rPr>
              <a:t>Fokus för din berättelse:  </a:t>
            </a:r>
            <a:endParaRPr sz="2000"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sz="2000" dirty="0">
                <a:solidFill>
                  <a:srgbClr val="000000"/>
                </a:solidFill>
                <a:latin typeface="Avenir LT Pro 65 Medium" panose="020B0603020203020204" pitchFamily="34" charset="0"/>
              </a:rPr>
              <a:t>Välj att dela något som påverkat/format dig till den människa du är idag (kan vara en människa, situation eller händelser…)</a:t>
            </a:r>
            <a:endParaRPr sz="2000"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sz="2000" dirty="0">
                <a:solidFill>
                  <a:srgbClr val="000000"/>
                </a:solidFill>
                <a:latin typeface="Avenir LT Pro 65 Medium" panose="020B0603020203020204" pitchFamily="34" charset="0"/>
              </a:rPr>
              <a:t>Varför valde du att engagera dig i Socialdemokraterna (koppla gärna till dina viktigaste värderingar)</a:t>
            </a:r>
            <a:endParaRPr sz="2000" dirty="0">
              <a:latin typeface="Avenir LT Pro 65 Medium" panose="020B0603020203020204" pitchFamily="34" charset="0"/>
            </a:endParaRPr>
          </a:p>
          <a:p>
            <a:pPr marL="76200" lvl="0" indent="0" algn="l" rtl="0">
              <a:lnSpc>
                <a:spcPct val="100000"/>
              </a:lnSpc>
              <a:spcBef>
                <a:spcPts val="0"/>
              </a:spcBef>
              <a:spcAft>
                <a:spcPts val="0"/>
              </a:spcAft>
              <a:buClr>
                <a:srgbClr val="000000"/>
              </a:buClr>
              <a:buSzPts val="2400"/>
              <a:buFont typeface="Avenir"/>
              <a:buNone/>
            </a:pPr>
            <a:endParaRPr sz="2000" dirty="0">
              <a:solidFill>
                <a:srgbClr val="000000"/>
              </a:solidFill>
              <a:latin typeface="Avenir LT Pro 65 Medium" panose="020B0603020203020204" pitchFamily="34" charset="0"/>
            </a:endParaRPr>
          </a:p>
          <a:p>
            <a:pPr marL="76200" lvl="0" indent="0" algn="l" rtl="0">
              <a:lnSpc>
                <a:spcPct val="100000"/>
              </a:lnSpc>
              <a:spcBef>
                <a:spcPts val="0"/>
              </a:spcBef>
              <a:spcAft>
                <a:spcPts val="0"/>
              </a:spcAft>
              <a:buClr>
                <a:srgbClr val="000000"/>
              </a:buClr>
              <a:buSzPts val="2400"/>
              <a:buFont typeface="Avenir"/>
              <a:buNone/>
            </a:pPr>
            <a:r>
              <a:rPr lang="sv-SE" sz="2000" dirty="0">
                <a:solidFill>
                  <a:srgbClr val="000000"/>
                </a:solidFill>
                <a:latin typeface="Avenir LT Pro 65 Medium" panose="020B0603020203020204" pitchFamily="34" charset="0"/>
              </a:rPr>
              <a:t>Förbered ett A4 med ”symboler” som du kan ta stöd av när du delar din berättelse.</a:t>
            </a:r>
            <a:endParaRPr sz="2000" dirty="0">
              <a:latin typeface="Avenir LT Pro 65 Medium" panose="020B0603020203020204" pitchFamily="34" charset="0"/>
            </a:endParaRPr>
          </a:p>
          <a:p>
            <a:pPr marL="76200" lvl="0" indent="0" algn="l" rtl="0">
              <a:lnSpc>
                <a:spcPct val="100000"/>
              </a:lnSpc>
              <a:spcBef>
                <a:spcPts val="0"/>
              </a:spcBef>
              <a:spcAft>
                <a:spcPts val="0"/>
              </a:spcAft>
              <a:buClr>
                <a:srgbClr val="000000"/>
              </a:buClr>
              <a:buSzPts val="2400"/>
              <a:buFont typeface="Avenir"/>
              <a:buNone/>
            </a:pPr>
            <a:r>
              <a:rPr lang="sv-SE" sz="2000" dirty="0">
                <a:solidFill>
                  <a:srgbClr val="000000"/>
                </a:solidFill>
                <a:latin typeface="Avenir LT Pro 65 Medium" panose="020B0603020203020204" pitchFamily="34" charset="0"/>
              </a:rPr>
              <a:t>Utgå från en berättelses nyckelelement: Situation/utmaning &gt; val &gt; resultat &gt; lärdom</a:t>
            </a:r>
            <a:endParaRPr sz="2000" dirty="0">
              <a:latin typeface="Avenir LT Pro 65 Medium" panose="020B0603020203020204" pitchFamily="34" charset="0"/>
            </a:endParaRPr>
          </a:p>
          <a:p>
            <a:pPr marL="268288" lvl="0" indent="-115888" algn="l" rtl="0">
              <a:lnSpc>
                <a:spcPct val="100000"/>
              </a:lnSpc>
              <a:spcBef>
                <a:spcPts val="600"/>
              </a:spcBef>
              <a:spcAft>
                <a:spcPts val="0"/>
              </a:spcAft>
              <a:buSzPts val="2400"/>
              <a:buFont typeface="Avenir"/>
              <a:buNone/>
            </a:pPr>
            <a:endParaRPr dirty="0"/>
          </a:p>
        </p:txBody>
      </p:sp>
      <p:sp>
        <p:nvSpPr>
          <p:cNvPr id="205" name="Google Shape;205;p29"/>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algn="l" rtl="0">
              <a:lnSpc>
                <a:spcPct val="80000"/>
              </a:lnSpc>
              <a:spcBef>
                <a:spcPts val="0"/>
              </a:spcBef>
              <a:spcAft>
                <a:spcPts val="0"/>
              </a:spcAft>
              <a:buNone/>
            </a:pPr>
            <a:r>
              <a:rPr lang="sv-SE" dirty="0">
                <a:latin typeface="Kapra Neue Custom" panose="00000800000000000000" pitchFamily="50" charset="0"/>
              </a:rPr>
              <a:t>PERSONLIG BERÄTTELSE</a:t>
            </a:r>
            <a:endParaRPr dirty="0">
              <a:latin typeface="Kapra Neue Custom" panose="00000800000000000000" pitchFamily="50"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3" name="Google Shape;173;p27"/>
          <p:cNvSpPr txBox="1">
            <a:spLocks noGrp="1"/>
          </p:cNvSpPr>
          <p:nvPr>
            <p:ph type="title"/>
          </p:nvPr>
        </p:nvSpPr>
        <p:spPr>
          <a:xfrm>
            <a:off x="1173902" y="476250"/>
            <a:ext cx="10749000" cy="1755600"/>
          </a:xfrm>
          <a:prstGeom prst="rect">
            <a:avLst/>
          </a:prstGeom>
          <a:noFill/>
          <a:ln>
            <a:noFill/>
          </a:ln>
        </p:spPr>
        <p:txBody>
          <a:bodyPr spcFirstLastPara="1" wrap="square" lIns="0" tIns="0" rIns="0" bIns="0" anchor="b" anchorCtr="0">
            <a:noAutofit/>
          </a:bodyPr>
          <a:lstStyle/>
          <a:p>
            <a:pPr marL="0" lvl="0" indent="0" algn="l" rtl="0">
              <a:lnSpc>
                <a:spcPct val="80000"/>
              </a:lnSpc>
              <a:spcBef>
                <a:spcPts val="0"/>
              </a:spcBef>
              <a:spcAft>
                <a:spcPts val="0"/>
              </a:spcAft>
              <a:buNone/>
            </a:pPr>
            <a:r>
              <a:rPr lang="sv-SE" dirty="0">
                <a:latin typeface="Kapra Neue Custom" panose="00000800000000000000" pitchFamily="50" charset="0"/>
              </a:rPr>
              <a:t>EN BERÄTTELSES UPPBYGGNAD</a:t>
            </a:r>
            <a:endParaRPr dirty="0">
              <a:latin typeface="Kapra Neue Custom" panose="00000800000000000000" pitchFamily="50" charset="0"/>
            </a:endParaRPr>
          </a:p>
        </p:txBody>
      </p:sp>
      <p:grpSp>
        <p:nvGrpSpPr>
          <p:cNvPr id="174" name="Google Shape;174;p27"/>
          <p:cNvGrpSpPr/>
          <p:nvPr/>
        </p:nvGrpSpPr>
        <p:grpSpPr>
          <a:xfrm>
            <a:off x="1426806" y="3049438"/>
            <a:ext cx="1137450" cy="2794523"/>
            <a:chOff x="1524800" y="863350"/>
            <a:chExt cx="1137450" cy="3105025"/>
          </a:xfrm>
        </p:grpSpPr>
        <p:sp>
          <p:nvSpPr>
            <p:cNvPr id="175" name="Google Shape;175;p27"/>
            <p:cNvSpPr/>
            <p:nvPr/>
          </p:nvSpPr>
          <p:spPr>
            <a:xfrm>
              <a:off x="1688525" y="863350"/>
              <a:ext cx="810000" cy="810000"/>
            </a:xfrm>
            <a:prstGeom prst="ellipse">
              <a:avLst/>
            </a:prstGeom>
            <a:noFill/>
            <a:ln w="76200" cap="flat" cmpd="sng">
              <a:solidFill>
                <a:srgbClr val="9C9E9F"/>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176" name="Google Shape;176;p27"/>
            <p:cNvCxnSpPr>
              <a:stCxn id="175" idx="4"/>
            </p:cNvCxnSpPr>
            <p:nvPr/>
          </p:nvCxnSpPr>
          <p:spPr>
            <a:xfrm>
              <a:off x="2093525" y="1673350"/>
              <a:ext cx="0" cy="1535700"/>
            </a:xfrm>
            <a:prstGeom prst="straightConnector1">
              <a:avLst/>
            </a:prstGeom>
            <a:noFill/>
            <a:ln w="76200" cap="flat" cmpd="sng">
              <a:solidFill>
                <a:srgbClr val="9C9E9F"/>
              </a:solidFill>
              <a:prstDash val="solid"/>
              <a:round/>
              <a:headEnd type="none" w="sm" len="sm"/>
              <a:tailEnd type="none" w="sm" len="sm"/>
            </a:ln>
          </p:spPr>
        </p:cxnSp>
        <p:cxnSp>
          <p:nvCxnSpPr>
            <p:cNvPr id="177" name="Google Shape;177;p27"/>
            <p:cNvCxnSpPr/>
            <p:nvPr/>
          </p:nvCxnSpPr>
          <p:spPr>
            <a:xfrm>
              <a:off x="1524800" y="1951225"/>
              <a:ext cx="563400" cy="325500"/>
            </a:xfrm>
            <a:prstGeom prst="straightConnector1">
              <a:avLst/>
            </a:prstGeom>
            <a:noFill/>
            <a:ln w="76200" cap="flat" cmpd="sng">
              <a:solidFill>
                <a:srgbClr val="9C9E9F"/>
              </a:solidFill>
              <a:prstDash val="solid"/>
              <a:round/>
              <a:headEnd type="none" w="sm" len="sm"/>
              <a:tailEnd type="none" w="sm" len="sm"/>
            </a:ln>
          </p:spPr>
        </p:cxnSp>
        <p:cxnSp>
          <p:nvCxnSpPr>
            <p:cNvPr id="178" name="Google Shape;178;p27"/>
            <p:cNvCxnSpPr/>
            <p:nvPr/>
          </p:nvCxnSpPr>
          <p:spPr>
            <a:xfrm rot="10800000" flipH="1">
              <a:off x="2098850" y="1951225"/>
              <a:ext cx="563400" cy="325500"/>
            </a:xfrm>
            <a:prstGeom prst="straightConnector1">
              <a:avLst/>
            </a:prstGeom>
            <a:noFill/>
            <a:ln w="76200" cap="flat" cmpd="sng">
              <a:solidFill>
                <a:srgbClr val="9C9E9F"/>
              </a:solidFill>
              <a:prstDash val="solid"/>
              <a:round/>
              <a:headEnd type="none" w="sm" len="sm"/>
              <a:tailEnd type="none" w="sm" len="sm"/>
            </a:ln>
          </p:spPr>
        </p:cxnSp>
        <p:cxnSp>
          <p:nvCxnSpPr>
            <p:cNvPr id="179" name="Google Shape;179;p27"/>
            <p:cNvCxnSpPr/>
            <p:nvPr/>
          </p:nvCxnSpPr>
          <p:spPr>
            <a:xfrm flipH="1">
              <a:off x="1648887" y="3193475"/>
              <a:ext cx="447300" cy="774900"/>
            </a:xfrm>
            <a:prstGeom prst="straightConnector1">
              <a:avLst/>
            </a:prstGeom>
            <a:noFill/>
            <a:ln w="76200" cap="flat" cmpd="sng">
              <a:solidFill>
                <a:srgbClr val="9C9E9F"/>
              </a:solidFill>
              <a:prstDash val="solid"/>
              <a:round/>
              <a:headEnd type="none" w="sm" len="sm"/>
              <a:tailEnd type="none" w="sm" len="sm"/>
            </a:ln>
          </p:spPr>
        </p:cxnSp>
        <p:cxnSp>
          <p:nvCxnSpPr>
            <p:cNvPr id="180" name="Google Shape;180;p27"/>
            <p:cNvCxnSpPr/>
            <p:nvPr/>
          </p:nvCxnSpPr>
          <p:spPr>
            <a:xfrm rot="10800000">
              <a:off x="2090862" y="3193475"/>
              <a:ext cx="447300" cy="774900"/>
            </a:xfrm>
            <a:prstGeom prst="straightConnector1">
              <a:avLst/>
            </a:prstGeom>
            <a:noFill/>
            <a:ln w="76200" cap="flat" cmpd="sng">
              <a:solidFill>
                <a:srgbClr val="9C9E9F"/>
              </a:solidFill>
              <a:prstDash val="solid"/>
              <a:round/>
              <a:headEnd type="none" w="sm" len="sm"/>
              <a:tailEnd type="none" w="sm" len="sm"/>
            </a:ln>
          </p:spPr>
        </p:cxnSp>
      </p:grpSp>
      <p:cxnSp>
        <p:nvCxnSpPr>
          <p:cNvPr id="181" name="Google Shape;181;p27"/>
          <p:cNvCxnSpPr/>
          <p:nvPr/>
        </p:nvCxnSpPr>
        <p:spPr>
          <a:xfrm>
            <a:off x="1506456" y="6138272"/>
            <a:ext cx="5172600" cy="0"/>
          </a:xfrm>
          <a:prstGeom prst="straightConnector1">
            <a:avLst/>
          </a:prstGeom>
          <a:noFill/>
          <a:ln w="76200" cap="flat" cmpd="sng">
            <a:solidFill>
              <a:srgbClr val="9C9E9F"/>
            </a:solidFill>
            <a:prstDash val="dash"/>
            <a:round/>
            <a:headEnd type="none" w="sm" len="sm"/>
            <a:tailEnd type="triangle" w="lg" len="lg"/>
          </a:ln>
        </p:spPr>
      </p:cxnSp>
      <p:sp>
        <p:nvSpPr>
          <p:cNvPr id="182" name="Google Shape;182;p27"/>
          <p:cNvSpPr txBox="1"/>
          <p:nvPr/>
        </p:nvSpPr>
        <p:spPr>
          <a:xfrm>
            <a:off x="937974" y="2534133"/>
            <a:ext cx="2557086" cy="3093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Cabin"/>
              <a:buNone/>
            </a:pPr>
            <a:r>
              <a:rPr lang="sv-SE" sz="2000" b="0" i="0" u="none" strike="noStrike" cap="none" dirty="0">
                <a:solidFill>
                  <a:srgbClr val="000000"/>
                </a:solidFill>
                <a:latin typeface="Avenir LT Pro 65 Medium" panose="020B0603020203020204" pitchFamily="34" charset="0"/>
                <a:sym typeface="Arial"/>
              </a:rPr>
              <a:t>1) HUVUDPERSON</a:t>
            </a:r>
            <a:endParaRPr sz="2000" b="0" i="0" u="none" strike="noStrike" cap="none" dirty="0">
              <a:solidFill>
                <a:schemeClr val="dk1"/>
              </a:solidFill>
              <a:latin typeface="Avenir LT Pro 65 Medium" panose="020B0603020203020204" pitchFamily="34" charset="0"/>
              <a:sym typeface="Arial"/>
            </a:endParaRPr>
          </a:p>
        </p:txBody>
      </p:sp>
      <p:grpSp>
        <p:nvGrpSpPr>
          <p:cNvPr id="183" name="Google Shape;183;p27"/>
          <p:cNvGrpSpPr/>
          <p:nvPr/>
        </p:nvGrpSpPr>
        <p:grpSpPr>
          <a:xfrm>
            <a:off x="2345906" y="3043415"/>
            <a:ext cx="4241675" cy="2785414"/>
            <a:chOff x="2230000" y="1298295"/>
            <a:chExt cx="4241675" cy="3094905"/>
          </a:xfrm>
        </p:grpSpPr>
        <p:sp>
          <p:nvSpPr>
            <p:cNvPr id="184" name="Google Shape;184;p27"/>
            <p:cNvSpPr/>
            <p:nvPr/>
          </p:nvSpPr>
          <p:spPr>
            <a:xfrm flipH="1">
              <a:off x="3010325" y="1719151"/>
              <a:ext cx="1176552" cy="1703700"/>
            </a:xfrm>
            <a:prstGeom prst="lightningBolt">
              <a:avLst/>
            </a:prstGeom>
            <a:solidFill>
              <a:srgbClr val="DDDDDD"/>
            </a:solidFill>
            <a:ln w="19050" cap="flat" cmpd="sng">
              <a:solidFill>
                <a:srgbClr val="9C9E9F"/>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185" name="Google Shape;185;p27"/>
            <p:cNvCxnSpPr/>
            <p:nvPr/>
          </p:nvCxnSpPr>
          <p:spPr>
            <a:xfrm rot="10800000" flipH="1">
              <a:off x="3270075" y="2567075"/>
              <a:ext cx="2032200" cy="1138500"/>
            </a:xfrm>
            <a:prstGeom prst="straightConnector1">
              <a:avLst/>
            </a:prstGeom>
            <a:noFill/>
            <a:ln w="38100" cap="flat" cmpd="sng">
              <a:solidFill>
                <a:srgbClr val="9C9E9F"/>
              </a:solidFill>
              <a:prstDash val="solid"/>
              <a:round/>
              <a:headEnd type="none" w="sm" len="sm"/>
              <a:tailEnd type="triangle" w="lg" len="lg"/>
            </a:ln>
          </p:spPr>
        </p:cxnSp>
        <p:sp>
          <p:nvSpPr>
            <p:cNvPr id="186" name="Google Shape;186;p27"/>
            <p:cNvSpPr/>
            <p:nvPr/>
          </p:nvSpPr>
          <p:spPr>
            <a:xfrm>
              <a:off x="2750525" y="3564225"/>
              <a:ext cx="343800" cy="343800"/>
            </a:xfrm>
            <a:prstGeom prst="flowChartConnector">
              <a:avLst/>
            </a:prstGeom>
            <a:solidFill>
              <a:srgbClr val="DDDDDD"/>
            </a:solidFill>
            <a:ln w="19050" cap="flat" cmpd="sng">
              <a:solidFill>
                <a:srgbClr val="9C9E9F"/>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7" name="Google Shape;187;p27"/>
            <p:cNvSpPr txBox="1"/>
            <p:nvPr/>
          </p:nvSpPr>
          <p:spPr>
            <a:xfrm>
              <a:off x="2230000" y="4049400"/>
              <a:ext cx="1978800" cy="3438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Garamond"/>
                <a:buNone/>
              </a:pPr>
              <a:r>
                <a:rPr lang="sv-SE" sz="2000" b="1" i="0" u="none" strike="noStrike" cap="none" dirty="0">
                  <a:solidFill>
                    <a:srgbClr val="FF0000"/>
                  </a:solidFill>
                  <a:latin typeface="Avenir LT Pro 65 Medium" panose="020B0603020203020204" pitchFamily="34" charset="0"/>
                  <a:sym typeface="Arial"/>
                </a:rPr>
                <a:t>B) Ett val</a:t>
              </a:r>
              <a:endParaRPr sz="2000" b="1" i="0" u="none" strike="noStrike" cap="none" dirty="0">
                <a:solidFill>
                  <a:srgbClr val="FF0000"/>
                </a:solidFill>
                <a:latin typeface="Avenir LT Pro 65 Medium" panose="020B0603020203020204" pitchFamily="34" charset="0"/>
                <a:sym typeface="Arial"/>
              </a:endParaRPr>
            </a:p>
          </p:txBody>
        </p:sp>
        <p:sp>
          <p:nvSpPr>
            <p:cNvPr id="188" name="Google Shape;188;p27"/>
            <p:cNvSpPr txBox="1"/>
            <p:nvPr/>
          </p:nvSpPr>
          <p:spPr>
            <a:xfrm>
              <a:off x="2984675" y="1298295"/>
              <a:ext cx="2317600" cy="343800"/>
            </a:xfrm>
            <a:prstGeom prst="rect">
              <a:avLst/>
            </a:prstGeom>
            <a:noFill/>
            <a:ln>
              <a:noFill/>
            </a:ln>
          </p:spPr>
          <p:txBody>
            <a:bodyPr spcFirstLastPara="1" wrap="square" lIns="91425" tIns="91425" rIns="91425" bIns="91425" anchor="ctr" anchorCtr="0">
              <a:noAutofit/>
            </a:bodyPr>
            <a:lstStyle/>
            <a:p>
              <a:pPr marL="457200" marR="0" lvl="0" indent="0" algn="l" rtl="0">
                <a:lnSpc>
                  <a:spcPct val="100000"/>
                </a:lnSpc>
                <a:spcBef>
                  <a:spcPts val="0"/>
                </a:spcBef>
                <a:spcAft>
                  <a:spcPts val="0"/>
                </a:spcAft>
                <a:buClr>
                  <a:srgbClr val="FF0000"/>
                </a:buClr>
                <a:buSzPts val="1800"/>
                <a:buFont typeface="Arial"/>
                <a:buNone/>
              </a:pPr>
              <a:r>
                <a:rPr lang="sv-SE" sz="2000" b="1" i="0" u="none" strike="noStrike" cap="none" dirty="0">
                  <a:solidFill>
                    <a:srgbClr val="FF0000"/>
                  </a:solidFill>
                  <a:latin typeface="Avenir LT Pro 65 Medium" panose="020B0603020203020204" pitchFamily="34" charset="0"/>
                  <a:sym typeface="Arial"/>
                </a:rPr>
                <a:t>A) Utmaning</a:t>
              </a:r>
              <a:endParaRPr sz="2000" b="1" i="0" u="none" strike="noStrike" cap="none" dirty="0">
                <a:solidFill>
                  <a:srgbClr val="FF0000"/>
                </a:solidFill>
                <a:latin typeface="Avenir LT Pro 65 Medium" panose="020B0603020203020204" pitchFamily="34" charset="0"/>
                <a:sym typeface="Arial"/>
              </a:endParaRPr>
            </a:p>
          </p:txBody>
        </p:sp>
        <p:sp>
          <p:nvSpPr>
            <p:cNvPr id="189" name="Google Shape;189;p27"/>
            <p:cNvSpPr txBox="1"/>
            <p:nvPr/>
          </p:nvSpPr>
          <p:spPr>
            <a:xfrm>
              <a:off x="4492875" y="2131775"/>
              <a:ext cx="1978800" cy="3438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Garamond"/>
                <a:buNone/>
              </a:pPr>
              <a:r>
                <a:rPr lang="sv-SE" sz="2000" b="1" i="0" u="none" strike="noStrike" cap="none" dirty="0">
                  <a:solidFill>
                    <a:srgbClr val="FF0000"/>
                  </a:solidFill>
                  <a:latin typeface="Avenir LT Pro 65 Medium" panose="020B0603020203020204" pitchFamily="34" charset="0"/>
                  <a:sym typeface="Arial"/>
                </a:rPr>
                <a:t>C) Resultat</a:t>
              </a:r>
              <a:endParaRPr sz="2000" b="1" i="0" u="none" strike="noStrike" cap="none" dirty="0">
                <a:solidFill>
                  <a:srgbClr val="FF0000"/>
                </a:solidFill>
                <a:latin typeface="Avenir LT Pro 65 Medium" panose="020B0603020203020204" pitchFamily="34" charset="0"/>
                <a:sym typeface="Arial"/>
              </a:endParaRPr>
            </a:p>
          </p:txBody>
        </p:sp>
      </p:grpSp>
      <p:sp>
        <p:nvSpPr>
          <p:cNvPr id="190" name="Google Shape;190;p27"/>
          <p:cNvSpPr txBox="1"/>
          <p:nvPr/>
        </p:nvSpPr>
        <p:spPr>
          <a:xfrm>
            <a:off x="5603481" y="3049450"/>
            <a:ext cx="2677634" cy="3093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Cabin"/>
              <a:buNone/>
            </a:pPr>
            <a:r>
              <a:rPr lang="sv-SE" sz="2000" b="0" i="0" u="none" strike="noStrike" cap="none" dirty="0">
                <a:solidFill>
                  <a:srgbClr val="000000"/>
                </a:solidFill>
                <a:latin typeface="Avenir LT Pro 65 Medium" panose="020B0603020203020204" pitchFamily="34" charset="0"/>
                <a:sym typeface="Arial"/>
              </a:rPr>
              <a:t>2) ETT ÖGONBLICK FRÅN DITT LIV</a:t>
            </a:r>
            <a:endParaRPr sz="2000" b="0" i="0" u="none" strike="noStrike" cap="none" dirty="0">
              <a:solidFill>
                <a:schemeClr val="dk1"/>
              </a:solidFill>
              <a:latin typeface="Avenir LT Pro 65 Medium" panose="020B0603020203020204" pitchFamily="34" charset="0"/>
              <a:sym typeface="Arial"/>
            </a:endParaRPr>
          </a:p>
        </p:txBody>
      </p:sp>
      <p:sp>
        <p:nvSpPr>
          <p:cNvPr id="191" name="Google Shape;191;p27"/>
          <p:cNvSpPr txBox="1"/>
          <p:nvPr/>
        </p:nvSpPr>
        <p:spPr>
          <a:xfrm>
            <a:off x="6533331" y="5983562"/>
            <a:ext cx="1978800" cy="3093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Cabin"/>
              <a:buNone/>
            </a:pPr>
            <a:r>
              <a:rPr lang="sv-SE" sz="2000" b="0" i="0" u="none" strike="noStrike" cap="none" dirty="0">
                <a:solidFill>
                  <a:srgbClr val="000000"/>
                </a:solidFill>
                <a:latin typeface="Avenir LT Pro 65 Medium" panose="020B0603020203020204" pitchFamily="34" charset="0"/>
                <a:sym typeface="Arial"/>
              </a:rPr>
              <a:t>3) </a:t>
            </a:r>
            <a:r>
              <a:rPr lang="sv-SE" sz="2000" dirty="0">
                <a:solidFill>
                  <a:srgbClr val="000000"/>
                </a:solidFill>
                <a:latin typeface="Avenir LT Pro 65 Medium" panose="020B0603020203020204" pitchFamily="34" charset="0"/>
                <a:sym typeface="Arial"/>
              </a:rPr>
              <a:t>LÄRDOM</a:t>
            </a:r>
            <a:endParaRPr sz="2000" b="0" i="0" u="none" strike="noStrike" cap="none" dirty="0">
              <a:solidFill>
                <a:schemeClr val="dk1"/>
              </a:solidFill>
              <a:latin typeface="Avenir LT Pro 65 Medium" panose="020B0603020203020204" pitchFamily="34" charset="0"/>
              <a:sym typeface="Arial"/>
            </a:endParaRPr>
          </a:p>
        </p:txBody>
      </p:sp>
    </p:spTree>
    <p:extLst>
      <p:ext uri="{BB962C8B-B14F-4D97-AF65-F5344CB8AC3E}">
        <p14:creationId xmlns:p14="http://schemas.microsoft.com/office/powerpoint/2010/main" val="1644244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0"/>
          <p:cNvSpPr txBox="1">
            <a:spLocks noGrp="1"/>
          </p:cNvSpPr>
          <p:nvPr>
            <p:ph idx="1"/>
          </p:nvPr>
        </p:nvSpPr>
        <p:spPr>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2400"/>
              <a:buFont typeface="Avenir"/>
              <a:buNone/>
            </a:pPr>
            <a:r>
              <a:rPr lang="sv-SE" dirty="0">
                <a:latin typeface="Avenir LT Pro 65 Medium" panose="020B0603020203020204" pitchFamily="34" charset="0"/>
              </a:rPr>
              <a:t>Dela berättelserna i era smågrupper. 3 min /person</a:t>
            </a:r>
            <a:endParaRPr dirty="0">
              <a:latin typeface="Avenir LT Pro 65 Medium" panose="020B0603020203020204" pitchFamily="34" charset="0"/>
            </a:endParaRPr>
          </a:p>
          <a:p>
            <a:pPr marL="0" lvl="0" indent="0" algn="l" rtl="0">
              <a:lnSpc>
                <a:spcPct val="100000"/>
              </a:lnSpc>
              <a:spcBef>
                <a:spcPts val="900"/>
              </a:spcBef>
              <a:spcAft>
                <a:spcPts val="0"/>
              </a:spcAft>
              <a:buSzPts val="2400"/>
              <a:buFont typeface="Avenir"/>
              <a:buNone/>
            </a:pPr>
            <a:r>
              <a:rPr lang="sv-SE" dirty="0">
                <a:latin typeface="Avenir LT Pro 65 Medium" panose="020B0603020203020204" pitchFamily="34" charset="0"/>
              </a:rPr>
              <a:t>I varje smågrupp</a:t>
            </a:r>
            <a:r>
              <a:rPr lang="sv-SE" dirty="0">
                <a:solidFill>
                  <a:schemeClr val="dk1"/>
                </a:solidFill>
                <a:latin typeface="Avenir LT Pro 65 Medium" panose="020B0603020203020204" pitchFamily="34" charset="0"/>
              </a:rPr>
              <a:t>:  </a:t>
            </a:r>
            <a:endParaRPr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dirty="0">
                <a:latin typeface="Avenir LT Pro 65 Medium" panose="020B0603020203020204" pitchFamily="34" charset="0"/>
              </a:rPr>
              <a:t>Utse någon som tar tid. Tidhållaren låter den som berättar veta när det är 1 min kvar.</a:t>
            </a:r>
            <a:endParaRPr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dirty="0">
                <a:latin typeface="Avenir LT Pro 65 Medium" panose="020B0603020203020204" pitchFamily="34" charset="0"/>
              </a:rPr>
              <a:t>De som inte presenterar för tillfället, tränar på att lyssna aktivt – inga kommentarer.</a:t>
            </a:r>
            <a:endParaRPr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dirty="0">
                <a:latin typeface="Avenir LT Pro 65 Medium" panose="020B0603020203020204" pitchFamily="34" charset="0"/>
              </a:rPr>
              <a:t>När en berättelse är slut tar en annan vid. Gå inte in i dialog.</a:t>
            </a:r>
            <a:endParaRPr dirty="0">
              <a:latin typeface="Avenir LT Pro 65 Medium" panose="020B0603020203020204" pitchFamily="34" charset="0"/>
            </a:endParaRPr>
          </a:p>
        </p:txBody>
      </p:sp>
      <p:sp>
        <p:nvSpPr>
          <p:cNvPr id="212" name="Google Shape;212;p30"/>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algn="l" rtl="0">
              <a:lnSpc>
                <a:spcPct val="80000"/>
              </a:lnSpc>
              <a:spcBef>
                <a:spcPts val="0"/>
              </a:spcBef>
              <a:spcAft>
                <a:spcPts val="0"/>
              </a:spcAft>
              <a:buNone/>
            </a:pPr>
            <a:r>
              <a:rPr lang="sv-SE" dirty="0">
                <a:latin typeface="Kapra Neue Custom" panose="00000800000000000000" pitchFamily="50" charset="0"/>
              </a:rPr>
              <a:t>DELA PERSONLIG BERÄTTELSE</a:t>
            </a:r>
            <a:endParaRPr dirty="0">
              <a:latin typeface="Kapra Neue Custom" panose="00000800000000000000" pitchFamily="50"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31"/>
          <p:cNvSpPr txBox="1">
            <a:spLocks noGrp="1"/>
          </p:cNvSpPr>
          <p:nvPr>
            <p:ph idx="1"/>
          </p:nvPr>
        </p:nvSpPr>
        <p:spPr>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2800"/>
              <a:buFont typeface="Avenir"/>
              <a:buNone/>
            </a:pPr>
            <a:r>
              <a:rPr lang="sv-SE" sz="2800" dirty="0"/>
              <a:t>Reflektera tillsammans över och dela med varandra utifrån nedan: </a:t>
            </a:r>
            <a:endParaRPr sz="2800" dirty="0"/>
          </a:p>
          <a:p>
            <a:pPr marL="457200" lvl="0" indent="-381000" algn="l" rtl="0">
              <a:lnSpc>
                <a:spcPct val="100000"/>
              </a:lnSpc>
              <a:spcBef>
                <a:spcPts val="300"/>
              </a:spcBef>
              <a:spcAft>
                <a:spcPts val="0"/>
              </a:spcAft>
              <a:buClr>
                <a:srgbClr val="000000"/>
              </a:buClr>
              <a:buSzPts val="2400"/>
              <a:buFont typeface="Avenir"/>
              <a:buChar char="●"/>
            </a:pPr>
            <a:r>
              <a:rPr lang="sv-SE" sz="2800" dirty="0"/>
              <a:t>Hur kändes det att lyssna på de andra?</a:t>
            </a:r>
            <a:endParaRPr dirty="0"/>
          </a:p>
          <a:p>
            <a:pPr marL="457200" lvl="0" indent="-381000" algn="l" rtl="0">
              <a:lnSpc>
                <a:spcPct val="100000"/>
              </a:lnSpc>
              <a:spcBef>
                <a:spcPts val="0"/>
              </a:spcBef>
              <a:spcAft>
                <a:spcPts val="0"/>
              </a:spcAft>
              <a:buClr>
                <a:srgbClr val="000000"/>
              </a:buClr>
              <a:buSzPts val="2400"/>
              <a:buFont typeface="Avenir"/>
              <a:buChar char="●"/>
            </a:pPr>
            <a:r>
              <a:rPr lang="sv-SE" sz="2800" dirty="0"/>
              <a:t>Hur kändes det att dela din berättelse med de andra?</a:t>
            </a:r>
            <a:endParaRPr dirty="0"/>
          </a:p>
          <a:p>
            <a:pPr marL="457200" lvl="0" indent="-381000" algn="l" rtl="0">
              <a:lnSpc>
                <a:spcPct val="100000"/>
              </a:lnSpc>
              <a:spcBef>
                <a:spcPts val="0"/>
              </a:spcBef>
              <a:spcAft>
                <a:spcPts val="0"/>
              </a:spcAft>
              <a:buClr>
                <a:srgbClr val="000000"/>
              </a:buClr>
              <a:buSzPts val="2400"/>
              <a:buFont typeface="Avenir"/>
              <a:buChar char="●"/>
            </a:pPr>
            <a:r>
              <a:rPr lang="sv-SE" sz="2800" dirty="0"/>
              <a:t>Hur kan jag använda denna aktivitet på hemmaplan?</a:t>
            </a:r>
            <a:endParaRPr dirty="0"/>
          </a:p>
        </p:txBody>
      </p:sp>
      <p:sp>
        <p:nvSpPr>
          <p:cNvPr id="219" name="Google Shape;219;p31"/>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algn="l" rtl="0">
              <a:lnSpc>
                <a:spcPct val="80000"/>
              </a:lnSpc>
              <a:spcBef>
                <a:spcPts val="0"/>
              </a:spcBef>
              <a:spcAft>
                <a:spcPts val="0"/>
              </a:spcAft>
              <a:buNone/>
            </a:pPr>
            <a:r>
              <a:rPr lang="sv-SE" dirty="0">
                <a:latin typeface="Kapra Neue Custom" panose="00000800000000000000" pitchFamily="50" charset="0"/>
              </a:rPr>
              <a:t>REFLEKTION</a:t>
            </a:r>
            <a:endParaRPr dirty="0">
              <a:latin typeface="Kapra Neue Custom" panose="00000800000000000000" pitchFamily="50"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G_LANGUAGETEXTBOX" val="Sv"/>
</p:tagLst>
</file>

<file path=ppt/theme/theme1.xml><?xml version="1.0" encoding="utf-8"?>
<a:theme xmlns:a="http://schemas.openxmlformats.org/drawingml/2006/main" name="Socialdemokraterna">
  <a:themeElements>
    <a:clrScheme name="Socialdemokraterna ny">
      <a:dk1>
        <a:srgbClr val="000000"/>
      </a:dk1>
      <a:lt1>
        <a:srgbClr val="FFFFFF"/>
      </a:lt1>
      <a:dk2>
        <a:srgbClr val="9C9E9F"/>
      </a:dk2>
      <a:lt2>
        <a:srgbClr val="DDDDDD"/>
      </a:lt2>
      <a:accent1>
        <a:srgbClr val="B40D1E"/>
      </a:accent1>
      <a:accent2>
        <a:srgbClr val="ED1B34"/>
      </a:accent2>
      <a:accent3>
        <a:srgbClr val="FFDCD6"/>
      </a:accent3>
      <a:accent4>
        <a:srgbClr val="000000"/>
      </a:accent4>
      <a:accent5>
        <a:srgbClr val="7F7F7F"/>
      </a:accent5>
      <a:accent6>
        <a:srgbClr val="A5A5A5"/>
      </a:accent6>
      <a:hlink>
        <a:srgbClr val="292929"/>
      </a:hlink>
      <a:folHlink>
        <a:srgbClr val="4D4D4D"/>
      </a:folHlink>
    </a:clrScheme>
    <a:fontScheme name="Socialdemokraterna">
      <a:majorFont>
        <a:latin typeface="Kapra Neue Custom"/>
        <a:ea typeface=""/>
        <a:cs typeface=""/>
      </a:majorFont>
      <a:minorFont>
        <a:latin typeface="Avenir LT Pro 65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spcBef>
            <a:spcPts val="600"/>
          </a:spcBef>
          <a:spcAft>
            <a:spcPts val="300"/>
          </a:spcAft>
          <a:defRPr sz="2400" dirty="0" err="1" smtClean="0">
            <a:latin typeface="+mn-lt"/>
          </a:defRPr>
        </a:defPPr>
      </a:lstStyle>
    </a:txDef>
  </a:objectDefaults>
  <a:extraClrSchemeLst/>
  <a:extLst>
    <a:ext uri="{05A4C25C-085E-4340-85A3-A5531E510DB2}">
      <thm15:themeFamily xmlns:thm15="http://schemas.microsoft.com/office/thememl/2012/main" name="Presentation13" id="{373AC898-3C10-6844-85FA-0E330079D3E2}" vid="{F6B62244-9BC0-A147-BFC1-396DB1E326B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 S wide 2021 final (1)</Template>
  <TotalTime>38</TotalTime>
  <Words>1165</Words>
  <Application>Microsoft Office PowerPoint</Application>
  <PresentationFormat>Bredbild</PresentationFormat>
  <Paragraphs>144</Paragraphs>
  <Slides>12</Slides>
  <Notes>12</Notes>
  <HiddenSlides>0</HiddenSlides>
  <MMClips>0</MMClips>
  <ScaleCrop>false</ScaleCrop>
  <HeadingPairs>
    <vt:vector size="6" baseType="variant">
      <vt:variant>
        <vt:lpstr>Använt teckensnitt</vt:lpstr>
      </vt:variant>
      <vt:variant>
        <vt:i4>7</vt:i4>
      </vt:variant>
      <vt:variant>
        <vt:lpstr>Tema</vt:lpstr>
      </vt:variant>
      <vt:variant>
        <vt:i4>1</vt:i4>
      </vt:variant>
      <vt:variant>
        <vt:lpstr>Bildrubriker</vt:lpstr>
      </vt:variant>
      <vt:variant>
        <vt:i4>12</vt:i4>
      </vt:variant>
    </vt:vector>
  </HeadingPairs>
  <TitlesOfParts>
    <vt:vector size="20" baseType="lpstr">
      <vt:lpstr>Arial</vt:lpstr>
      <vt:lpstr>Avenir</vt:lpstr>
      <vt:lpstr>Avenir LT Pro 65 Medium</vt:lpstr>
      <vt:lpstr>Cabin</vt:lpstr>
      <vt:lpstr>Calibri</vt:lpstr>
      <vt:lpstr>Garamond</vt:lpstr>
      <vt:lpstr>Kapra Neue Custom</vt:lpstr>
      <vt:lpstr>Socialdemokraterna</vt:lpstr>
      <vt:lpstr>PERSONLIG BERÄTTELSE</vt:lpstr>
      <vt:lpstr>PERSONLIG BERÄTTELSE</vt:lpstr>
      <vt:lpstr>PERSONLIG BERÄTTELSE</vt:lpstr>
      <vt:lpstr>EN BERÄTTELSES UPPBYGGNAD</vt:lpstr>
      <vt:lpstr>EXEMPEL PERSONLIG BERÄTTELSE</vt:lpstr>
      <vt:lpstr>PERSONLIG BERÄTTELSE</vt:lpstr>
      <vt:lpstr>EN BERÄTTELSES UPPBYGGNAD</vt:lpstr>
      <vt:lpstr>DELA PERSONLIG BERÄTTELSE</vt:lpstr>
      <vt:lpstr>REFLEKTION</vt:lpstr>
      <vt:lpstr>JOHARIFÖNSTER</vt:lpstr>
      <vt:lpstr>LÄRANDESPIRALEN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Thomas Frid</dc:creator>
  <cp:lastModifiedBy>Anna-Maria Engqvist</cp:lastModifiedBy>
  <cp:revision>6</cp:revision>
  <dcterms:created xsi:type="dcterms:W3CDTF">2022-01-26T13:38:08Z</dcterms:created>
  <dcterms:modified xsi:type="dcterms:W3CDTF">2024-10-02T18:29:38Z</dcterms:modified>
</cp:coreProperties>
</file>