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9"/>
  </p:notesMasterIdLst>
  <p:sldIdLst>
    <p:sldId id="256" r:id="rId2"/>
    <p:sldId id="258" r:id="rId3"/>
    <p:sldId id="316" r:id="rId4"/>
    <p:sldId id="259" r:id="rId5"/>
    <p:sldId id="318" r:id="rId6"/>
    <p:sldId id="317" r:id="rId7"/>
    <p:sldId id="261" r:id="rId8"/>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765" autoAdjust="0"/>
  </p:normalViewPr>
  <p:slideViewPr>
    <p:cSldViewPr snapToGrid="0">
      <p:cViewPr varScale="1">
        <p:scale>
          <a:sx n="107" d="100"/>
          <a:sy n="107" d="100"/>
        </p:scale>
        <p:origin x="612" y="102"/>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8" name="Google Shape;9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ae75934c30_0_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ae75934c30_0_7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r>
              <a:rPr lang="sv-SE" u="sng" dirty="0">
                <a:highlight>
                  <a:srgbClr val="FFFFFF"/>
                </a:highlight>
              </a:rPr>
              <a:t>Notera:</a:t>
            </a:r>
            <a:r>
              <a:rPr lang="sv-SE" dirty="0">
                <a:highlight>
                  <a:srgbClr val="FFFFFF"/>
                </a:highlight>
              </a:rPr>
              <a:t> Du kan gärna dela muntligt eller göra en egen visualisering av de olika beståndsdelarna i </a:t>
            </a:r>
            <a:endParaRPr dirty="0">
              <a:highlight>
                <a:srgbClr val="FFFFFF"/>
              </a:highlight>
            </a:endParaRPr>
          </a:p>
          <a:p>
            <a:pPr marL="0" lvl="0" indent="0" algn="l" rtl="0">
              <a:spcBef>
                <a:spcPts val="0"/>
              </a:spcBef>
              <a:spcAft>
                <a:spcPts val="0"/>
              </a:spcAft>
              <a:buClr>
                <a:schemeClr val="dk1"/>
              </a:buClr>
              <a:buSzPts val="1100"/>
              <a:buFont typeface="Arial"/>
              <a:buNone/>
            </a:pPr>
            <a:r>
              <a:rPr lang="sv-SE" dirty="0">
                <a:highlight>
                  <a:srgbClr val="FFFFFF"/>
                </a:highlight>
              </a:rPr>
              <a:t>utbildningen som ett stöd för deltagarna att reflektera kring vilket innehåll och vilka processer de </a:t>
            </a:r>
            <a:endParaRPr dirty="0">
              <a:highlight>
                <a:srgbClr val="FFFFFF"/>
              </a:highlight>
            </a:endParaRPr>
          </a:p>
          <a:p>
            <a:pPr marL="0" lvl="0" indent="0" algn="l" rtl="0">
              <a:spcBef>
                <a:spcPts val="0"/>
              </a:spcBef>
              <a:spcAft>
                <a:spcPts val="0"/>
              </a:spcAft>
              <a:buClr>
                <a:schemeClr val="dk1"/>
              </a:buClr>
              <a:buSzPts val="1100"/>
              <a:buFont typeface="Arial"/>
              <a:buNone/>
            </a:pPr>
            <a:r>
              <a:rPr lang="sv-SE" dirty="0">
                <a:highlight>
                  <a:srgbClr val="FFFFFF"/>
                </a:highlight>
              </a:rPr>
              <a:t>upplevt i utbildningen. </a:t>
            </a:r>
            <a:endParaRPr dirty="0">
              <a:highlight>
                <a:srgbClr val="FFFFFF"/>
              </a:highlight>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solidFill>
                <a:srgbClr val="212121"/>
              </a:solidFill>
              <a:highlight>
                <a:srgbClr val="FFFFFF"/>
              </a:highlight>
            </a:endParaRPr>
          </a:p>
        </p:txBody>
      </p:sp>
      <p:sp>
        <p:nvSpPr>
          <p:cNvPr id="111" name="Google Shape;111;gae75934c30_0_7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ae75934c30_0_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gae75934c30_0_7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latin typeface="Calibri"/>
                <a:ea typeface="Calibri"/>
                <a:cs typeface="Calibri"/>
                <a:sym typeface="Calibri"/>
              </a:rPr>
              <a:t>Uppskattad tidsåtgång: </a:t>
            </a:r>
            <a:r>
              <a:rPr lang="sv-SE" dirty="0"/>
              <a:t>10</a:t>
            </a:r>
            <a:r>
              <a:rPr lang="sv-SE" dirty="0">
                <a:latin typeface="Calibri"/>
                <a:ea typeface="Calibri"/>
                <a:cs typeface="Calibri"/>
                <a:sym typeface="Calibri"/>
              </a:rPr>
              <a:t> min</a:t>
            </a: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r>
              <a:rPr lang="sv-SE" dirty="0">
                <a:highlight>
                  <a:srgbClr val="FFFFFF"/>
                </a:highlight>
              </a:rPr>
              <a:t>Dela ut dokumentet “Mina lärdomar och insikter” (Se Studieportalen) till deltagarna och be</a:t>
            </a:r>
            <a:endParaRPr dirty="0">
              <a:highlight>
                <a:srgbClr val="FFFFFF"/>
              </a:highlight>
            </a:endParaRPr>
          </a:p>
          <a:p>
            <a:pPr marL="0" lvl="0" indent="0" algn="l" rtl="0">
              <a:spcBef>
                <a:spcPts val="0"/>
              </a:spcBef>
              <a:spcAft>
                <a:spcPts val="0"/>
              </a:spcAft>
              <a:buSzPts val="1100"/>
              <a:buNone/>
            </a:pPr>
            <a:r>
              <a:rPr lang="sv-SE" dirty="0">
                <a:highlight>
                  <a:srgbClr val="FFFFFF"/>
                </a:highlight>
              </a:rPr>
              <a:t>dem arbeta enskilt med att identifiera viktiga lärdomar från hela utbildningen och</a:t>
            </a:r>
            <a:endParaRPr dirty="0">
              <a:highlight>
                <a:srgbClr val="FFFFFF"/>
              </a:highlight>
            </a:endParaRPr>
          </a:p>
          <a:p>
            <a:pPr marL="0" lvl="0" indent="0" algn="l" rtl="0">
              <a:spcBef>
                <a:spcPts val="0"/>
              </a:spcBef>
              <a:spcAft>
                <a:spcPts val="0"/>
              </a:spcAft>
              <a:buClr>
                <a:schemeClr val="dk1"/>
              </a:buClr>
              <a:buSzPts val="1100"/>
              <a:buFont typeface="Arial"/>
              <a:buNone/>
            </a:pPr>
            <a:r>
              <a:rPr lang="sv-SE" dirty="0">
                <a:highlight>
                  <a:srgbClr val="FFFFFF"/>
                </a:highlight>
              </a:rPr>
              <a:t>reflekterar kring hur det kan omsättas på hemmaplan. Eller be deltagarna skriva i egna anteckningsböcker eller lösblad.</a:t>
            </a:r>
            <a:endParaRPr dirty="0"/>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Clr>
                <a:schemeClr val="dk1"/>
              </a:buClr>
              <a:buSzPts val="1100"/>
              <a:buFont typeface="Arial"/>
              <a:buNone/>
            </a:pPr>
            <a:r>
              <a:rPr lang="sv-SE" dirty="0"/>
              <a:t>1. Vilka är de tre lärdomar/insikter jag upplever att jag kommer ha mest användning av på hemmaplan?</a:t>
            </a:r>
            <a:endParaRPr dirty="0"/>
          </a:p>
          <a:p>
            <a:pPr marL="0" lvl="0" indent="0" algn="l" rtl="0">
              <a:lnSpc>
                <a:spcPct val="115000"/>
              </a:lnSpc>
              <a:spcBef>
                <a:spcPts val="0"/>
              </a:spcBef>
              <a:spcAft>
                <a:spcPts val="0"/>
              </a:spcAft>
              <a:buClr>
                <a:schemeClr val="dk1"/>
              </a:buClr>
              <a:buSzPts val="1100"/>
              <a:buFont typeface="Arial"/>
              <a:buNone/>
            </a:pPr>
            <a:r>
              <a:rPr lang="sv-SE" dirty="0"/>
              <a:t>2. Tankar kring hur och när jag aktivt ska använda dessa lärdomar/insikter på hemmaplan.</a:t>
            </a:r>
            <a:endParaRPr dirty="0"/>
          </a:p>
          <a:p>
            <a:pPr marL="0" lvl="0" indent="0" algn="l" rtl="0">
              <a:lnSpc>
                <a:spcPct val="115000"/>
              </a:lnSpc>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sv-SE" u="sng" dirty="0">
                <a:highlight>
                  <a:srgbClr val="FFFFFF"/>
                </a:highlight>
              </a:rPr>
              <a:t>Notera:</a:t>
            </a:r>
            <a:r>
              <a:rPr lang="sv-SE" dirty="0">
                <a:highlight>
                  <a:srgbClr val="FFFFFF"/>
                </a:highlight>
              </a:rPr>
              <a:t> Du kan gärna dela muntligt eller göra en egen visualisering av de olika beståndsdelarna i </a:t>
            </a:r>
            <a:endParaRPr dirty="0">
              <a:highlight>
                <a:srgbClr val="FFFFFF"/>
              </a:highlight>
            </a:endParaRPr>
          </a:p>
          <a:p>
            <a:pPr marL="0" lvl="0" indent="0" algn="l" rtl="0">
              <a:spcBef>
                <a:spcPts val="0"/>
              </a:spcBef>
              <a:spcAft>
                <a:spcPts val="0"/>
              </a:spcAft>
              <a:buClr>
                <a:schemeClr val="dk1"/>
              </a:buClr>
              <a:buSzPts val="1100"/>
              <a:buFont typeface="Arial"/>
              <a:buNone/>
            </a:pPr>
            <a:r>
              <a:rPr lang="sv-SE" dirty="0">
                <a:highlight>
                  <a:srgbClr val="FFFFFF"/>
                </a:highlight>
              </a:rPr>
              <a:t>utbildningen som ett stöd för deltagarna att reflektera kring vilket innehåll och vilka processer de </a:t>
            </a:r>
            <a:endParaRPr dirty="0">
              <a:highlight>
                <a:srgbClr val="FFFFFF"/>
              </a:highlight>
            </a:endParaRPr>
          </a:p>
          <a:p>
            <a:pPr marL="0" lvl="0" indent="0" algn="l" rtl="0">
              <a:spcBef>
                <a:spcPts val="0"/>
              </a:spcBef>
              <a:spcAft>
                <a:spcPts val="0"/>
              </a:spcAft>
              <a:buClr>
                <a:schemeClr val="dk1"/>
              </a:buClr>
              <a:buSzPts val="1100"/>
              <a:buFont typeface="Arial"/>
              <a:buNone/>
            </a:pPr>
            <a:r>
              <a:rPr lang="sv-SE" dirty="0">
                <a:highlight>
                  <a:srgbClr val="FFFFFF"/>
                </a:highlight>
              </a:rPr>
              <a:t>upplevt i utbildningen. </a:t>
            </a:r>
            <a:endParaRPr dirty="0">
              <a:highlight>
                <a:srgbClr val="FFFFFF"/>
              </a:highlight>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solidFill>
                <a:srgbClr val="212121"/>
              </a:solidFill>
              <a:highlight>
                <a:srgbClr val="FFFFFF"/>
              </a:highlight>
            </a:endParaRPr>
          </a:p>
        </p:txBody>
      </p:sp>
      <p:sp>
        <p:nvSpPr>
          <p:cNvPr id="111" name="Google Shape;111;gae75934c30_0_7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3</a:t>
            </a:fld>
            <a:endParaRPr/>
          </a:p>
        </p:txBody>
      </p:sp>
    </p:spTree>
    <p:extLst>
      <p:ext uri="{BB962C8B-B14F-4D97-AF65-F5344CB8AC3E}">
        <p14:creationId xmlns:p14="http://schemas.microsoft.com/office/powerpoint/2010/main" val="831900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e75934c30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ae75934c30_0_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latin typeface="Calibri"/>
                <a:ea typeface="Calibri"/>
                <a:cs typeface="Calibri"/>
                <a:sym typeface="Calibri"/>
              </a:rPr>
              <a:t>Uppskattad tidsåtgång: 10 min </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SE"/>
              <a:t>Be deltagarna dela med varandra utifrån den individuella reflektionen. Påminn om att det handlar om att ge varandra utrymme att dela och lyssna in varandra, samt att ge varandra lika mycket tid att dela. Det handlar inte om att gå in i dialog utan mer att lyssna in varandra.</a:t>
            </a:r>
            <a:endParaRPr>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solidFill>
                <a:srgbClr val="212121"/>
              </a:solidFill>
              <a:highlight>
                <a:srgbClr val="FFFFFF"/>
              </a:highlight>
              <a:latin typeface="Calibri"/>
              <a:ea typeface="Calibri"/>
              <a:cs typeface="Calibri"/>
              <a:sym typeface="Calibri"/>
            </a:endParaRPr>
          </a:p>
        </p:txBody>
      </p:sp>
      <p:sp>
        <p:nvSpPr>
          <p:cNvPr id="118" name="Google Shape;118;gae75934c30_0_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e75934c30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ae75934c30_0_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latin typeface="Calibri"/>
                <a:ea typeface="Calibri"/>
                <a:cs typeface="Calibri"/>
                <a:sym typeface="Calibri"/>
              </a:rPr>
              <a:t>Uppskattad tidsåtgång: 5 min </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SE" dirty="0"/>
              <a:t>Be deltagarna dela med varandra utifrån den individuella reflektionen. Påminn om att det handlar om att ge varandra utrymme att dela och lyssna in varandra, samt att ge varandra lika mycket tid att dela. Det handlar inte om att gå in i dialog utan mer att lyssna in varandra.</a:t>
            </a:r>
            <a:endParaRPr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dirty="0">
              <a:solidFill>
                <a:srgbClr val="212121"/>
              </a:solidFill>
              <a:highlight>
                <a:srgbClr val="FFFFFF"/>
              </a:highlight>
              <a:latin typeface="Calibri"/>
              <a:ea typeface="Calibri"/>
              <a:cs typeface="Calibri"/>
              <a:sym typeface="Calibri"/>
            </a:endParaRPr>
          </a:p>
        </p:txBody>
      </p:sp>
      <p:sp>
        <p:nvSpPr>
          <p:cNvPr id="118" name="Google Shape;118;gae75934c30_0_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5</a:t>
            </a:fld>
            <a:endParaRPr/>
          </a:p>
        </p:txBody>
      </p:sp>
    </p:spTree>
    <p:extLst>
      <p:ext uri="{BB962C8B-B14F-4D97-AF65-F5344CB8AC3E}">
        <p14:creationId xmlns:p14="http://schemas.microsoft.com/office/powerpoint/2010/main" val="848118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e75934c30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ae75934c30_0_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latin typeface="Calibri"/>
                <a:ea typeface="Calibri"/>
                <a:cs typeface="Calibri"/>
                <a:sym typeface="Calibri"/>
              </a:rPr>
              <a:t>Uppskattad tidsåtgång: 5 min </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SE" dirty="0"/>
              <a:t>Be deltagarna dela med varandra utifrån den individuella reflektionen. Påminn om att det handlar om att ge varandra utrymme att dela och lyssna in varandra, samt att ge varandra lika mycket tid att dela. Det handlar inte om att gå in i dialog utan mer att lyssna in varandra.</a:t>
            </a:r>
            <a:endParaRPr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dirty="0">
              <a:solidFill>
                <a:srgbClr val="212121"/>
              </a:solidFill>
              <a:highlight>
                <a:srgbClr val="FFFFFF"/>
              </a:highlight>
              <a:latin typeface="Calibri"/>
              <a:ea typeface="Calibri"/>
              <a:cs typeface="Calibri"/>
              <a:sym typeface="Calibri"/>
            </a:endParaRPr>
          </a:p>
        </p:txBody>
      </p:sp>
      <p:sp>
        <p:nvSpPr>
          <p:cNvPr id="118" name="Google Shape;118;gae75934c30_0_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6</a:t>
            </a:fld>
            <a:endParaRPr/>
          </a:p>
        </p:txBody>
      </p:sp>
    </p:spTree>
    <p:extLst>
      <p:ext uri="{BB962C8B-B14F-4D97-AF65-F5344CB8AC3E}">
        <p14:creationId xmlns:p14="http://schemas.microsoft.com/office/powerpoint/2010/main" val="795101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7</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60"/>
        <p:cNvGrpSpPr/>
        <p:nvPr/>
      </p:nvGrpSpPr>
      <p:grpSpPr>
        <a:xfrm>
          <a:off x="0" y="0"/>
          <a:ext cx="0" cy="0"/>
          <a:chOff x="0" y="0"/>
          <a:chExt cx="0" cy="0"/>
        </a:xfrm>
      </p:grpSpPr>
      <p:sp>
        <p:nvSpPr>
          <p:cNvPr id="61" name="Google Shape;61;p11"/>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rtl="0">
              <a:lnSpc>
                <a:spcPct val="100000"/>
              </a:lnSpc>
              <a:spcBef>
                <a:spcPts val="700"/>
              </a:spcBef>
              <a:spcAft>
                <a:spcPts val="0"/>
              </a:spcAft>
              <a:buSzPts val="2400"/>
              <a:buFont typeface="Avenir"/>
              <a:buChar char="•"/>
              <a:defRPr/>
            </a:lvl1pPr>
            <a:lvl2pPr marL="914400" lvl="1" indent="-349250" algn="l" rtl="0">
              <a:lnSpc>
                <a:spcPct val="100000"/>
              </a:lnSpc>
              <a:spcBef>
                <a:spcPts val="300"/>
              </a:spcBef>
              <a:spcAft>
                <a:spcPts val="0"/>
              </a:spcAft>
              <a:buClr>
                <a:schemeClr val="dk1"/>
              </a:buClr>
              <a:buSzPts val="1900"/>
              <a:buChar char="–"/>
              <a:defRPr/>
            </a:lvl2pPr>
            <a:lvl3pPr marL="1371600" lvl="2" indent="-349250" algn="l" rtl="0">
              <a:lnSpc>
                <a:spcPct val="100000"/>
              </a:lnSpc>
              <a:spcBef>
                <a:spcPts val="0"/>
              </a:spcBef>
              <a:spcAft>
                <a:spcPts val="0"/>
              </a:spcAft>
              <a:buClr>
                <a:schemeClr val="dk1"/>
              </a:buClr>
              <a:buSzPts val="1900"/>
              <a:buChar char="•"/>
              <a:defRPr/>
            </a:lvl3pPr>
            <a:lvl4pPr marL="1828800" lvl="3" indent="-349250" algn="l" rtl="0">
              <a:lnSpc>
                <a:spcPct val="100000"/>
              </a:lnSpc>
              <a:spcBef>
                <a:spcPts val="0"/>
              </a:spcBef>
              <a:spcAft>
                <a:spcPts val="0"/>
              </a:spcAft>
              <a:buClr>
                <a:schemeClr val="dk1"/>
              </a:buClr>
              <a:buSzPts val="1900"/>
              <a:buChar char="–"/>
              <a:defRPr/>
            </a:lvl4pPr>
            <a:lvl5pPr marL="2286000" lvl="4" indent="-349250" algn="l" rtl="0">
              <a:lnSpc>
                <a:spcPct val="100000"/>
              </a:lnSpc>
              <a:spcBef>
                <a:spcPts val="0"/>
              </a:spcBef>
              <a:spcAft>
                <a:spcPts val="0"/>
              </a:spcAft>
              <a:buClr>
                <a:schemeClr val="dk1"/>
              </a:buClr>
              <a:buSzPts val="1900"/>
              <a:buChar char="»"/>
              <a:defRPr/>
            </a:lvl5pPr>
            <a:lvl6pPr marL="2743200" lvl="5" indent="-349250" algn="l" rtl="0">
              <a:lnSpc>
                <a:spcPct val="80000"/>
              </a:lnSpc>
              <a:spcBef>
                <a:spcPts val="300"/>
              </a:spcBef>
              <a:spcAft>
                <a:spcPts val="0"/>
              </a:spcAft>
              <a:buClr>
                <a:schemeClr val="dk1"/>
              </a:buClr>
              <a:buSzPts val="1900"/>
              <a:buChar char="»"/>
              <a:defRPr/>
            </a:lvl6pPr>
            <a:lvl7pPr marL="3200400" lvl="6" indent="-349250" algn="l" rtl="0">
              <a:lnSpc>
                <a:spcPct val="80000"/>
              </a:lnSpc>
              <a:spcBef>
                <a:spcPts val="300"/>
              </a:spcBef>
              <a:spcAft>
                <a:spcPts val="0"/>
              </a:spcAft>
              <a:buClr>
                <a:schemeClr val="dk1"/>
              </a:buClr>
              <a:buSzPts val="1900"/>
              <a:buChar char="»"/>
              <a:defRPr/>
            </a:lvl7pPr>
            <a:lvl8pPr marL="3657600" lvl="7" indent="-349250" algn="l" rtl="0">
              <a:lnSpc>
                <a:spcPct val="80000"/>
              </a:lnSpc>
              <a:spcBef>
                <a:spcPts val="300"/>
              </a:spcBef>
              <a:spcAft>
                <a:spcPts val="0"/>
              </a:spcAft>
              <a:buClr>
                <a:schemeClr val="dk1"/>
              </a:buClr>
              <a:buSzPts val="1900"/>
              <a:buChar char="»"/>
              <a:defRPr/>
            </a:lvl8pPr>
            <a:lvl9pPr marL="4114800" lvl="8" indent="-349250" algn="l" rtl="0">
              <a:lnSpc>
                <a:spcPct val="80000"/>
              </a:lnSpc>
              <a:spcBef>
                <a:spcPts val="300"/>
              </a:spcBef>
              <a:spcAft>
                <a:spcPts val="300"/>
              </a:spcAft>
              <a:buClr>
                <a:schemeClr val="dk1"/>
              </a:buClr>
              <a:buSzPts val="1900"/>
              <a:buChar char="»"/>
              <a:defRPr/>
            </a:lvl9pPr>
          </a:lstStyle>
          <a:p>
            <a:endParaRPr/>
          </a:p>
        </p:txBody>
      </p:sp>
      <p:sp>
        <p:nvSpPr>
          <p:cNvPr id="62" name="Google Shape;62;p11"/>
          <p:cNvSpPr txBox="1">
            <a:spLocks noGrp="1"/>
          </p:cNvSpPr>
          <p:nvPr>
            <p:ph type="ftr" idx="11"/>
          </p:nvPr>
        </p:nvSpPr>
        <p:spPr>
          <a:xfrm>
            <a:off x="368379" y="6405646"/>
            <a:ext cx="3860700" cy="2232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500"/>
              <a:buNone/>
              <a:defRPr/>
            </a:lvl1pPr>
            <a:lvl2pPr lvl="1" algn="l" rtl="0">
              <a:spcBef>
                <a:spcPts val="0"/>
              </a:spcBef>
              <a:spcAft>
                <a:spcPts val="0"/>
              </a:spcAft>
              <a:buSzPts val="1500"/>
              <a:buNone/>
              <a:defRPr/>
            </a:lvl2pPr>
            <a:lvl3pPr lvl="2" algn="l" rtl="0">
              <a:spcBef>
                <a:spcPts val="0"/>
              </a:spcBef>
              <a:spcAft>
                <a:spcPts val="0"/>
              </a:spcAft>
              <a:buSzPts val="1500"/>
              <a:buNone/>
              <a:defRPr/>
            </a:lvl3pPr>
            <a:lvl4pPr lvl="3" algn="l" rtl="0">
              <a:spcBef>
                <a:spcPts val="0"/>
              </a:spcBef>
              <a:spcAft>
                <a:spcPts val="0"/>
              </a:spcAft>
              <a:buSzPts val="1500"/>
              <a:buNone/>
              <a:defRPr/>
            </a:lvl4pPr>
            <a:lvl5pPr lvl="4" algn="l" rtl="0">
              <a:spcBef>
                <a:spcPts val="0"/>
              </a:spcBef>
              <a:spcAft>
                <a:spcPts val="0"/>
              </a:spcAft>
              <a:buSzPts val="1500"/>
              <a:buNone/>
              <a:defRPr/>
            </a:lvl5pPr>
            <a:lvl6pPr lvl="5" algn="l" rtl="0">
              <a:spcBef>
                <a:spcPts val="0"/>
              </a:spcBef>
              <a:spcAft>
                <a:spcPts val="0"/>
              </a:spcAft>
              <a:buSzPts val="1500"/>
              <a:buNone/>
              <a:defRPr/>
            </a:lvl6pPr>
            <a:lvl7pPr lvl="6" algn="l" rtl="0">
              <a:spcBef>
                <a:spcPts val="0"/>
              </a:spcBef>
              <a:spcAft>
                <a:spcPts val="0"/>
              </a:spcAft>
              <a:buSzPts val="1500"/>
              <a:buNone/>
              <a:defRPr/>
            </a:lvl7pPr>
            <a:lvl8pPr lvl="7" algn="l" rtl="0">
              <a:spcBef>
                <a:spcPts val="0"/>
              </a:spcBef>
              <a:spcAft>
                <a:spcPts val="0"/>
              </a:spcAft>
              <a:buSzPts val="1500"/>
              <a:buNone/>
              <a:defRPr/>
            </a:lvl8pPr>
            <a:lvl9pPr lvl="8" algn="l" rtl="0">
              <a:spcBef>
                <a:spcPts val="0"/>
              </a:spcBef>
              <a:spcAft>
                <a:spcPts val="0"/>
              </a:spcAft>
              <a:buSzPts val="1500"/>
              <a:buNone/>
              <a:defRPr/>
            </a:lvl9pPr>
          </a:lstStyle>
          <a:p>
            <a:endParaRPr/>
          </a:p>
        </p:txBody>
      </p:sp>
      <p:sp>
        <p:nvSpPr>
          <p:cNvPr id="63" name="Google Shape;63;p11"/>
          <p:cNvSpPr txBox="1">
            <a:spLocks noGrp="1"/>
          </p:cNvSpPr>
          <p:nvPr>
            <p:ph type="sldNum" idx="12"/>
          </p:nvPr>
        </p:nvSpPr>
        <p:spPr>
          <a:xfrm>
            <a:off x="11147049" y="252942"/>
            <a:ext cx="792000" cy="223200"/>
          </a:xfrm>
          <a:prstGeom prst="rect">
            <a:avLst/>
          </a:prstGeom>
          <a:noFill/>
          <a:ln>
            <a:noFill/>
          </a:ln>
        </p:spPr>
        <p:txBody>
          <a:bodyPr spcFirstLastPara="1" wrap="square" lIns="0" tIns="0" rIns="0" bIns="0" anchor="t" anchorCtr="0">
            <a:noAutofit/>
          </a:bodyPr>
          <a:lstStyle>
            <a:lvl1pPr marL="0" lvl="0" indent="0" algn="r" rtl="0">
              <a:spcBef>
                <a:spcPts val="0"/>
              </a:spcBef>
              <a:spcAft>
                <a:spcPts val="0"/>
              </a:spcAft>
              <a:buNone/>
              <a:defRPr sz="1100" b="0" i="0" u="none" strike="noStrike" cap="none">
                <a:solidFill>
                  <a:schemeClr val="dk1"/>
                </a:solidFill>
                <a:latin typeface="Avenir"/>
                <a:ea typeface="Avenir"/>
                <a:cs typeface="Avenir"/>
                <a:sym typeface="Avenir"/>
              </a:defRPr>
            </a:lvl1pPr>
            <a:lvl2pPr marL="0" lvl="1" indent="0" algn="r" rtl="0">
              <a:spcBef>
                <a:spcPts val="0"/>
              </a:spcBef>
              <a:spcAft>
                <a:spcPts val="0"/>
              </a:spcAft>
              <a:buNone/>
              <a:defRPr sz="1100" b="0" i="0" u="none" strike="noStrike" cap="none">
                <a:solidFill>
                  <a:schemeClr val="dk1"/>
                </a:solidFill>
                <a:latin typeface="Avenir"/>
                <a:ea typeface="Avenir"/>
                <a:cs typeface="Avenir"/>
                <a:sym typeface="Avenir"/>
              </a:defRPr>
            </a:lvl2pPr>
            <a:lvl3pPr marL="0" lvl="2" indent="0" algn="r" rtl="0">
              <a:spcBef>
                <a:spcPts val="0"/>
              </a:spcBef>
              <a:spcAft>
                <a:spcPts val="0"/>
              </a:spcAft>
              <a:buNone/>
              <a:defRPr sz="1100" b="0" i="0" u="none" strike="noStrike" cap="none">
                <a:solidFill>
                  <a:schemeClr val="dk1"/>
                </a:solidFill>
                <a:latin typeface="Avenir"/>
                <a:ea typeface="Avenir"/>
                <a:cs typeface="Avenir"/>
                <a:sym typeface="Avenir"/>
              </a:defRPr>
            </a:lvl3pPr>
            <a:lvl4pPr marL="0" lvl="3" indent="0" algn="r" rtl="0">
              <a:spcBef>
                <a:spcPts val="0"/>
              </a:spcBef>
              <a:spcAft>
                <a:spcPts val="0"/>
              </a:spcAft>
              <a:buNone/>
              <a:defRPr sz="1100" b="0" i="0" u="none" strike="noStrike" cap="none">
                <a:solidFill>
                  <a:schemeClr val="dk1"/>
                </a:solidFill>
                <a:latin typeface="Avenir"/>
                <a:ea typeface="Avenir"/>
                <a:cs typeface="Avenir"/>
                <a:sym typeface="Avenir"/>
              </a:defRPr>
            </a:lvl4pPr>
            <a:lvl5pPr marL="0" lvl="4" indent="0" algn="r" rtl="0">
              <a:spcBef>
                <a:spcPts val="0"/>
              </a:spcBef>
              <a:spcAft>
                <a:spcPts val="0"/>
              </a:spcAft>
              <a:buNone/>
              <a:defRPr sz="1100" b="0" i="0" u="none" strike="noStrike" cap="none">
                <a:solidFill>
                  <a:schemeClr val="dk1"/>
                </a:solidFill>
                <a:latin typeface="Avenir"/>
                <a:ea typeface="Avenir"/>
                <a:cs typeface="Avenir"/>
                <a:sym typeface="Avenir"/>
              </a:defRPr>
            </a:lvl5pPr>
            <a:lvl6pPr marL="0" lvl="5" indent="0" algn="r" rtl="0">
              <a:spcBef>
                <a:spcPts val="0"/>
              </a:spcBef>
              <a:spcAft>
                <a:spcPts val="0"/>
              </a:spcAft>
              <a:buNone/>
              <a:defRPr sz="1100" b="0" i="0" u="none" strike="noStrike" cap="none">
                <a:solidFill>
                  <a:schemeClr val="dk1"/>
                </a:solidFill>
                <a:latin typeface="Avenir"/>
                <a:ea typeface="Avenir"/>
                <a:cs typeface="Avenir"/>
                <a:sym typeface="Avenir"/>
              </a:defRPr>
            </a:lvl6pPr>
            <a:lvl7pPr marL="0" lvl="6" indent="0" algn="r" rtl="0">
              <a:spcBef>
                <a:spcPts val="0"/>
              </a:spcBef>
              <a:spcAft>
                <a:spcPts val="0"/>
              </a:spcAft>
              <a:buNone/>
              <a:defRPr sz="1100" b="0" i="0" u="none" strike="noStrike" cap="none">
                <a:solidFill>
                  <a:schemeClr val="dk1"/>
                </a:solidFill>
                <a:latin typeface="Avenir"/>
                <a:ea typeface="Avenir"/>
                <a:cs typeface="Avenir"/>
                <a:sym typeface="Avenir"/>
              </a:defRPr>
            </a:lvl7pPr>
            <a:lvl8pPr marL="0" lvl="7" indent="0" algn="r" rtl="0">
              <a:spcBef>
                <a:spcPts val="0"/>
              </a:spcBef>
              <a:spcAft>
                <a:spcPts val="0"/>
              </a:spcAft>
              <a:buNone/>
              <a:defRPr sz="1100" b="0" i="0" u="none" strike="noStrike" cap="none">
                <a:solidFill>
                  <a:schemeClr val="dk1"/>
                </a:solidFill>
                <a:latin typeface="Avenir"/>
                <a:ea typeface="Avenir"/>
                <a:cs typeface="Avenir"/>
                <a:sym typeface="Avenir"/>
              </a:defRPr>
            </a:lvl8pPr>
            <a:lvl9pPr marL="0" lvl="8" indent="0" algn="r" rtl="0">
              <a:spcBef>
                <a:spcPts val="0"/>
              </a:spcBef>
              <a:spcAft>
                <a:spcPts val="0"/>
              </a:spcAft>
              <a:buNone/>
              <a:defRPr sz="11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sv-SE"/>
              <a:t>‹#›</a:t>
            </a:fld>
            <a:endParaRPr/>
          </a:p>
        </p:txBody>
      </p:sp>
      <p:sp>
        <p:nvSpPr>
          <p:cNvPr id="64" name="Google Shape;64;p11"/>
          <p:cNvSpPr txBox="1">
            <a:spLocks noGrp="1"/>
          </p:cNvSpPr>
          <p:nvPr>
            <p:ph type="title"/>
          </p:nvPr>
        </p:nvSpPr>
        <p:spPr>
          <a:xfrm>
            <a:off x="1173892" y="476250"/>
            <a:ext cx="7561500" cy="1755600"/>
          </a:xfrm>
          <a:prstGeom prst="rect">
            <a:avLst/>
          </a:prstGeom>
          <a:noFill/>
          <a:ln>
            <a:noFill/>
          </a:ln>
        </p:spPr>
        <p:txBody>
          <a:bodyPr spcFirstLastPara="1" wrap="square" lIns="0" tIns="0" rIns="0" bIns="0" anchor="b" anchorCtr="0">
            <a:noAutofit/>
          </a:bodyPr>
          <a:lstStyle>
            <a:lvl1pPr lvl="0" algn="l" rtl="0">
              <a:lnSpc>
                <a:spcPct val="80000"/>
              </a:lnSpc>
              <a:spcBef>
                <a:spcPts val="0"/>
              </a:spcBef>
              <a:spcAft>
                <a:spcPts val="0"/>
              </a:spcAft>
              <a:buSzPts val="1500"/>
              <a:buNone/>
              <a:defRPr/>
            </a:lvl1pPr>
            <a:lvl2pPr lvl="1" algn="l" rtl="0">
              <a:lnSpc>
                <a:spcPct val="80000"/>
              </a:lnSpc>
              <a:spcBef>
                <a:spcPts val="0"/>
              </a:spcBef>
              <a:spcAft>
                <a:spcPts val="0"/>
              </a:spcAft>
              <a:buSzPts val="1500"/>
              <a:buNone/>
              <a:defRPr/>
            </a:lvl2pPr>
            <a:lvl3pPr lvl="2" algn="l" rtl="0">
              <a:lnSpc>
                <a:spcPct val="80000"/>
              </a:lnSpc>
              <a:spcBef>
                <a:spcPts val="0"/>
              </a:spcBef>
              <a:spcAft>
                <a:spcPts val="0"/>
              </a:spcAft>
              <a:buSzPts val="1500"/>
              <a:buNone/>
              <a:defRPr/>
            </a:lvl3pPr>
            <a:lvl4pPr lvl="3" algn="l" rtl="0">
              <a:lnSpc>
                <a:spcPct val="80000"/>
              </a:lnSpc>
              <a:spcBef>
                <a:spcPts val="0"/>
              </a:spcBef>
              <a:spcAft>
                <a:spcPts val="0"/>
              </a:spcAft>
              <a:buSzPts val="1500"/>
              <a:buNone/>
              <a:defRPr/>
            </a:lvl4pPr>
            <a:lvl5pPr lvl="4" algn="l" rtl="0">
              <a:lnSpc>
                <a:spcPct val="80000"/>
              </a:lnSpc>
              <a:spcBef>
                <a:spcPts val="0"/>
              </a:spcBef>
              <a:spcAft>
                <a:spcPts val="0"/>
              </a:spcAft>
              <a:buSzPts val="1500"/>
              <a:buNone/>
              <a:defRPr/>
            </a:lvl5pPr>
            <a:lvl6pPr lvl="5" algn="l" rtl="0">
              <a:lnSpc>
                <a:spcPct val="80000"/>
              </a:lnSpc>
              <a:spcBef>
                <a:spcPts val="0"/>
              </a:spcBef>
              <a:spcAft>
                <a:spcPts val="0"/>
              </a:spcAft>
              <a:buSzPts val="1500"/>
              <a:buNone/>
              <a:defRPr/>
            </a:lvl6pPr>
            <a:lvl7pPr lvl="6" algn="l" rtl="0">
              <a:lnSpc>
                <a:spcPct val="80000"/>
              </a:lnSpc>
              <a:spcBef>
                <a:spcPts val="0"/>
              </a:spcBef>
              <a:spcAft>
                <a:spcPts val="0"/>
              </a:spcAft>
              <a:buSzPts val="1500"/>
              <a:buNone/>
              <a:defRPr/>
            </a:lvl7pPr>
            <a:lvl8pPr lvl="7" algn="l" rtl="0">
              <a:lnSpc>
                <a:spcPct val="80000"/>
              </a:lnSpc>
              <a:spcBef>
                <a:spcPts val="0"/>
              </a:spcBef>
              <a:spcAft>
                <a:spcPts val="0"/>
              </a:spcAft>
              <a:buSzPts val="1500"/>
              <a:buNone/>
              <a:defRPr/>
            </a:lvl8pPr>
            <a:lvl9pPr lvl="8" algn="l" rtl="0">
              <a:lnSpc>
                <a:spcPct val="80000"/>
              </a:lnSpc>
              <a:spcBef>
                <a:spcPts val="0"/>
              </a:spcBef>
              <a:spcAft>
                <a:spcPts val="0"/>
              </a:spcAft>
              <a:buSzPts val="1500"/>
              <a:buNone/>
              <a:defRPr/>
            </a:lvl9pPr>
          </a:lstStyle>
          <a:p>
            <a:endParaRPr/>
          </a:p>
        </p:txBody>
      </p:sp>
    </p:spTree>
    <p:extLst>
      <p:ext uri="{BB962C8B-B14F-4D97-AF65-F5344CB8AC3E}">
        <p14:creationId xmlns:p14="http://schemas.microsoft.com/office/powerpoint/2010/main" val="2279089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ctrTitle"/>
          </p:nvPr>
        </p:nvSpPr>
        <p:spPr>
          <a:xfrm>
            <a:off x="1149172" y="2273088"/>
            <a:ext cx="9613800" cy="3531000"/>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MINA LÄRDOMAR </a:t>
            </a:r>
            <a:endParaRPr sz="8000" dirty="0">
              <a:latin typeface="Kapra Neue Custom" panose="00000800000000000000" pitchFamily="50" charset="0"/>
            </a:endParaRPr>
          </a:p>
          <a:p>
            <a:pPr marL="0" lvl="0" indent="0" rtl="0">
              <a:lnSpc>
                <a:spcPct val="80000"/>
              </a:lnSpc>
              <a:spcBef>
                <a:spcPts val="0"/>
              </a:spcBef>
              <a:spcAft>
                <a:spcPts val="0"/>
              </a:spcAft>
              <a:buNone/>
            </a:pPr>
            <a:r>
              <a:rPr lang="sv-SE" sz="8000" dirty="0">
                <a:latin typeface="Kapra Neue Custom" panose="00000800000000000000" pitchFamily="50" charset="0"/>
              </a:rPr>
              <a:t>OCH INSIKTER</a:t>
            </a:r>
            <a:br>
              <a:rPr lang="sv-SE" sz="4000" dirty="0"/>
            </a:br>
            <a:br>
              <a:rPr lang="sv-SE" sz="4000" dirty="0"/>
            </a:br>
            <a:endParaRP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idx="1"/>
          </p:nvPr>
        </p:nvSpPr>
        <p:spPr>
          <a:prstGeom prst="rect">
            <a:avLst/>
          </a:prstGeom>
          <a:noFill/>
          <a:ln>
            <a:noFill/>
          </a:ln>
        </p:spPr>
        <p:txBody>
          <a:bodyPr spcFirstLastPara="1" wrap="square" lIns="0" tIns="0" rIns="0" bIns="0" anchor="t" anchorCtr="0">
            <a:noAutofit/>
          </a:bodyPr>
          <a:lstStyle/>
          <a:p>
            <a:pPr marL="76200" indent="0">
              <a:buNone/>
            </a:pPr>
            <a:r>
              <a:rPr lang="sv-SE" sz="2800" dirty="0">
                <a:latin typeface="Avenir LT Pro 65 Medium" panose="020B0603020203020204" pitchFamily="34" charset="0"/>
                <a:ea typeface="Arial" panose="020B0604020202020204" pitchFamily="34" charset="0"/>
              </a:rPr>
              <a:t>Träff 1: Personliga berättelse, Lärandekultur, samt Socialdemokratiska ledarskapsidén</a:t>
            </a:r>
          </a:p>
          <a:p>
            <a:endParaRPr lang="sv-SE" sz="2800" dirty="0">
              <a:latin typeface="Avenir LT Pro 65 Medium" panose="020B0603020203020204" pitchFamily="34" charset="0"/>
              <a:ea typeface="Arial" panose="020B0604020202020204" pitchFamily="34" charset="0"/>
            </a:endParaRPr>
          </a:p>
          <a:p>
            <a:pPr marL="76200" indent="0">
              <a:buNone/>
            </a:pPr>
            <a:r>
              <a:rPr lang="sv-SE" sz="2800" dirty="0">
                <a:latin typeface="Avenir LT Pro 65 Medium" panose="020B0603020203020204" pitchFamily="34" charset="0"/>
                <a:ea typeface="Arial" panose="020B0604020202020204" pitchFamily="34" charset="0"/>
              </a:rPr>
              <a:t>Träff 2: </a:t>
            </a:r>
            <a:r>
              <a:rPr lang="sv-SE" sz="2800" dirty="0">
                <a:solidFill>
                  <a:srgbClr val="000000"/>
                </a:solidFill>
                <a:latin typeface="Avenir LT Pro 65 Medium" panose="020B0603020203020204" pitchFamily="34" charset="0"/>
                <a:cs typeface="Arial" panose="020B0604020202020204" pitchFamily="34" charset="0"/>
              </a:rPr>
              <a:t>Självledarskap, SCARF-modellen och Feedback</a:t>
            </a:r>
          </a:p>
          <a:p>
            <a:endParaRPr lang="sv-SE" sz="2800" dirty="0">
              <a:solidFill>
                <a:srgbClr val="000000"/>
              </a:solidFill>
              <a:latin typeface="Avenir LT Pro 65 Medium" panose="020B0603020203020204" pitchFamily="34" charset="0"/>
              <a:cs typeface="Arial" panose="020B0604020202020204" pitchFamily="34" charset="0"/>
            </a:endParaRPr>
          </a:p>
          <a:p>
            <a:pPr marL="76200" indent="0">
              <a:buNone/>
            </a:pPr>
            <a:r>
              <a:rPr lang="sv-SE" sz="2800" dirty="0">
                <a:latin typeface="Avenir LT Pro 65 Medium" panose="020B0603020203020204" pitchFamily="34" charset="0"/>
                <a:ea typeface="Arial" panose="020B0604020202020204" pitchFamily="34" charset="0"/>
              </a:rPr>
              <a:t>Träff 3: </a:t>
            </a:r>
            <a:r>
              <a:rPr lang="sv-SE" sz="2800" dirty="0">
                <a:latin typeface="Avenir LT Pro 65 Medium" panose="020B0603020203020204" pitchFamily="34" charset="0"/>
                <a:ea typeface="Arial" panose="020B0604020202020204" pitchFamily="34" charset="0"/>
                <a:cs typeface="Arial" panose="020B0604020202020204" pitchFamily="34" charset="0"/>
              </a:rPr>
              <a:t>Gruppdynamik och utveckling, Effektivt ledarskap och medarbetarskap</a:t>
            </a:r>
            <a:endParaRPr lang="sv-SE" sz="2800" dirty="0">
              <a:latin typeface="Avenir LT Pro 65 Medium" panose="020B0603020203020204" pitchFamily="34" charset="0"/>
            </a:endParaRPr>
          </a:p>
          <a:p>
            <a:pPr marL="0" marR="38100" lvl="0" indent="0" algn="l" rtl="0">
              <a:lnSpc>
                <a:spcPct val="115000"/>
              </a:lnSpc>
              <a:spcBef>
                <a:spcPts val="0"/>
              </a:spcBef>
              <a:spcAft>
                <a:spcPts val="0"/>
              </a:spcAft>
              <a:buClr>
                <a:schemeClr val="dk1"/>
              </a:buClr>
              <a:buSzPts val="1500"/>
              <a:buFont typeface="Arial"/>
              <a:buNone/>
            </a:pPr>
            <a:endParaRPr sz="3200" dirty="0">
              <a:solidFill>
                <a:srgbClr val="212121"/>
              </a:solidFill>
            </a:endParaRPr>
          </a:p>
          <a:p>
            <a:pPr marL="88900" lvl="0" indent="0" algn="l" rtl="0">
              <a:lnSpc>
                <a:spcPct val="100000"/>
              </a:lnSpc>
              <a:spcBef>
                <a:spcPts val="0"/>
              </a:spcBef>
              <a:spcAft>
                <a:spcPts val="0"/>
              </a:spcAft>
              <a:buClr>
                <a:srgbClr val="000000"/>
              </a:buClr>
              <a:buSzPts val="2400"/>
              <a:buFont typeface="Garamond"/>
              <a:buNone/>
            </a:pPr>
            <a:br>
              <a:rPr lang="sv-SE" sz="2800" dirty="0">
                <a:latin typeface="Garamond"/>
                <a:ea typeface="Garamond"/>
                <a:cs typeface="Garamond"/>
                <a:sym typeface="Garamond"/>
              </a:rPr>
            </a:br>
            <a:endParaRPr sz="2800" dirty="0"/>
          </a:p>
          <a:p>
            <a:pPr marL="266700" lvl="0" indent="-114300" algn="l" rtl="0">
              <a:lnSpc>
                <a:spcPct val="100000"/>
              </a:lnSpc>
              <a:spcBef>
                <a:spcPts val="700"/>
              </a:spcBef>
              <a:spcAft>
                <a:spcPts val="0"/>
              </a:spcAft>
              <a:buSzPts val="2400"/>
              <a:buFont typeface="Avenir"/>
              <a:buNone/>
            </a:pPr>
            <a:endParaRPr dirty="0"/>
          </a:p>
        </p:txBody>
      </p:sp>
      <p:sp>
        <p:nvSpPr>
          <p:cNvPr id="114" name="Google Shape;114;p2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SzPts val="1900"/>
              <a:buFont typeface="Arial"/>
              <a:buNone/>
            </a:pPr>
            <a:r>
              <a:rPr lang="sv-SE" sz="5400" dirty="0">
                <a:latin typeface="Kapra Neue Custom" panose="00000800000000000000" pitchFamily="50" charset="0"/>
              </a:rPr>
              <a:t>SAMMANFATTNING</a:t>
            </a:r>
            <a:endParaRPr sz="5400"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2800" dirty="0">
                <a:latin typeface="Avenir LT Pro 65 Medium" panose="020B0603020203020204" pitchFamily="34" charset="0"/>
              </a:rPr>
              <a:t>1. Vilka är de tre lärdomar/insikter jag upplever att jag kommer ha mest användning av på hemmaplan?</a:t>
            </a:r>
            <a:endParaRPr sz="2800" dirty="0">
              <a:latin typeface="Avenir LT Pro 65 Medium" panose="020B0603020203020204" pitchFamily="34" charset="0"/>
            </a:endParaRPr>
          </a:p>
          <a:p>
            <a:pPr marL="0" lvl="0" indent="0" algn="l" rtl="0">
              <a:lnSpc>
                <a:spcPct val="115000"/>
              </a:lnSpc>
              <a:spcBef>
                <a:spcPts val="0"/>
              </a:spcBef>
              <a:spcAft>
                <a:spcPts val="0"/>
              </a:spcAft>
              <a:buClr>
                <a:schemeClr val="dk1"/>
              </a:buClr>
              <a:buSzPts val="1100"/>
              <a:buFont typeface="Arial"/>
              <a:buNone/>
            </a:pPr>
            <a:endParaRPr sz="2800" dirty="0">
              <a:latin typeface="Avenir LT Pro 65 Medium" panose="020B0603020203020204" pitchFamily="34" charset="0"/>
            </a:endParaRPr>
          </a:p>
          <a:p>
            <a:pPr marL="0" lvl="0" indent="0" algn="l" rtl="0">
              <a:lnSpc>
                <a:spcPct val="115000"/>
              </a:lnSpc>
              <a:spcBef>
                <a:spcPts val="0"/>
              </a:spcBef>
              <a:spcAft>
                <a:spcPts val="0"/>
              </a:spcAft>
              <a:buClr>
                <a:schemeClr val="dk1"/>
              </a:buClr>
              <a:buSzPts val="1100"/>
              <a:buFont typeface="Arial"/>
              <a:buNone/>
            </a:pPr>
            <a:r>
              <a:rPr lang="sv-SE" sz="2800" dirty="0">
                <a:latin typeface="Avenir LT Pro 65 Medium" panose="020B0603020203020204" pitchFamily="34" charset="0"/>
              </a:rPr>
              <a:t>2. Tankar kring hur och när jag aktivt ska använda dessa lärdomar/insikter på hemmaplan.</a:t>
            </a:r>
            <a:endParaRPr sz="2800" dirty="0">
              <a:latin typeface="Avenir LT Pro 65 Medium" panose="020B0603020203020204" pitchFamily="34" charset="0"/>
            </a:endParaRPr>
          </a:p>
          <a:p>
            <a:pPr marL="0" marR="38100" lvl="0" indent="0" algn="l" rtl="0">
              <a:lnSpc>
                <a:spcPct val="115000"/>
              </a:lnSpc>
              <a:spcBef>
                <a:spcPts val="0"/>
              </a:spcBef>
              <a:spcAft>
                <a:spcPts val="0"/>
              </a:spcAft>
              <a:buClr>
                <a:schemeClr val="dk1"/>
              </a:buClr>
              <a:buSzPts val="1500"/>
              <a:buFont typeface="Arial"/>
              <a:buNone/>
            </a:pPr>
            <a:endParaRPr sz="3200" dirty="0">
              <a:solidFill>
                <a:srgbClr val="212121"/>
              </a:solidFill>
            </a:endParaRPr>
          </a:p>
          <a:p>
            <a:pPr marL="88900" lvl="0" indent="0" algn="l" rtl="0">
              <a:lnSpc>
                <a:spcPct val="100000"/>
              </a:lnSpc>
              <a:spcBef>
                <a:spcPts val="0"/>
              </a:spcBef>
              <a:spcAft>
                <a:spcPts val="0"/>
              </a:spcAft>
              <a:buClr>
                <a:srgbClr val="000000"/>
              </a:buClr>
              <a:buSzPts val="2400"/>
              <a:buFont typeface="Garamond"/>
              <a:buNone/>
            </a:pPr>
            <a:br>
              <a:rPr lang="sv-SE" sz="2800" dirty="0">
                <a:latin typeface="Garamond"/>
                <a:ea typeface="Garamond"/>
                <a:cs typeface="Garamond"/>
                <a:sym typeface="Garamond"/>
              </a:rPr>
            </a:br>
            <a:endParaRPr sz="2800" dirty="0"/>
          </a:p>
          <a:p>
            <a:pPr marL="266700" lvl="0" indent="-114300" algn="l" rtl="0">
              <a:lnSpc>
                <a:spcPct val="100000"/>
              </a:lnSpc>
              <a:spcBef>
                <a:spcPts val="700"/>
              </a:spcBef>
              <a:spcAft>
                <a:spcPts val="0"/>
              </a:spcAft>
              <a:buSzPts val="2400"/>
              <a:buFont typeface="Avenir"/>
              <a:buNone/>
            </a:pPr>
            <a:endParaRPr dirty="0"/>
          </a:p>
        </p:txBody>
      </p:sp>
      <p:sp>
        <p:nvSpPr>
          <p:cNvPr id="114" name="Google Shape;114;p2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chemeClr val="dk1"/>
              </a:buClr>
              <a:buSzPts val="1900"/>
              <a:buFont typeface="Arial"/>
              <a:buNone/>
            </a:pPr>
            <a:r>
              <a:rPr lang="sv-SE" sz="5400" dirty="0">
                <a:latin typeface="Kapra Neue Custom" panose="00000800000000000000" pitchFamily="50" charset="0"/>
              </a:rPr>
              <a:t>INDIVIDUELL REFLEKTION</a:t>
            </a:r>
            <a:endParaRPr sz="5400" dirty="0">
              <a:latin typeface="Kapra Neue Custom" panose="00000800000000000000" pitchFamily="50" charset="0"/>
            </a:endParaRPr>
          </a:p>
        </p:txBody>
      </p:sp>
    </p:spTree>
    <p:extLst>
      <p:ext uri="{BB962C8B-B14F-4D97-AF65-F5344CB8AC3E}">
        <p14:creationId xmlns:p14="http://schemas.microsoft.com/office/powerpoint/2010/main" val="285142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SE" sz="2800" dirty="0">
                <a:latin typeface="Avenir LT Pro 65 Medium" panose="020B0603020203020204" pitchFamily="34" charset="0"/>
              </a:rPr>
              <a:t>Gå samman i mindre grupper (2 – 3 personer i varje grupp) och dela med varandra.</a:t>
            </a:r>
            <a:endParaRPr sz="2800" dirty="0">
              <a:latin typeface="Avenir LT Pro 65 Medium" panose="020B0603020203020204" pitchFamily="34" charset="0"/>
            </a:endParaRPr>
          </a:p>
          <a:p>
            <a:pPr marL="0" lvl="0" indent="0" algn="l" rtl="0">
              <a:lnSpc>
                <a:spcPct val="115000"/>
              </a:lnSpc>
              <a:spcBef>
                <a:spcPts val="0"/>
              </a:spcBef>
              <a:spcAft>
                <a:spcPts val="0"/>
              </a:spcAft>
              <a:buNone/>
            </a:pPr>
            <a:endParaRPr sz="2700" dirty="0"/>
          </a:p>
          <a:p>
            <a:pPr marL="0" marR="38100" lvl="0" indent="0" algn="l" rtl="0">
              <a:lnSpc>
                <a:spcPct val="115000"/>
              </a:lnSpc>
              <a:spcBef>
                <a:spcPts val="0"/>
              </a:spcBef>
              <a:spcAft>
                <a:spcPts val="0"/>
              </a:spcAft>
              <a:buClr>
                <a:schemeClr val="dk1"/>
              </a:buClr>
              <a:buSzPts val="1500"/>
              <a:buFont typeface="Arial"/>
              <a:buNone/>
            </a:pPr>
            <a:endParaRPr sz="3200" dirty="0">
              <a:solidFill>
                <a:srgbClr val="212121"/>
              </a:solidFill>
            </a:endParaRPr>
          </a:p>
          <a:p>
            <a:pPr marL="88900" lvl="0" indent="0" algn="l" rtl="0">
              <a:lnSpc>
                <a:spcPct val="100000"/>
              </a:lnSpc>
              <a:spcBef>
                <a:spcPts val="0"/>
              </a:spcBef>
              <a:spcAft>
                <a:spcPts val="0"/>
              </a:spcAft>
              <a:buClr>
                <a:srgbClr val="000000"/>
              </a:buClr>
              <a:buSzPts val="2400"/>
              <a:buFont typeface="Garamond"/>
              <a:buNone/>
            </a:pPr>
            <a:br>
              <a:rPr lang="sv-SE" sz="2800" dirty="0">
                <a:latin typeface="Garamond"/>
                <a:ea typeface="Garamond"/>
                <a:cs typeface="Garamond"/>
                <a:sym typeface="Garamond"/>
              </a:rPr>
            </a:br>
            <a:endParaRPr sz="2800" dirty="0"/>
          </a:p>
          <a:p>
            <a:pPr marL="266700" lvl="0" indent="-114300" algn="l" rtl="0">
              <a:lnSpc>
                <a:spcPct val="100000"/>
              </a:lnSpc>
              <a:spcBef>
                <a:spcPts val="700"/>
              </a:spcBef>
              <a:spcAft>
                <a:spcPts val="0"/>
              </a:spcAft>
              <a:buSzPts val="2400"/>
              <a:buFont typeface="Avenir"/>
              <a:buNone/>
            </a:pPr>
            <a:endParaRPr dirty="0"/>
          </a:p>
        </p:txBody>
      </p:sp>
      <p:sp>
        <p:nvSpPr>
          <p:cNvPr id="121" name="Google Shape;121;p2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SzPts val="1900"/>
              <a:buNone/>
            </a:pPr>
            <a:r>
              <a:rPr lang="sv-SE" sz="5400" dirty="0">
                <a:latin typeface="Kapra Neue Custom" panose="00000800000000000000" pitchFamily="50" charset="0"/>
              </a:rPr>
              <a:t>DELA MED VARANDRA</a:t>
            </a:r>
            <a:endParaRPr sz="5400" dirty="0">
              <a:latin typeface="Kapra Neue Custom" panose="00000800000000000000" pitchFamily="5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SE" sz="2800" dirty="0">
                <a:latin typeface="Avenir LT Pro 65 Medium" panose="020B0603020203020204" pitchFamily="34" charset="0"/>
              </a:rPr>
              <a:t>Gå igenom förväntningarna från Träff 1</a:t>
            </a:r>
          </a:p>
          <a:p>
            <a:pPr marL="0" lvl="0" indent="0" algn="l" rtl="0">
              <a:spcBef>
                <a:spcPts val="0"/>
              </a:spcBef>
              <a:spcAft>
                <a:spcPts val="0"/>
              </a:spcAft>
              <a:buClr>
                <a:schemeClr val="dk1"/>
              </a:buClr>
              <a:buSzPts val="1100"/>
              <a:buFont typeface="Arial"/>
              <a:buNone/>
            </a:pPr>
            <a:endParaRPr lang="sv-SE" sz="2800" dirty="0">
              <a:latin typeface="Avenir LT Pro 65 Medium" panose="020B0603020203020204" pitchFamily="34" charset="0"/>
            </a:endParaRPr>
          </a:p>
          <a:p>
            <a:pPr marL="0" lvl="0" indent="0" algn="l" rtl="0">
              <a:spcBef>
                <a:spcPts val="0"/>
              </a:spcBef>
              <a:spcAft>
                <a:spcPts val="0"/>
              </a:spcAft>
              <a:buClr>
                <a:schemeClr val="dk1"/>
              </a:buClr>
              <a:buSzPts val="1100"/>
              <a:buFont typeface="Arial"/>
              <a:buNone/>
            </a:pPr>
            <a:r>
              <a:rPr lang="sv-SE" sz="2800" dirty="0">
                <a:latin typeface="Avenir LT Pro 65 Medium" panose="020B0603020203020204" pitchFamily="34" charset="0"/>
              </a:rPr>
              <a:t>Är allt uppfyllt?</a:t>
            </a:r>
          </a:p>
          <a:p>
            <a:pPr marL="0" lvl="0" indent="0" algn="l" rtl="0">
              <a:spcBef>
                <a:spcPts val="0"/>
              </a:spcBef>
              <a:spcAft>
                <a:spcPts val="0"/>
              </a:spcAft>
              <a:buClr>
                <a:schemeClr val="dk1"/>
              </a:buClr>
              <a:buSzPts val="1100"/>
              <a:buFont typeface="Arial"/>
              <a:buNone/>
            </a:pPr>
            <a:endParaRPr sz="2000" dirty="0">
              <a:latin typeface="Avenir LT Pro 65 Medium" panose="020B0603020203020204" pitchFamily="34" charset="0"/>
            </a:endParaRPr>
          </a:p>
          <a:p>
            <a:pPr marL="0" lvl="0" indent="0" algn="l" rtl="0">
              <a:lnSpc>
                <a:spcPct val="115000"/>
              </a:lnSpc>
              <a:spcBef>
                <a:spcPts val="0"/>
              </a:spcBef>
              <a:spcAft>
                <a:spcPts val="0"/>
              </a:spcAft>
              <a:buNone/>
            </a:pPr>
            <a:endParaRPr sz="2700" dirty="0"/>
          </a:p>
          <a:p>
            <a:pPr marL="0" marR="38100" lvl="0" indent="0" algn="l" rtl="0">
              <a:lnSpc>
                <a:spcPct val="115000"/>
              </a:lnSpc>
              <a:spcBef>
                <a:spcPts val="0"/>
              </a:spcBef>
              <a:spcAft>
                <a:spcPts val="0"/>
              </a:spcAft>
              <a:buClr>
                <a:schemeClr val="dk1"/>
              </a:buClr>
              <a:buSzPts val="1500"/>
              <a:buFont typeface="Arial"/>
              <a:buNone/>
            </a:pPr>
            <a:endParaRPr sz="3200" dirty="0">
              <a:solidFill>
                <a:srgbClr val="212121"/>
              </a:solidFill>
            </a:endParaRPr>
          </a:p>
          <a:p>
            <a:pPr marL="88900" lvl="0" indent="0" algn="l" rtl="0">
              <a:lnSpc>
                <a:spcPct val="100000"/>
              </a:lnSpc>
              <a:spcBef>
                <a:spcPts val="0"/>
              </a:spcBef>
              <a:spcAft>
                <a:spcPts val="0"/>
              </a:spcAft>
              <a:buClr>
                <a:srgbClr val="000000"/>
              </a:buClr>
              <a:buSzPts val="2400"/>
              <a:buFont typeface="Garamond"/>
              <a:buNone/>
            </a:pPr>
            <a:br>
              <a:rPr lang="sv-SE" sz="2800" dirty="0">
                <a:latin typeface="Garamond"/>
                <a:ea typeface="Garamond"/>
                <a:cs typeface="Garamond"/>
                <a:sym typeface="Garamond"/>
              </a:rPr>
            </a:br>
            <a:endParaRPr sz="2800" dirty="0"/>
          </a:p>
          <a:p>
            <a:pPr marL="266700" lvl="0" indent="-114300" algn="l" rtl="0">
              <a:lnSpc>
                <a:spcPct val="100000"/>
              </a:lnSpc>
              <a:spcBef>
                <a:spcPts val="700"/>
              </a:spcBef>
              <a:spcAft>
                <a:spcPts val="0"/>
              </a:spcAft>
              <a:buSzPts val="2400"/>
              <a:buFont typeface="Avenir"/>
              <a:buNone/>
            </a:pPr>
            <a:endParaRPr dirty="0"/>
          </a:p>
        </p:txBody>
      </p:sp>
      <p:sp>
        <p:nvSpPr>
          <p:cNvPr id="121" name="Google Shape;121;p2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SzPts val="1900"/>
              <a:buNone/>
            </a:pPr>
            <a:r>
              <a:rPr lang="sv-SE" sz="5400" dirty="0">
                <a:latin typeface="Kapra Neue Custom" panose="00000800000000000000" pitchFamily="50" charset="0"/>
              </a:rPr>
              <a:t>UTVÄRDERING</a:t>
            </a:r>
            <a:endParaRPr sz="5400" dirty="0">
              <a:latin typeface="Kapra Neue Custom" panose="00000800000000000000" pitchFamily="50" charset="0"/>
            </a:endParaRPr>
          </a:p>
        </p:txBody>
      </p:sp>
    </p:spTree>
    <p:extLst>
      <p:ext uri="{BB962C8B-B14F-4D97-AF65-F5344CB8AC3E}">
        <p14:creationId xmlns:p14="http://schemas.microsoft.com/office/powerpoint/2010/main" val="92230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sv-SE" sz="2800" dirty="0">
                <a:latin typeface="Avenir LT Pro 65 Medium" panose="020B0603020203020204" pitchFamily="34" charset="0"/>
              </a:rPr>
              <a:t>Be deltagarna, en och en, att sätta ord på sin känsla just nu</a:t>
            </a:r>
            <a:endParaRPr sz="2800" dirty="0">
              <a:latin typeface="Avenir LT Pro 65 Medium" panose="020B0603020203020204" pitchFamily="34" charset="0"/>
            </a:endParaRPr>
          </a:p>
          <a:p>
            <a:pPr marL="0" lvl="0" indent="0" algn="l" rtl="0">
              <a:lnSpc>
                <a:spcPct val="115000"/>
              </a:lnSpc>
              <a:spcBef>
                <a:spcPts val="0"/>
              </a:spcBef>
              <a:spcAft>
                <a:spcPts val="0"/>
              </a:spcAft>
              <a:buNone/>
            </a:pPr>
            <a:endParaRPr sz="2700" dirty="0"/>
          </a:p>
          <a:p>
            <a:pPr marL="0" marR="38100" lvl="0" indent="0" algn="l" rtl="0">
              <a:lnSpc>
                <a:spcPct val="115000"/>
              </a:lnSpc>
              <a:spcBef>
                <a:spcPts val="0"/>
              </a:spcBef>
              <a:spcAft>
                <a:spcPts val="0"/>
              </a:spcAft>
              <a:buClr>
                <a:schemeClr val="dk1"/>
              </a:buClr>
              <a:buSzPts val="1500"/>
              <a:buFont typeface="Arial"/>
              <a:buNone/>
            </a:pPr>
            <a:endParaRPr sz="3200" dirty="0">
              <a:solidFill>
                <a:srgbClr val="212121"/>
              </a:solidFill>
            </a:endParaRPr>
          </a:p>
          <a:p>
            <a:pPr marL="88900" lvl="0" indent="0" algn="l" rtl="0">
              <a:lnSpc>
                <a:spcPct val="100000"/>
              </a:lnSpc>
              <a:spcBef>
                <a:spcPts val="0"/>
              </a:spcBef>
              <a:spcAft>
                <a:spcPts val="0"/>
              </a:spcAft>
              <a:buClr>
                <a:srgbClr val="000000"/>
              </a:buClr>
              <a:buSzPts val="2400"/>
              <a:buFont typeface="Garamond"/>
              <a:buNone/>
            </a:pPr>
            <a:br>
              <a:rPr lang="sv-SE" sz="2800" dirty="0">
                <a:latin typeface="Garamond"/>
                <a:ea typeface="Garamond"/>
                <a:cs typeface="Garamond"/>
                <a:sym typeface="Garamond"/>
              </a:rPr>
            </a:br>
            <a:endParaRPr sz="2800" dirty="0"/>
          </a:p>
          <a:p>
            <a:pPr marL="266700" lvl="0" indent="-114300" algn="l" rtl="0">
              <a:lnSpc>
                <a:spcPct val="100000"/>
              </a:lnSpc>
              <a:spcBef>
                <a:spcPts val="700"/>
              </a:spcBef>
              <a:spcAft>
                <a:spcPts val="0"/>
              </a:spcAft>
              <a:buSzPts val="2400"/>
              <a:buFont typeface="Avenir"/>
              <a:buNone/>
            </a:pPr>
            <a:endParaRPr dirty="0"/>
          </a:p>
        </p:txBody>
      </p:sp>
      <p:sp>
        <p:nvSpPr>
          <p:cNvPr id="121" name="Google Shape;121;p2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SzPts val="1900"/>
              <a:buNone/>
            </a:pPr>
            <a:r>
              <a:rPr lang="sv-SE" sz="5400" dirty="0">
                <a:latin typeface="Kapra Neue Custom" panose="00000800000000000000" pitchFamily="50" charset="0"/>
              </a:rPr>
              <a:t>CHECKA UT</a:t>
            </a:r>
            <a:endParaRPr sz="5400" dirty="0">
              <a:latin typeface="Kapra Neue Custom" panose="00000800000000000000" pitchFamily="50" charset="0"/>
            </a:endParaRPr>
          </a:p>
        </p:txBody>
      </p:sp>
    </p:spTree>
    <p:extLst>
      <p:ext uri="{BB962C8B-B14F-4D97-AF65-F5344CB8AC3E}">
        <p14:creationId xmlns:p14="http://schemas.microsoft.com/office/powerpoint/2010/main" val="55944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10</TotalTime>
  <Words>478</Words>
  <Application>Microsoft Office PowerPoint</Application>
  <PresentationFormat>Bredbild</PresentationFormat>
  <Paragraphs>68</Paragraphs>
  <Slides>7</Slides>
  <Notes>7</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7</vt:i4>
      </vt:variant>
    </vt:vector>
  </HeadingPairs>
  <TitlesOfParts>
    <vt:vector size="14" baseType="lpstr">
      <vt:lpstr>Arial</vt:lpstr>
      <vt:lpstr>Avenir</vt:lpstr>
      <vt:lpstr>Avenir LT Pro 65 Medium</vt:lpstr>
      <vt:lpstr>Calibri</vt:lpstr>
      <vt:lpstr>Garamond</vt:lpstr>
      <vt:lpstr>Kapra Neue Custom</vt:lpstr>
      <vt:lpstr>Socialdemokraterna</vt:lpstr>
      <vt:lpstr>MINA LÄRDOMAR  OCH INSIKTER  </vt:lpstr>
      <vt:lpstr>SAMMANFATTNING</vt:lpstr>
      <vt:lpstr>INDIVIDUELL REFLEKTION</vt:lpstr>
      <vt:lpstr>DELA MED VARANDRA</vt:lpstr>
      <vt:lpstr>UTVÄRDERING</vt:lpstr>
      <vt:lpstr>CHECKA UT</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3</cp:revision>
  <dcterms:created xsi:type="dcterms:W3CDTF">2022-01-26T13:38:08Z</dcterms:created>
  <dcterms:modified xsi:type="dcterms:W3CDTF">2024-10-02T19:51:21Z</dcterms:modified>
</cp:coreProperties>
</file>