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8"/>
  </p:notesMasterIdLst>
  <p:sldIdLst>
    <p:sldId id="281" r:id="rId2"/>
    <p:sldId id="282" r:id="rId3"/>
    <p:sldId id="283" r:id="rId4"/>
    <p:sldId id="284" r:id="rId5"/>
    <p:sldId id="285" r:id="rId6"/>
    <p:sldId id="261" r:id="rId7"/>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339" autoAdjust="0"/>
  </p:normalViewPr>
  <p:slideViewPr>
    <p:cSldViewPr snapToGrid="0">
      <p:cViewPr varScale="1">
        <p:scale>
          <a:sx n="102" d="100"/>
          <a:sy n="102" d="100"/>
        </p:scale>
        <p:origin x="816" y="114"/>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Uppskattad tid: 30 min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sv-SE" dirty="0"/>
              <a:t>Upplägg:</a:t>
            </a:r>
            <a:endParaRPr dirty="0"/>
          </a:p>
          <a:p>
            <a:pPr marL="0" lvl="0" indent="0" algn="l" rtl="0">
              <a:spcBef>
                <a:spcPts val="0"/>
              </a:spcBef>
              <a:spcAft>
                <a:spcPts val="0"/>
              </a:spcAft>
              <a:buNone/>
            </a:pPr>
            <a:r>
              <a:rPr lang="sv-SE" dirty="0"/>
              <a:t>Introducera detta pass med att gå igenom syfte 1 min</a:t>
            </a:r>
            <a:endParaRPr dirty="0"/>
          </a:p>
          <a:p>
            <a:pPr marL="0" lvl="0" indent="0" algn="l" rtl="0">
              <a:spcBef>
                <a:spcPts val="0"/>
              </a:spcBef>
              <a:spcAft>
                <a:spcPts val="0"/>
              </a:spcAft>
              <a:buNone/>
            </a:pPr>
            <a:r>
              <a:rPr lang="sv-SE" dirty="0"/>
              <a:t>Ge instruktioner för första enskilda uppgiften och låt deltagarna jobba 4 min</a:t>
            </a:r>
            <a:endParaRPr dirty="0"/>
          </a:p>
          <a:p>
            <a:pPr marL="0" lvl="0" indent="0" algn="l" rtl="0">
              <a:spcBef>
                <a:spcPts val="0"/>
              </a:spcBef>
              <a:spcAft>
                <a:spcPts val="0"/>
              </a:spcAft>
              <a:buNone/>
            </a:pPr>
            <a:r>
              <a:rPr lang="sv-SE" dirty="0"/>
              <a:t>Deltagarna går ihop i mindre grupper (eller i par) 13 min</a:t>
            </a:r>
            <a:endParaRPr dirty="0"/>
          </a:p>
          <a:p>
            <a:pPr marL="0" lvl="0" indent="0" algn="l" rtl="0">
              <a:spcBef>
                <a:spcPts val="0"/>
              </a:spcBef>
              <a:spcAft>
                <a:spcPts val="0"/>
              </a:spcAft>
              <a:buNone/>
            </a:pPr>
            <a:r>
              <a:rPr lang="sv-SE" dirty="0"/>
              <a:t>Presentation för varandra 12 min</a:t>
            </a:r>
            <a:endParaRPr dirty="0"/>
          </a:p>
        </p:txBody>
      </p:sp>
      <p:sp>
        <p:nvSpPr>
          <p:cNvPr id="249" name="Google Shape;249;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4" name="Google Shape;254;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t>Uppskattad tidsåtgång: 1 min</a:t>
            </a:r>
            <a:endParaRPr/>
          </a:p>
          <a:p>
            <a:pPr marL="0" lvl="0" indent="0" algn="l" rtl="0">
              <a:spcBef>
                <a:spcPts val="0"/>
              </a:spcBef>
              <a:spcAft>
                <a:spcPts val="0"/>
              </a:spcAft>
              <a:buNone/>
            </a:pPr>
            <a:endParaRPr/>
          </a:p>
          <a:p>
            <a:pPr marL="0" lvl="0" indent="0" algn="l" rtl="0">
              <a:spcBef>
                <a:spcPts val="0"/>
              </a:spcBef>
              <a:spcAft>
                <a:spcPts val="0"/>
              </a:spcAft>
              <a:buNone/>
            </a:pPr>
            <a:r>
              <a:rPr lang="sv-SE"/>
              <a:t>Gå igenom syftet med att skapa lärandekultur för utbildningen. </a:t>
            </a:r>
            <a:endParaRPr/>
          </a:p>
          <a:p>
            <a:pPr marL="0" lvl="0" indent="0" algn="l" rtl="0">
              <a:spcBef>
                <a:spcPts val="0"/>
              </a:spcBef>
              <a:spcAft>
                <a:spcPts val="0"/>
              </a:spcAft>
              <a:buNone/>
            </a:pPr>
            <a:endParaRPr/>
          </a:p>
          <a:p>
            <a:pPr marL="0" lvl="0" indent="0" algn="l" rtl="0">
              <a:spcBef>
                <a:spcPts val="0"/>
              </a:spcBef>
              <a:spcAft>
                <a:spcPts val="0"/>
              </a:spcAft>
              <a:buNone/>
            </a:pPr>
            <a:r>
              <a:rPr lang="sv-SE"/>
              <a:t>Lyft upp att denna aktivitet också kan appliceras i att skapa en konstruktiv kultur i t.ex. en styrelse, ett utskott, etc. Det finns </a:t>
            </a:r>
            <a:r>
              <a:rPr lang="sv-SE" b="1"/>
              <a:t>alltid</a:t>
            </a:r>
            <a:r>
              <a:rPr lang="sv-SE"/>
              <a:t> en kultur utvecklad, antingen omedvetet eller medvetet.</a:t>
            </a:r>
            <a:endParaRPr/>
          </a:p>
        </p:txBody>
      </p:sp>
      <p:sp>
        <p:nvSpPr>
          <p:cNvPr id="255" name="Google Shape;255;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1" name="Google Shape;261;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t>Uppskattad tidsåtgång: 4 min</a:t>
            </a:r>
            <a:endParaRPr/>
          </a:p>
          <a:p>
            <a:pPr marL="0" lvl="0" indent="0" algn="l" rtl="0">
              <a:spcBef>
                <a:spcPts val="0"/>
              </a:spcBef>
              <a:spcAft>
                <a:spcPts val="0"/>
              </a:spcAft>
              <a:buNone/>
            </a:pPr>
            <a:endParaRPr/>
          </a:p>
          <a:p>
            <a:pPr marL="0" lvl="0" indent="0" algn="l" rtl="0">
              <a:spcBef>
                <a:spcPts val="0"/>
              </a:spcBef>
              <a:spcAft>
                <a:spcPts val="0"/>
              </a:spcAft>
              <a:buNone/>
            </a:pPr>
            <a:r>
              <a:rPr lang="sv-SE"/>
              <a:t>Ge instruktioner för enskilt arbete.</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Calibri"/>
              <a:buNone/>
            </a:pPr>
            <a:r>
              <a:rPr lang="sv-SE"/>
              <a:t>Ibland kan det finnas behov av att påminna om att det ska vara konkreta beteenden och förhållningssätt som ska tas fram.</a:t>
            </a:r>
            <a:endParaRPr/>
          </a:p>
          <a:p>
            <a:pPr marL="0" lvl="0" indent="0" algn="l" rtl="0">
              <a:spcBef>
                <a:spcPts val="0"/>
              </a:spcBef>
              <a:spcAft>
                <a:spcPts val="0"/>
              </a:spcAft>
              <a:buNone/>
            </a:pPr>
            <a:endParaRPr/>
          </a:p>
        </p:txBody>
      </p:sp>
      <p:sp>
        <p:nvSpPr>
          <p:cNvPr id="262" name="Google Shape;262;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t>Uppskattad tidsåtgång: 13 min</a:t>
            </a:r>
            <a:endParaRPr/>
          </a:p>
          <a:p>
            <a:pPr marL="0" lvl="0" indent="0" algn="l" rtl="0">
              <a:spcBef>
                <a:spcPts val="0"/>
              </a:spcBef>
              <a:spcAft>
                <a:spcPts val="0"/>
              </a:spcAft>
              <a:buNone/>
            </a:pPr>
            <a:endParaRPr/>
          </a:p>
          <a:p>
            <a:pPr marL="0" lvl="0" indent="0" algn="l" rtl="0">
              <a:spcBef>
                <a:spcPts val="0"/>
              </a:spcBef>
              <a:spcAft>
                <a:spcPts val="0"/>
              </a:spcAft>
              <a:buNone/>
            </a:pPr>
            <a:r>
              <a:rPr lang="sv-SE"/>
              <a:t>Om det är mindre grupper (cirka 15 kan det vara lämpligt att låta deltagarna jobba i grupper om 3 deltagare). Om gruppen är större kan de delas upp i 4-5 deltagare per grupp. Bra att försöka hålla sig till max 5 grupper med tanke på att materialet som jobbas fram ska presenteras för varandra.</a:t>
            </a:r>
            <a:endParaRPr/>
          </a:p>
          <a:p>
            <a:pPr marL="0" lvl="0" indent="0" algn="l" rtl="0">
              <a:spcBef>
                <a:spcPts val="0"/>
              </a:spcBef>
              <a:spcAft>
                <a:spcPts val="0"/>
              </a:spcAft>
              <a:buNone/>
            </a:pPr>
            <a:endParaRPr/>
          </a:p>
          <a:p>
            <a:pPr marL="0" lvl="0" indent="0" algn="l" rtl="0">
              <a:spcBef>
                <a:spcPts val="0"/>
              </a:spcBef>
              <a:spcAft>
                <a:spcPts val="0"/>
              </a:spcAft>
              <a:buNone/>
            </a:pPr>
            <a:r>
              <a:rPr lang="sv-SE"/>
              <a:t>Beroende på tid och antal grupper kan du utöka 2 beteenden och förhållningssätt att prioritera till 3.</a:t>
            </a:r>
            <a:endParaRPr/>
          </a:p>
        </p:txBody>
      </p:sp>
      <p:sp>
        <p:nvSpPr>
          <p:cNvPr id="269" name="Google Shape;269;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Google Shape;275;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sz="1200" dirty="0">
                <a:solidFill>
                  <a:schemeClr val="dk1"/>
                </a:solidFill>
                <a:highlight>
                  <a:srgbClr val="FFFFFF"/>
                </a:highlight>
              </a:rPr>
              <a:t>Uppskattad tidsåtgång: 12 minuter</a:t>
            </a:r>
            <a:endParaRPr dirty="0"/>
          </a:p>
          <a:p>
            <a:pPr marL="0" lvl="0" indent="0" algn="l" rtl="0">
              <a:spcBef>
                <a:spcPts val="0"/>
              </a:spcBef>
              <a:spcAft>
                <a:spcPts val="0"/>
              </a:spcAft>
              <a:buNone/>
            </a:pPr>
            <a:endParaRPr sz="1200" dirty="0">
              <a:solidFill>
                <a:schemeClr val="dk1"/>
              </a:solidFill>
              <a:highlight>
                <a:srgbClr val="FFFFFF"/>
              </a:highlight>
            </a:endParaRPr>
          </a:p>
          <a:p>
            <a:pPr marL="0" lvl="0" indent="0" algn="l" rtl="0">
              <a:spcBef>
                <a:spcPts val="0"/>
              </a:spcBef>
              <a:spcAft>
                <a:spcPts val="0"/>
              </a:spcAft>
              <a:buNone/>
            </a:pPr>
            <a:r>
              <a:rPr lang="sv-SE" sz="1200" dirty="0">
                <a:solidFill>
                  <a:schemeClr val="dk1"/>
                </a:solidFill>
                <a:highlight>
                  <a:srgbClr val="FFFFFF"/>
                </a:highlight>
              </a:rPr>
              <a:t>Be grupperna/paren att dela med sig av sina prioriterade</a:t>
            </a:r>
            <a:r>
              <a:rPr lang="sv-SE" sz="1200" dirty="0">
                <a:solidFill>
                  <a:schemeClr val="dk1"/>
                </a:solidFill>
              </a:rPr>
              <a:t> förhållningssätt/beteenden. En grupp i taget och att de följer instruktionerna. Låt deltagarna dela med sig till varandra utan att det blir dialog. När alla har presenterat kan du fråga hur de känner inför de som de hört. </a:t>
            </a:r>
            <a:endParaRPr dirty="0"/>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sv-SE" sz="1200" dirty="0">
                <a:solidFill>
                  <a:schemeClr val="dk1"/>
                </a:solidFill>
              </a:rPr>
              <a:t>Uppmuntra och påminn om att deltagarna </a:t>
            </a:r>
            <a:r>
              <a:rPr lang="sv-SE" sz="1200" dirty="0" err="1">
                <a:solidFill>
                  <a:schemeClr val="dk1"/>
                </a:solidFill>
              </a:rPr>
              <a:t>klustrar</a:t>
            </a:r>
            <a:r>
              <a:rPr lang="sv-SE" sz="1200" dirty="0">
                <a:solidFill>
                  <a:schemeClr val="dk1"/>
                </a:solidFill>
              </a:rPr>
              <a:t> sina post-</a:t>
            </a:r>
            <a:r>
              <a:rPr lang="sv-SE" sz="1200" dirty="0" err="1">
                <a:solidFill>
                  <a:schemeClr val="dk1"/>
                </a:solidFill>
              </a:rPr>
              <a:t>its</a:t>
            </a:r>
            <a:r>
              <a:rPr lang="sv-SE" sz="1200" dirty="0">
                <a:solidFill>
                  <a:schemeClr val="dk1"/>
                </a:solidFill>
              </a:rPr>
              <a:t> (dvs sätter liknande lappar bredvid varandra). Du som handledare kan också vara alert och lyfta upp om du uppfattar att något ska </a:t>
            </a:r>
            <a:r>
              <a:rPr lang="sv-SE" sz="1200" dirty="0" err="1">
                <a:solidFill>
                  <a:schemeClr val="dk1"/>
                </a:solidFill>
              </a:rPr>
              <a:t>klustras</a:t>
            </a:r>
            <a:r>
              <a:rPr lang="sv-SE" sz="1200" dirty="0">
                <a:solidFill>
                  <a:schemeClr val="dk1"/>
                </a:solidFill>
              </a:rPr>
              <a:t> tillsammans med annan post-it lapp. </a:t>
            </a:r>
            <a:endParaRPr dirty="0"/>
          </a:p>
          <a:p>
            <a:pPr marL="0" lvl="0" indent="0" algn="l" rtl="0">
              <a:spcBef>
                <a:spcPts val="0"/>
              </a:spcBef>
              <a:spcAft>
                <a:spcPts val="0"/>
              </a:spcAft>
              <a:buNone/>
            </a:pPr>
            <a:endParaRPr sz="1200" dirty="0">
              <a:solidFill>
                <a:schemeClr val="dk1"/>
              </a:solidFill>
            </a:endParaRPr>
          </a:p>
          <a:p>
            <a:pPr marL="0" lvl="0" indent="0" algn="l" rtl="0">
              <a:spcBef>
                <a:spcPts val="0"/>
              </a:spcBef>
              <a:spcAft>
                <a:spcPts val="0"/>
              </a:spcAft>
              <a:buNone/>
            </a:pPr>
            <a:r>
              <a:rPr lang="sv-SE" sz="1200" dirty="0">
                <a:solidFill>
                  <a:schemeClr val="dk1"/>
                </a:solidFill>
              </a:rPr>
              <a:t>När alla presenterat och post-it lapparna sitter upp kan du lyssna av/fråga gruppen om det som kommit upp kan fungera som en guide för hur de ska vara tillsammans. Du kan lyfta upp att det är som ett styrmedel för dem som kan utvecklas vidare och modifieras utifrån deras behov. Varje deltagare kan individuellt reflektera över hur hen ska bidra på bästa tänkbara sätt utifrån den lärandekultur som de skapat.</a:t>
            </a:r>
            <a:endParaRPr dirty="0"/>
          </a:p>
          <a:p>
            <a:pPr marL="0" lvl="0" indent="0" algn="l" rtl="0">
              <a:spcBef>
                <a:spcPts val="0"/>
              </a:spcBef>
              <a:spcAft>
                <a:spcPts val="0"/>
              </a:spcAft>
              <a:buClr>
                <a:schemeClr val="dk1"/>
              </a:buClr>
              <a:buSzPts val="1200"/>
              <a:buFont typeface="Calibri"/>
              <a:buNone/>
            </a:pPr>
            <a:endParaRPr sz="1200" dirty="0">
              <a:solidFill>
                <a:schemeClr val="dk1"/>
              </a:solidFill>
              <a:highlight>
                <a:srgbClr val="FFFFFF"/>
              </a:highlight>
            </a:endParaRPr>
          </a:p>
          <a:p>
            <a:pPr marL="0" lvl="0" indent="0" algn="l" rtl="0">
              <a:spcBef>
                <a:spcPts val="0"/>
              </a:spcBef>
              <a:spcAft>
                <a:spcPts val="0"/>
              </a:spcAft>
              <a:buClr>
                <a:schemeClr val="dk1"/>
              </a:buClr>
              <a:buSzPts val="1200"/>
              <a:buFont typeface="Calibri"/>
              <a:buNone/>
            </a:pPr>
            <a:r>
              <a:rPr lang="sv-SE" sz="1200" dirty="0">
                <a:solidFill>
                  <a:schemeClr val="dk1"/>
                </a:solidFill>
                <a:highlight>
                  <a:srgbClr val="FFFFFF"/>
                </a:highlight>
              </a:rPr>
              <a:t>Ta med blädderblocksbladet och sätt upp i rummet varje gång ni möts. </a:t>
            </a:r>
            <a:endParaRPr dirty="0"/>
          </a:p>
          <a:p>
            <a:pPr marL="0" lvl="0" indent="0" algn="l" rtl="0">
              <a:spcBef>
                <a:spcPts val="0"/>
              </a:spcBef>
              <a:spcAft>
                <a:spcPts val="0"/>
              </a:spcAft>
              <a:buClr>
                <a:schemeClr val="dk1"/>
              </a:buClr>
              <a:buSzPts val="1200"/>
              <a:buFont typeface="Calibri"/>
              <a:buNone/>
            </a:pPr>
            <a:r>
              <a:rPr lang="sv-SE" sz="1200" dirty="0">
                <a:solidFill>
                  <a:schemeClr val="dk1"/>
                </a:solidFill>
                <a:highlight>
                  <a:srgbClr val="FFFFFF"/>
                </a:highlight>
              </a:rPr>
              <a:t>Sätt gärna upp det på en central plats i rummet och uppmuntra gärna deltagarna att kolla på det lite då och då under utbildningens gång.</a:t>
            </a:r>
            <a:endParaRPr dirty="0"/>
          </a:p>
        </p:txBody>
      </p:sp>
      <p:sp>
        <p:nvSpPr>
          <p:cNvPr id="276" name="Google Shape;276;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6</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a:lnSpc>
                <a:spcPct val="100000"/>
              </a:lnSpc>
              <a:spcBef>
                <a:spcPts val="600"/>
              </a:spcBef>
              <a:spcAft>
                <a:spcPts val="0"/>
              </a:spcAft>
              <a:buSzPts val="2400"/>
              <a:buFont typeface="Avenir"/>
              <a:buChar char="•"/>
              <a:defRPr/>
            </a:lvl1pPr>
            <a:lvl2pPr marL="914400" lvl="1" indent="-342900" algn="l">
              <a:lnSpc>
                <a:spcPct val="100000"/>
              </a:lnSpc>
              <a:spcBef>
                <a:spcPts val="300"/>
              </a:spcBef>
              <a:spcAft>
                <a:spcPts val="0"/>
              </a:spcAft>
              <a:buClr>
                <a:schemeClr val="dk1"/>
              </a:buClr>
              <a:buSzPts val="1800"/>
              <a:buChar char="–"/>
              <a:defRPr/>
            </a:lvl2pPr>
            <a:lvl3pPr marL="1371600" lvl="2" indent="-342900" algn="l">
              <a:lnSpc>
                <a:spcPct val="100000"/>
              </a:lnSpc>
              <a:spcBef>
                <a:spcPts val="0"/>
              </a:spcBef>
              <a:spcAft>
                <a:spcPts val="0"/>
              </a:spcAft>
              <a:buClr>
                <a:schemeClr val="dk1"/>
              </a:buClr>
              <a:buSzPts val="1800"/>
              <a:buChar char="•"/>
              <a:defRPr/>
            </a:lvl3pPr>
            <a:lvl4pPr marL="1828800" lvl="3" indent="-342900" algn="l">
              <a:lnSpc>
                <a:spcPct val="100000"/>
              </a:lnSpc>
              <a:spcBef>
                <a:spcPts val="0"/>
              </a:spcBef>
              <a:spcAft>
                <a:spcPts val="0"/>
              </a:spcAft>
              <a:buClr>
                <a:schemeClr val="dk1"/>
              </a:buClr>
              <a:buSzPts val="1800"/>
              <a:buChar char="–"/>
              <a:defRPr/>
            </a:lvl4pPr>
            <a:lvl5pPr marL="2286000" lvl="4" indent="-342900" algn="l">
              <a:lnSpc>
                <a:spcPct val="100000"/>
              </a:lnSpc>
              <a:spcBef>
                <a:spcPts val="0"/>
              </a:spcBef>
              <a:spcAft>
                <a:spcPts val="0"/>
              </a:spcAft>
              <a:buClr>
                <a:schemeClr val="dk1"/>
              </a:buClr>
              <a:buSzPts val="1800"/>
              <a:buChar char="»"/>
              <a:defRPr/>
            </a:lvl5pPr>
            <a:lvl6pPr marL="2743200" lvl="5" indent="-342900" algn="l">
              <a:lnSpc>
                <a:spcPct val="80000"/>
              </a:lnSpc>
              <a:spcBef>
                <a:spcPts val="270"/>
              </a:spcBef>
              <a:spcAft>
                <a:spcPts val="0"/>
              </a:spcAft>
              <a:buClr>
                <a:schemeClr val="dk1"/>
              </a:buClr>
              <a:buSzPts val="1800"/>
              <a:buChar char="»"/>
              <a:defRPr/>
            </a:lvl6pPr>
            <a:lvl7pPr marL="3200400" lvl="6" indent="-342900" algn="l">
              <a:lnSpc>
                <a:spcPct val="80000"/>
              </a:lnSpc>
              <a:spcBef>
                <a:spcPts val="270"/>
              </a:spcBef>
              <a:spcAft>
                <a:spcPts val="0"/>
              </a:spcAft>
              <a:buClr>
                <a:schemeClr val="dk1"/>
              </a:buClr>
              <a:buSzPts val="1800"/>
              <a:buChar char="»"/>
              <a:defRPr/>
            </a:lvl7pPr>
            <a:lvl8pPr marL="3657600" lvl="7" indent="-342900" algn="l">
              <a:lnSpc>
                <a:spcPct val="80000"/>
              </a:lnSpc>
              <a:spcBef>
                <a:spcPts val="270"/>
              </a:spcBef>
              <a:spcAft>
                <a:spcPts val="0"/>
              </a:spcAft>
              <a:buClr>
                <a:schemeClr val="dk1"/>
              </a:buClr>
              <a:buSzPts val="1800"/>
              <a:buChar char="»"/>
              <a:defRPr/>
            </a:lvl8pPr>
            <a:lvl9pPr marL="4114800" lvl="8" indent="-342900" algn="l">
              <a:lnSpc>
                <a:spcPct val="80000"/>
              </a:lnSpc>
              <a:spcBef>
                <a:spcPts val="270"/>
              </a:spcBef>
              <a:spcAft>
                <a:spcPts val="270"/>
              </a:spcAft>
              <a:buClr>
                <a:schemeClr val="dk1"/>
              </a:buClr>
              <a:buSzPts val="1800"/>
              <a:buChar char="»"/>
              <a:defRPr/>
            </a:lvl9pPr>
          </a:lstStyle>
          <a:p>
            <a:endParaRPr/>
          </a:p>
        </p:txBody>
      </p:sp>
      <p:sp>
        <p:nvSpPr>
          <p:cNvPr id="23" name="Google Shape;23;p3"/>
          <p:cNvSpPr txBox="1">
            <a:spLocks noGrp="1"/>
          </p:cNvSpPr>
          <p:nvPr>
            <p:ph type="ftr" idx="11"/>
          </p:nvPr>
        </p:nvSpPr>
        <p:spPr>
          <a:xfrm>
            <a:off x="368379" y="6405646"/>
            <a:ext cx="3860800" cy="223308"/>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1147049" y="252942"/>
            <a:ext cx="792000" cy="223308"/>
          </a:xfrm>
          <a:prstGeom prst="rect">
            <a:avLst/>
          </a:prstGeom>
          <a:noFill/>
          <a:ln>
            <a:noFill/>
          </a:ln>
        </p:spPr>
        <p:txBody>
          <a:bodyPr spcFirstLastPara="1" wrap="square" lIns="0" tIns="0" rIns="0" bIns="0" anchor="t" anchorCtr="0">
            <a:noAutofit/>
          </a:bodyPr>
          <a:lstStyle>
            <a:lvl1pPr marL="0" lvl="0" indent="0" algn="r">
              <a:spcBef>
                <a:spcPts val="0"/>
              </a:spcBef>
              <a:spcAft>
                <a:spcPts val="0"/>
              </a:spcAft>
              <a:buNone/>
              <a:defRPr sz="1000" b="0" i="0" u="none" strike="noStrike" cap="none">
                <a:solidFill>
                  <a:schemeClr val="dk1"/>
                </a:solidFill>
                <a:latin typeface="Avenir"/>
                <a:ea typeface="Avenir"/>
                <a:cs typeface="Avenir"/>
                <a:sym typeface="Avenir"/>
              </a:defRPr>
            </a:lvl1pPr>
            <a:lvl2pPr marL="0" lvl="1" indent="0" algn="r">
              <a:spcBef>
                <a:spcPts val="0"/>
              </a:spcBef>
              <a:spcAft>
                <a:spcPts val="0"/>
              </a:spcAft>
              <a:buNone/>
              <a:defRPr sz="1000" b="0" i="0" u="none" strike="noStrike" cap="none">
                <a:solidFill>
                  <a:schemeClr val="dk1"/>
                </a:solidFill>
                <a:latin typeface="Avenir"/>
                <a:ea typeface="Avenir"/>
                <a:cs typeface="Avenir"/>
                <a:sym typeface="Avenir"/>
              </a:defRPr>
            </a:lvl2pPr>
            <a:lvl3pPr marL="0" lvl="2" indent="0" algn="r">
              <a:spcBef>
                <a:spcPts val="0"/>
              </a:spcBef>
              <a:spcAft>
                <a:spcPts val="0"/>
              </a:spcAft>
              <a:buNone/>
              <a:defRPr sz="1000" b="0" i="0" u="none" strike="noStrike" cap="none">
                <a:solidFill>
                  <a:schemeClr val="dk1"/>
                </a:solidFill>
                <a:latin typeface="Avenir"/>
                <a:ea typeface="Avenir"/>
                <a:cs typeface="Avenir"/>
                <a:sym typeface="Avenir"/>
              </a:defRPr>
            </a:lvl3pPr>
            <a:lvl4pPr marL="0" lvl="3" indent="0" algn="r">
              <a:spcBef>
                <a:spcPts val="0"/>
              </a:spcBef>
              <a:spcAft>
                <a:spcPts val="0"/>
              </a:spcAft>
              <a:buNone/>
              <a:defRPr sz="1000" b="0" i="0" u="none" strike="noStrike" cap="none">
                <a:solidFill>
                  <a:schemeClr val="dk1"/>
                </a:solidFill>
                <a:latin typeface="Avenir"/>
                <a:ea typeface="Avenir"/>
                <a:cs typeface="Avenir"/>
                <a:sym typeface="Avenir"/>
              </a:defRPr>
            </a:lvl4pPr>
            <a:lvl5pPr marL="0" lvl="4" indent="0" algn="r">
              <a:spcBef>
                <a:spcPts val="0"/>
              </a:spcBef>
              <a:spcAft>
                <a:spcPts val="0"/>
              </a:spcAft>
              <a:buNone/>
              <a:defRPr sz="1000" b="0" i="0" u="none" strike="noStrike" cap="none">
                <a:solidFill>
                  <a:schemeClr val="dk1"/>
                </a:solidFill>
                <a:latin typeface="Avenir"/>
                <a:ea typeface="Avenir"/>
                <a:cs typeface="Avenir"/>
                <a:sym typeface="Avenir"/>
              </a:defRPr>
            </a:lvl5pPr>
            <a:lvl6pPr marL="0" lvl="5" indent="0" algn="r">
              <a:spcBef>
                <a:spcPts val="0"/>
              </a:spcBef>
              <a:spcAft>
                <a:spcPts val="0"/>
              </a:spcAft>
              <a:buNone/>
              <a:defRPr sz="1000" b="0" i="0" u="none" strike="noStrike" cap="none">
                <a:solidFill>
                  <a:schemeClr val="dk1"/>
                </a:solidFill>
                <a:latin typeface="Avenir"/>
                <a:ea typeface="Avenir"/>
                <a:cs typeface="Avenir"/>
                <a:sym typeface="Avenir"/>
              </a:defRPr>
            </a:lvl6pPr>
            <a:lvl7pPr marL="0" lvl="6" indent="0" algn="r">
              <a:spcBef>
                <a:spcPts val="0"/>
              </a:spcBef>
              <a:spcAft>
                <a:spcPts val="0"/>
              </a:spcAft>
              <a:buNone/>
              <a:defRPr sz="1000" b="0" i="0" u="none" strike="noStrike" cap="none">
                <a:solidFill>
                  <a:schemeClr val="dk1"/>
                </a:solidFill>
                <a:latin typeface="Avenir"/>
                <a:ea typeface="Avenir"/>
                <a:cs typeface="Avenir"/>
                <a:sym typeface="Avenir"/>
              </a:defRPr>
            </a:lvl7pPr>
            <a:lvl8pPr marL="0" lvl="7" indent="0" algn="r">
              <a:spcBef>
                <a:spcPts val="0"/>
              </a:spcBef>
              <a:spcAft>
                <a:spcPts val="0"/>
              </a:spcAft>
              <a:buNone/>
              <a:defRPr sz="1000" b="0" i="0" u="none" strike="noStrike" cap="none">
                <a:solidFill>
                  <a:schemeClr val="dk1"/>
                </a:solidFill>
                <a:latin typeface="Avenir"/>
                <a:ea typeface="Avenir"/>
                <a:cs typeface="Avenir"/>
                <a:sym typeface="Avenir"/>
              </a:defRPr>
            </a:lvl8pPr>
            <a:lvl9pPr marL="0" lvl="8" indent="0" algn="r">
              <a:spcBef>
                <a:spcPts val="0"/>
              </a:spcBef>
              <a:spcAft>
                <a:spcPts val="0"/>
              </a:spcAft>
              <a:buNone/>
              <a:defRPr sz="10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sv-SE"/>
              <a:t>‹#›</a:t>
            </a:fld>
            <a:endParaRPr/>
          </a:p>
        </p:txBody>
      </p:sp>
      <p:sp>
        <p:nvSpPr>
          <p:cNvPr id="25" name="Google Shape;25;p3"/>
          <p:cNvSpPr txBox="1">
            <a:spLocks noGrp="1"/>
          </p:cNvSpPr>
          <p:nvPr>
            <p:ph type="title"/>
          </p:nvPr>
        </p:nvSpPr>
        <p:spPr>
          <a:xfrm>
            <a:off x="1173892" y="476250"/>
            <a:ext cx="7561591" cy="1755714"/>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42825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34"/>
          <p:cNvSpPr txBox="1">
            <a:spLocks noGrp="1"/>
          </p:cNvSpPr>
          <p:nvPr>
            <p:ph type="ctrTitle"/>
          </p:nvPr>
        </p:nvSpPr>
        <p:spPr>
          <a:xfrm>
            <a:off x="610000" y="1793050"/>
            <a:ext cx="11202000" cy="2841154"/>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a:latin typeface="Kapra Neue Custom" panose="00000800000000000000" pitchFamily="50" charset="0"/>
              </a:rPr>
              <a:t>LÄRANDEKULTUR</a:t>
            </a:r>
            <a:endParaRPr sz="8000" dirty="0">
              <a:latin typeface="Kapra Neue Custom" panose="00000800000000000000" pitchFamily="50"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35"/>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15000"/>
              </a:lnSpc>
              <a:spcBef>
                <a:spcPts val="0"/>
              </a:spcBef>
              <a:spcAft>
                <a:spcPts val="0"/>
              </a:spcAft>
              <a:buSzPts val="3200"/>
              <a:buFont typeface="Avenir"/>
              <a:buNone/>
            </a:pPr>
            <a:r>
              <a:rPr lang="sv-SE" sz="2000" dirty="0">
                <a:solidFill>
                  <a:schemeClr val="dk1"/>
                </a:solidFill>
                <a:latin typeface="Avenir LT Pro 65 Medium" panose="020B0603020203020204" pitchFamily="34" charset="0"/>
              </a:rPr>
              <a:t>Syfte:</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Att vi som deltagare gemensamt skapar förutsättningar för en så konstruktiv och utvecklande lärandemiljö för oss som möjligt</a:t>
            </a:r>
            <a:br>
              <a:rPr lang="sv-SE" sz="2000" dirty="0">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Uppleva en process för att skapa kultur som du kan omsätta i andra sammanhang</a:t>
            </a:r>
            <a:endParaRPr sz="2000" dirty="0">
              <a:latin typeface="Avenir LT Pro 65 Medium" panose="020B0603020203020204" pitchFamily="34" charset="0"/>
            </a:endParaRPr>
          </a:p>
          <a:p>
            <a:pPr marL="457200" lvl="0" indent="-228600" algn="l" rtl="0">
              <a:lnSpc>
                <a:spcPct val="100000"/>
              </a:lnSpc>
              <a:spcBef>
                <a:spcPts val="0"/>
              </a:spcBef>
              <a:spcAft>
                <a:spcPts val="0"/>
              </a:spcAft>
              <a:buClr>
                <a:srgbClr val="000000"/>
              </a:buClr>
              <a:buSzPts val="2400"/>
              <a:buFont typeface="Avenir"/>
              <a:buNone/>
            </a:pPr>
            <a:endParaRPr sz="3200" dirty="0"/>
          </a:p>
        </p:txBody>
      </p:sp>
      <p:sp>
        <p:nvSpPr>
          <p:cNvPr id="258" name="Google Shape;258;p35"/>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HUR VILL VI VARA MED VARANDRA?</a:t>
            </a:r>
            <a:endParaRPr dirty="0">
              <a:latin typeface="Kapra Neue Custom" panose="00000800000000000000"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36"/>
          <p:cNvSpPr txBox="1">
            <a:spLocks noGrp="1"/>
          </p:cNvSpPr>
          <p:nvPr>
            <p:ph idx="1"/>
          </p:nvPr>
        </p:nvSpPr>
        <p:spPr>
          <a:prstGeom prst="rect">
            <a:avLst/>
          </a:prstGeom>
          <a:noFill/>
          <a:ln>
            <a:noFill/>
          </a:ln>
        </p:spPr>
        <p:txBody>
          <a:bodyPr spcFirstLastPara="1" wrap="square" lIns="0" tIns="0" rIns="0" bIns="0" anchor="t" anchorCtr="0">
            <a:noAutofit/>
          </a:bodyPr>
          <a:lstStyle/>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Fundera enskilt, under 3 min, över beteenden och förhållningssätt du uppfattar kommer stödja er att ha en konstruktiv och utvecklande lärandemiljö under utbildningen.</a:t>
            </a:r>
            <a:endParaRPr sz="2000"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Avenir"/>
              <a:buNone/>
            </a:pP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Skriv gärna ned de konkreta beteenden och förhållningssätt du kommer på i anteckningsbok (eller lösblad).</a:t>
            </a:r>
            <a:endParaRPr sz="2000" dirty="0">
              <a:latin typeface="Avenir LT Pro 65 Medium" panose="020B0603020203020204" pitchFamily="34" charset="0"/>
            </a:endParaRPr>
          </a:p>
        </p:txBody>
      </p:sp>
      <p:sp>
        <p:nvSpPr>
          <p:cNvPr id="265" name="Google Shape;265;p36"/>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effectLst/>
                <a:latin typeface="Kapra Neue Custom" panose="00000800000000000000"/>
                <a:ea typeface="Garamond" panose="02020404030301010803" pitchFamily="18" charset="0"/>
                <a:cs typeface="Garamond" panose="02020404030301010803" pitchFamily="18" charset="0"/>
              </a:rPr>
              <a:t>INSTRUKTIONER FÖR ENSKILD UPPGIFT  </a:t>
            </a:r>
            <a:endParaRPr dirty="0">
              <a:latin typeface="Kapra Neue Custom" panose="0000080000000000000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37"/>
          <p:cNvSpPr txBox="1">
            <a:spLocks noGrp="1"/>
          </p:cNvSpPr>
          <p:nvPr>
            <p:ph idx="1"/>
          </p:nvPr>
        </p:nvSpPr>
        <p:spPr>
          <a:xfrm>
            <a:off x="1173892" y="3001915"/>
            <a:ext cx="9398216" cy="2944800"/>
          </a:xfrm>
          <a:prstGeom prst="rect">
            <a:avLst/>
          </a:prstGeom>
          <a:noFill/>
          <a:ln>
            <a:noFill/>
          </a:ln>
        </p:spPr>
        <p:txBody>
          <a:bodyPr spcFirstLastPara="1" wrap="square" lIns="0" tIns="0" rIns="0" bIns="0" anchor="t" anchorCtr="0">
            <a:noAutofit/>
          </a:bodyPr>
          <a:lstStyle/>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Gå ihop 2-3 deltagare och dela med varandra vad ni kommit fram till. (5 min)</a:t>
            </a:r>
            <a:br>
              <a:rPr lang="sv-SE" sz="2000" dirty="0">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När ni lyssnat på varandra väljer ni ut de 2 beteenden/ förhållningssätt ni uppfattar mest stöttar en konstruktivt och utvecklande lärandemiljö.</a:t>
            </a:r>
            <a:br>
              <a:rPr lang="sv-SE" sz="2000" dirty="0">
                <a:latin typeface="Avenir LT Pro 65 Medium" panose="020B0603020203020204" pitchFamily="34" charset="0"/>
              </a:rPr>
            </a:br>
            <a:r>
              <a:rPr lang="sv-SE" sz="2000" dirty="0">
                <a:latin typeface="Avenir LT Pro 65 Medium" panose="020B0603020203020204" pitchFamily="34" charset="0"/>
              </a:rPr>
              <a:t>Skriv dessa 2 på var sin post-it lapp. </a:t>
            </a:r>
            <a:br>
              <a:rPr lang="sv-SE" sz="2000" dirty="0">
                <a:latin typeface="Avenir LT Pro 65 Medium" panose="020B0603020203020204" pitchFamily="34" charset="0"/>
              </a:rPr>
            </a:br>
            <a:endParaRPr lang="sv-SE"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Ta därefter fram ett konkret exempel per post-it lapp som leder till en konstruktiv och utvecklande lärandemiljö </a:t>
            </a:r>
            <a:br>
              <a:rPr lang="sv-SE" sz="2000" dirty="0">
                <a:latin typeface="Avenir LT Pro 65 Medium" panose="020B0603020203020204" pitchFamily="34" charset="0"/>
              </a:rPr>
            </a:br>
            <a:r>
              <a:rPr lang="sv-SE" sz="2000" dirty="0">
                <a:latin typeface="Avenir LT Pro 65 Medium" panose="020B0603020203020204" pitchFamily="34" charset="0"/>
              </a:rPr>
              <a:t>Skriv även dessa på post-it lappar(8 min)</a:t>
            </a:r>
            <a:endParaRPr sz="2000" dirty="0">
              <a:latin typeface="Avenir LT Pro 65 Medium" panose="020B0603020203020204" pitchFamily="34" charset="0"/>
            </a:endParaRPr>
          </a:p>
        </p:txBody>
      </p:sp>
      <p:sp>
        <p:nvSpPr>
          <p:cNvPr id="272" name="Google Shape;272;p37"/>
          <p:cNvSpPr txBox="1">
            <a:spLocks noGrp="1"/>
          </p:cNvSpPr>
          <p:nvPr>
            <p:ph type="title"/>
          </p:nvPr>
        </p:nvSpPr>
        <p:spPr>
          <a:xfrm>
            <a:off x="1173892" y="476250"/>
            <a:ext cx="7995275" cy="1755714"/>
          </a:xfrm>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INSTRUKTIONER FÖR ATT JOBBA VIDARE I MINDRE GRUPPER</a:t>
            </a:r>
            <a:endParaRPr dirty="0">
              <a:latin typeface="Kapra Neue Custom" panose="00000800000000000000" pitchFamily="50"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38"/>
          <p:cNvSpPr txBox="1">
            <a:spLocks noGrp="1"/>
          </p:cNvSpPr>
          <p:nvPr>
            <p:ph idx="1"/>
          </p:nvPr>
        </p:nvSpPr>
        <p:spPr>
          <a:prstGeom prst="rect">
            <a:avLst/>
          </a:prstGeom>
          <a:noFill/>
          <a:ln>
            <a:noFill/>
          </a:ln>
        </p:spPr>
        <p:txBody>
          <a:bodyPr spcFirstLastPara="1" wrap="square" lIns="0" tIns="0" rIns="0" bIns="0" anchor="t" anchorCtr="0">
            <a:noAutofit/>
          </a:bodyPr>
          <a:lstStyle/>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En grupp/ett par i taget delar med sig till hela gruppen.</a:t>
            </a:r>
            <a:br>
              <a:rPr lang="sv-SE" sz="2000" dirty="0">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Dela de två beteendena/förhållningssätten inklusive konkreta exempel.</a:t>
            </a:r>
            <a:br>
              <a:rPr lang="sv-SE" sz="2000" dirty="0">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Sätt upp post-</a:t>
            </a:r>
            <a:r>
              <a:rPr lang="sv-SE" sz="2000" dirty="0" err="1">
                <a:latin typeface="Avenir LT Pro 65 Medium" panose="020B0603020203020204" pitchFamily="34" charset="0"/>
              </a:rPr>
              <a:t>its</a:t>
            </a:r>
            <a:r>
              <a:rPr lang="sv-SE" sz="2000" dirty="0">
                <a:latin typeface="Avenir LT Pro 65 Medium" panose="020B0603020203020204" pitchFamily="34" charset="0"/>
              </a:rPr>
              <a:t> på ett </a:t>
            </a:r>
            <a:r>
              <a:rPr lang="sv-SE" sz="2000">
                <a:latin typeface="Avenir LT Pro 65 Medium" panose="020B0603020203020204" pitchFamily="34" charset="0"/>
              </a:rPr>
              <a:t>blädderblocksblad.</a:t>
            </a:r>
            <a:br>
              <a:rPr lang="sv-SE" sz="2000">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latin typeface="Avenir LT Pro 65 Medium" panose="020B0603020203020204" pitchFamily="34" charset="0"/>
              </a:rPr>
              <a:t>Efter hand som ni presenterar - sätt upp liknande post-</a:t>
            </a:r>
            <a:r>
              <a:rPr lang="sv-SE" sz="2000" dirty="0" err="1">
                <a:latin typeface="Avenir LT Pro 65 Medium" panose="020B0603020203020204" pitchFamily="34" charset="0"/>
              </a:rPr>
              <a:t>its</a:t>
            </a:r>
            <a:r>
              <a:rPr lang="sv-SE" sz="2000" dirty="0">
                <a:latin typeface="Avenir LT Pro 65 Medium" panose="020B0603020203020204" pitchFamily="34" charset="0"/>
              </a:rPr>
              <a:t> bredvid varandra (</a:t>
            </a:r>
            <a:r>
              <a:rPr lang="sv-SE" sz="2000" dirty="0" err="1">
                <a:latin typeface="Avenir LT Pro 65 Medium" panose="020B0603020203020204" pitchFamily="34" charset="0"/>
              </a:rPr>
              <a:t>klustra</a:t>
            </a:r>
            <a:r>
              <a:rPr lang="sv-SE" sz="2000" dirty="0">
                <a:latin typeface="Avenir LT Pro 65 Medium" panose="020B0603020203020204" pitchFamily="34" charset="0"/>
              </a:rPr>
              <a:t>).</a:t>
            </a:r>
            <a:endParaRPr sz="2000" dirty="0">
              <a:latin typeface="Avenir LT Pro 65 Medium" panose="020B0603020203020204" pitchFamily="34" charset="0"/>
            </a:endParaRPr>
          </a:p>
        </p:txBody>
      </p:sp>
      <p:sp>
        <p:nvSpPr>
          <p:cNvPr id="279" name="Google Shape;279;p38"/>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PRESENTATION FÖR VARANDRA</a:t>
            </a:r>
            <a:endParaRPr dirty="0">
              <a:latin typeface="Kapra Neue Custom" panose="00000800000000000000" pitchFamily="50"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23</TotalTime>
  <Words>665</Words>
  <Application>Microsoft Office PowerPoint</Application>
  <PresentationFormat>Bredbild</PresentationFormat>
  <Paragraphs>56</Paragraphs>
  <Slides>6</Slides>
  <Notes>6</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6</vt:i4>
      </vt:variant>
    </vt:vector>
  </HeadingPairs>
  <TitlesOfParts>
    <vt:vector size="12" baseType="lpstr">
      <vt:lpstr>Arial</vt:lpstr>
      <vt:lpstr>Avenir</vt:lpstr>
      <vt:lpstr>Avenir LT Pro 65 Medium</vt:lpstr>
      <vt:lpstr>Calibri</vt:lpstr>
      <vt:lpstr>Kapra Neue Custom</vt:lpstr>
      <vt:lpstr>Socialdemokraterna</vt:lpstr>
      <vt:lpstr>LÄRANDEKULTUR</vt:lpstr>
      <vt:lpstr>HUR VILL VI VARA MED VARANDRA?</vt:lpstr>
      <vt:lpstr>INSTRUKTIONER FÖR ENSKILD UPPGIFT  </vt:lpstr>
      <vt:lpstr>INSTRUKTIONER FÖR ATT JOBBA VIDARE I MINDRE GRUPPER</vt:lpstr>
      <vt:lpstr>PRESENTATION FÖR VARANDRA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5</cp:revision>
  <dcterms:created xsi:type="dcterms:W3CDTF">2022-01-26T13:38:08Z</dcterms:created>
  <dcterms:modified xsi:type="dcterms:W3CDTF">2024-10-02T18:30:54Z</dcterms:modified>
</cp:coreProperties>
</file>