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16"/>
  </p:notesMasterIdLst>
  <p:sldIdLst>
    <p:sldId id="277" r:id="rId2"/>
    <p:sldId id="256" r:id="rId3"/>
    <p:sldId id="278" r:id="rId4"/>
    <p:sldId id="258" r:id="rId5"/>
    <p:sldId id="259" r:id="rId6"/>
    <p:sldId id="279" r:id="rId7"/>
    <p:sldId id="280" r:id="rId8"/>
    <p:sldId id="281" r:id="rId9"/>
    <p:sldId id="282" r:id="rId10"/>
    <p:sldId id="264" r:id="rId11"/>
    <p:sldId id="265" r:id="rId12"/>
    <p:sldId id="266" r:id="rId13"/>
    <p:sldId id="267" r:id="rId14"/>
    <p:sldId id="261" r:id="rId15"/>
  </p:sldIdLst>
  <p:sldSz cx="12192000" cy="6858000"/>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ra Axelsson" initials="PA" lastIdx="3" clrIdx="0">
    <p:extLst>
      <p:ext uri="{19B8F6BF-5375-455C-9EA6-DF929625EA0E}">
        <p15:presenceInfo xmlns:p15="http://schemas.microsoft.com/office/powerpoint/2012/main" userId="S::petra.axelsson@socialdemokraterna.se::919a7e82-8434-43e7-a141-a76a127acd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B34"/>
    <a:srgbClr val="FEDCD6"/>
    <a:srgbClr val="B40D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392" autoAdjust="0"/>
  </p:normalViewPr>
  <p:slideViewPr>
    <p:cSldViewPr snapToGrid="0">
      <p:cViewPr varScale="1">
        <p:scale>
          <a:sx n="104" d="100"/>
          <a:sy n="104" d="100"/>
        </p:scale>
        <p:origin x="732" y="102"/>
      </p:cViewPr>
      <p:guideLst>
        <p:guide pos="3840"/>
        <p:guide orient="horz"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37B155-E826-46B9-9A3A-888A910707A3}" type="datetimeFigureOut">
              <a:rPr lang="en-US" smtClean="0"/>
              <a:t>10/2/2024</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ED29D-D7E3-4547-AF0B-728EC45DF93B}" type="slidenum">
              <a:rPr lang="en-US" smtClean="0"/>
              <a:t>‹#›</a:t>
            </a:fld>
            <a:endParaRPr lang="en-US"/>
          </a:p>
        </p:txBody>
      </p:sp>
    </p:spTree>
    <p:extLst>
      <p:ext uri="{BB962C8B-B14F-4D97-AF65-F5344CB8AC3E}">
        <p14:creationId xmlns:p14="http://schemas.microsoft.com/office/powerpoint/2010/main" val="112712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 name="Google Shape;5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sv-SE"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aba4133427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aba4133427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 dirty="0">
                <a:latin typeface="Calibri"/>
                <a:ea typeface="Calibri"/>
                <a:cs typeface="Calibri"/>
                <a:sym typeface="Calibri"/>
              </a:rPr>
              <a:t>Uppskattad tidsåtgång: 3 min</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sv" dirty="0">
                <a:solidFill>
                  <a:schemeClr val="dk1"/>
                </a:solidFill>
                <a:latin typeface="Calibri"/>
                <a:ea typeface="Calibri"/>
                <a:cs typeface="Calibri"/>
                <a:sym typeface="Calibri"/>
              </a:rPr>
              <a:t>Dela vad som är typiskt för </a:t>
            </a:r>
            <a:r>
              <a:rPr lang="sv" dirty="0">
                <a:solidFill>
                  <a:srgbClr val="434343"/>
                </a:solidFill>
                <a:latin typeface="Calibri"/>
                <a:ea typeface="Calibri"/>
                <a:cs typeface="Calibri"/>
                <a:sym typeface="Calibri"/>
              </a:rPr>
              <a:t>FAS 3. TILLIT OCH STRUKTUR</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sv" dirty="0">
                <a:solidFill>
                  <a:schemeClr val="dk1"/>
                </a:solidFill>
                <a:latin typeface="Calibri"/>
                <a:ea typeface="Calibri"/>
                <a:cs typeface="Calibri"/>
                <a:sym typeface="Calibri"/>
              </a:rPr>
              <a:t>När en grupp och dess medlemmar har lämnat låsta positioneringar i form av “rätt” och “fel” och hittat konstruktiva förhållningssätt i att hantera meningsskiljaktigheter är det ett tecken på att gruppen nått vidare utveckling till den tredje fasen. </a:t>
            </a:r>
            <a:r>
              <a:rPr lang="sv" dirty="0">
                <a:solidFill>
                  <a:srgbClr val="333333"/>
                </a:solidFill>
                <a:highlight>
                  <a:schemeClr val="lt1"/>
                </a:highlight>
                <a:latin typeface="Calibri"/>
                <a:ea typeface="Calibri"/>
                <a:cs typeface="Calibri"/>
                <a:sym typeface="Calibri"/>
              </a:rPr>
              <a:t>En djupare tillit har infunnit sig och förmågan att samarbeta och hitta gemensamma lösningar ökar</a:t>
            </a:r>
            <a:r>
              <a:rPr lang="sv" dirty="0">
                <a:solidFill>
                  <a:schemeClr val="dk1"/>
                </a:solidFill>
                <a:latin typeface="Calibri"/>
                <a:ea typeface="Calibri"/>
                <a:cs typeface="Calibri"/>
                <a:sym typeface="Calibri"/>
              </a:rPr>
              <a:t>. Deltagare uppfattar varandras olikheter som styrkor och meningsskiljaktigheter som bidrag för att skapa hög kvalité och goda resultat i det som ska uppnås. Känslan av sammanhållning är stor och centralt fokus är att skapa de bästa förutsättningar att nå ett gott resultat. Med fördjupad trygghet i relationerna har fokus förskjutits till att uppnå kvalité i de uppdrag och mål som finns för gruppen. </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sv" dirty="0">
                <a:solidFill>
                  <a:schemeClr val="dk1"/>
                </a:solidFill>
                <a:latin typeface="Calibri"/>
                <a:ea typeface="Calibri"/>
                <a:cs typeface="Calibri"/>
                <a:sym typeface="Calibri"/>
              </a:rPr>
              <a:t>Vanliga beteenden och situationer som kan upplevas i fas 3:</a:t>
            </a:r>
            <a:endParaRPr dirty="0">
              <a:solidFill>
                <a:schemeClr val="dk1"/>
              </a:solidFill>
              <a:latin typeface="Calibri"/>
              <a:ea typeface="Calibri"/>
              <a:cs typeface="Calibri"/>
              <a:sym typeface="Calibri"/>
            </a:endParaRPr>
          </a:p>
          <a:p>
            <a:pPr marL="914400" lvl="0" indent="-298450" algn="l" rtl="0">
              <a:lnSpc>
                <a:spcPct val="115000"/>
              </a:lnSpc>
              <a:spcBef>
                <a:spcPts val="0"/>
              </a:spcBef>
              <a:spcAft>
                <a:spcPts val="0"/>
              </a:spcAft>
              <a:buClr>
                <a:schemeClr val="dk1"/>
              </a:buClr>
              <a:buSzPts val="1100"/>
              <a:buFont typeface="Calibri"/>
              <a:buChar char="●"/>
            </a:pPr>
            <a:r>
              <a:rPr lang="sv" dirty="0">
                <a:solidFill>
                  <a:schemeClr val="dk1"/>
                </a:solidFill>
                <a:latin typeface="Calibri"/>
                <a:ea typeface="Calibri"/>
                <a:cs typeface="Calibri"/>
                <a:sym typeface="Calibri"/>
              </a:rPr>
              <a:t>Teamet samlar sig.</a:t>
            </a:r>
            <a:endParaRPr dirty="0">
              <a:solidFill>
                <a:schemeClr val="dk1"/>
              </a:solidFill>
              <a:latin typeface="Calibri"/>
              <a:ea typeface="Calibri"/>
              <a:cs typeface="Calibri"/>
              <a:sym typeface="Calibri"/>
            </a:endParaRPr>
          </a:p>
          <a:p>
            <a:pPr marL="914400" lvl="0" indent="-298450" algn="l" rtl="0">
              <a:lnSpc>
                <a:spcPct val="115000"/>
              </a:lnSpc>
              <a:spcBef>
                <a:spcPts val="0"/>
              </a:spcBef>
              <a:spcAft>
                <a:spcPts val="0"/>
              </a:spcAft>
              <a:buClr>
                <a:schemeClr val="dk1"/>
              </a:buClr>
              <a:buSzPts val="1100"/>
              <a:buFont typeface="Calibri"/>
              <a:buChar char="●"/>
            </a:pPr>
            <a:r>
              <a:rPr lang="sv" dirty="0">
                <a:solidFill>
                  <a:schemeClr val="dk1"/>
                </a:solidFill>
                <a:latin typeface="Calibri"/>
                <a:ea typeface="Calibri"/>
                <a:cs typeface="Calibri"/>
                <a:sym typeface="Calibri"/>
              </a:rPr>
              <a:t>Ökad tolerans, närhet och öppenhet.</a:t>
            </a:r>
            <a:endParaRPr dirty="0">
              <a:solidFill>
                <a:schemeClr val="dk1"/>
              </a:solidFill>
              <a:latin typeface="Calibri"/>
              <a:ea typeface="Calibri"/>
              <a:cs typeface="Calibri"/>
              <a:sym typeface="Calibri"/>
            </a:endParaRPr>
          </a:p>
          <a:p>
            <a:pPr marL="914400" lvl="0" indent="-298450" algn="l" rtl="0">
              <a:lnSpc>
                <a:spcPct val="115000"/>
              </a:lnSpc>
              <a:spcBef>
                <a:spcPts val="0"/>
              </a:spcBef>
              <a:spcAft>
                <a:spcPts val="0"/>
              </a:spcAft>
              <a:buClr>
                <a:schemeClr val="dk1"/>
              </a:buClr>
              <a:buSzPts val="1100"/>
              <a:buFont typeface="Calibri"/>
              <a:buChar char="●"/>
            </a:pPr>
            <a:r>
              <a:rPr lang="sv" dirty="0">
                <a:solidFill>
                  <a:schemeClr val="dk1"/>
                </a:solidFill>
                <a:latin typeface="Calibri"/>
                <a:ea typeface="Calibri"/>
                <a:cs typeface="Calibri"/>
                <a:sym typeface="Calibri"/>
              </a:rPr>
              <a:t>Hanterar konflikter när de uppstår.</a:t>
            </a:r>
            <a:endParaRPr dirty="0">
              <a:solidFill>
                <a:schemeClr val="dk1"/>
              </a:solidFill>
              <a:latin typeface="Calibri"/>
              <a:ea typeface="Calibri"/>
              <a:cs typeface="Calibri"/>
              <a:sym typeface="Calibri"/>
            </a:endParaRPr>
          </a:p>
          <a:p>
            <a:pPr marL="914400" lvl="0" indent="-298450" algn="l" rtl="0">
              <a:lnSpc>
                <a:spcPct val="115000"/>
              </a:lnSpc>
              <a:spcBef>
                <a:spcPts val="0"/>
              </a:spcBef>
              <a:spcAft>
                <a:spcPts val="0"/>
              </a:spcAft>
              <a:buClr>
                <a:schemeClr val="dk1"/>
              </a:buClr>
              <a:buSzPts val="1100"/>
              <a:buFont typeface="Calibri"/>
              <a:buChar char="●"/>
            </a:pPr>
            <a:r>
              <a:rPr lang="sv" dirty="0">
                <a:solidFill>
                  <a:schemeClr val="dk1"/>
                </a:solidFill>
                <a:latin typeface="Calibri"/>
                <a:ea typeface="Calibri"/>
                <a:cs typeface="Calibri"/>
                <a:sym typeface="Calibri"/>
              </a:rPr>
              <a:t>Vill uppnå enighet och samsyn.</a:t>
            </a:r>
            <a:endParaRPr dirty="0">
              <a:solidFill>
                <a:schemeClr val="dk1"/>
              </a:solidFill>
              <a:latin typeface="Calibri"/>
              <a:ea typeface="Calibri"/>
              <a:cs typeface="Calibri"/>
              <a:sym typeface="Calibri"/>
            </a:endParaRPr>
          </a:p>
          <a:p>
            <a:pPr marL="914400" lvl="0" indent="-298450" algn="l" rtl="0">
              <a:lnSpc>
                <a:spcPct val="115000"/>
              </a:lnSpc>
              <a:spcBef>
                <a:spcPts val="0"/>
              </a:spcBef>
              <a:spcAft>
                <a:spcPts val="0"/>
              </a:spcAft>
              <a:buClr>
                <a:schemeClr val="dk1"/>
              </a:buClr>
              <a:buSzPts val="1100"/>
              <a:buFont typeface="Calibri"/>
              <a:buChar char="●"/>
            </a:pPr>
            <a:r>
              <a:rPr lang="sv" dirty="0">
                <a:solidFill>
                  <a:schemeClr val="dk1"/>
                </a:solidFill>
                <a:latin typeface="Calibri"/>
                <a:ea typeface="Calibri"/>
                <a:cs typeface="Calibri"/>
                <a:sym typeface="Calibri"/>
              </a:rPr>
              <a:t>Trivs oftast bra.</a:t>
            </a:r>
            <a:endParaRPr dirty="0">
              <a:solidFill>
                <a:schemeClr val="dk1"/>
              </a:solidFill>
              <a:latin typeface="Calibri"/>
              <a:ea typeface="Calibri"/>
              <a:cs typeface="Calibri"/>
              <a:sym typeface="Calibri"/>
            </a:endParaRPr>
          </a:p>
          <a:p>
            <a:pPr marL="914400" lvl="0" indent="-298450" algn="l" rtl="0">
              <a:lnSpc>
                <a:spcPct val="115000"/>
              </a:lnSpc>
              <a:spcBef>
                <a:spcPts val="0"/>
              </a:spcBef>
              <a:spcAft>
                <a:spcPts val="0"/>
              </a:spcAft>
              <a:buClr>
                <a:schemeClr val="dk1"/>
              </a:buClr>
              <a:buSzPts val="1100"/>
              <a:buFont typeface="Calibri"/>
              <a:buChar char="●"/>
            </a:pPr>
            <a:r>
              <a:rPr lang="sv" dirty="0">
                <a:solidFill>
                  <a:schemeClr val="dk1"/>
                </a:solidFill>
                <a:latin typeface="Calibri"/>
                <a:ea typeface="Calibri"/>
                <a:cs typeface="Calibri"/>
                <a:sym typeface="Calibri"/>
              </a:rPr>
              <a:t>Roller och uppdrag anpassas för att nå målen.</a:t>
            </a:r>
            <a:endParaRPr dirty="0">
              <a:solidFill>
                <a:schemeClr val="dk1"/>
              </a:solidFill>
              <a:latin typeface="Calibri"/>
              <a:ea typeface="Calibri"/>
              <a:cs typeface="Calibri"/>
              <a:sym typeface="Calibri"/>
            </a:endParaRPr>
          </a:p>
          <a:p>
            <a:pPr marL="914400" lvl="0" indent="-298450" algn="l" rtl="0">
              <a:lnSpc>
                <a:spcPct val="115000"/>
              </a:lnSpc>
              <a:spcBef>
                <a:spcPts val="0"/>
              </a:spcBef>
              <a:spcAft>
                <a:spcPts val="0"/>
              </a:spcAft>
              <a:buClr>
                <a:schemeClr val="dk1"/>
              </a:buClr>
              <a:buSzPts val="1100"/>
              <a:buFont typeface="Calibri"/>
              <a:buChar char="●"/>
            </a:pPr>
            <a:r>
              <a:rPr lang="sv" dirty="0">
                <a:solidFill>
                  <a:schemeClr val="dk1"/>
                </a:solidFill>
                <a:latin typeface="Calibri"/>
                <a:ea typeface="Calibri"/>
                <a:cs typeface="Calibri"/>
                <a:sym typeface="Calibri"/>
              </a:rPr>
              <a:t>Skapar strukturer som stödjer arbetet.</a:t>
            </a:r>
            <a:endParaRPr dirty="0">
              <a:solidFill>
                <a:schemeClr val="dk1"/>
              </a:solidFill>
              <a:latin typeface="Calibri"/>
              <a:ea typeface="Calibri"/>
              <a:cs typeface="Calibri"/>
              <a:sym typeface="Calibri"/>
            </a:endParaRPr>
          </a:p>
          <a:p>
            <a:pPr marL="0" lvl="0" indent="0" algn="l" rtl="0">
              <a:spcBef>
                <a:spcPts val="0"/>
              </a:spcBef>
              <a:spcAft>
                <a:spcPts val="0"/>
              </a:spcAft>
              <a:buSzPts val="1100"/>
              <a:buNone/>
            </a:pPr>
            <a:endParaRPr dirty="0">
              <a:solidFill>
                <a:srgbClr val="212121"/>
              </a:solidFill>
              <a:highlight>
                <a:srgbClr val="FFFFFF"/>
              </a:highlight>
              <a:latin typeface="Calibri"/>
              <a:ea typeface="Calibri"/>
              <a:cs typeface="Calibri"/>
              <a:sym typeface="Calibri"/>
            </a:endParaRPr>
          </a:p>
        </p:txBody>
      </p:sp>
      <p:sp>
        <p:nvSpPr>
          <p:cNvPr id="161" name="Google Shape;161;gaba4133427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aba4133427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aba4133427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 dirty="0">
                <a:latin typeface="Calibri"/>
                <a:ea typeface="Calibri"/>
                <a:cs typeface="Calibri"/>
                <a:sym typeface="Calibri"/>
              </a:rPr>
              <a:t>Uppskattad tidsåtgång: 3 min</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sv" dirty="0">
                <a:solidFill>
                  <a:schemeClr val="dk1"/>
                </a:solidFill>
                <a:latin typeface="Calibri"/>
                <a:ea typeface="Calibri"/>
                <a:cs typeface="Calibri"/>
                <a:sym typeface="Calibri"/>
              </a:rPr>
              <a:t>Dela vad som är typiskt för </a:t>
            </a:r>
            <a:r>
              <a:rPr lang="sv" dirty="0">
                <a:solidFill>
                  <a:srgbClr val="434343"/>
                </a:solidFill>
                <a:latin typeface="Calibri"/>
                <a:ea typeface="Calibri"/>
                <a:cs typeface="Calibri"/>
                <a:sym typeface="Calibri"/>
              </a:rPr>
              <a:t>FAS 4. ARBETE OCH PRODUKTIVITET</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sv" dirty="0">
                <a:solidFill>
                  <a:schemeClr val="dk1"/>
                </a:solidFill>
                <a:latin typeface="Calibri"/>
                <a:ea typeface="Calibri"/>
                <a:cs typeface="Calibri"/>
                <a:sym typeface="Calibri"/>
              </a:rPr>
              <a:t>I denna fas har energi och fokus som läggs på uppdrag och att nå mål fördjupats ytterligare. Samarbetet är mycket effektivt och medlemmar har en hög nivå av tolerans, öppenhet och trygghet mellan varandra. Man ser till hur gruppens gemensamma kompetens kan användas på allra bästa sätt och hur man kan jobba för att uppnå sina resultat. Således är flexibiliteten i gruppen stor. Ansvarstagandet från alla i gruppen är maximalt. Arbetet präglas av känslan av delaktighet och engagemang och blir mera lustfyllt och kreativt. </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sv" dirty="0">
                <a:solidFill>
                  <a:schemeClr val="dk1"/>
                </a:solidFill>
                <a:latin typeface="Calibri"/>
                <a:ea typeface="Calibri"/>
                <a:cs typeface="Calibri"/>
                <a:sym typeface="Calibri"/>
              </a:rPr>
              <a:t>Vanliga beteenden och situationer som kan upplevas i fas 4:</a:t>
            </a:r>
            <a:endParaRPr dirty="0">
              <a:solidFill>
                <a:schemeClr val="dk1"/>
              </a:solidFill>
              <a:latin typeface="Calibri"/>
              <a:ea typeface="Calibri"/>
              <a:cs typeface="Calibri"/>
              <a:sym typeface="Calibri"/>
            </a:endParaRPr>
          </a:p>
          <a:p>
            <a:pPr marL="914400" lvl="0" indent="-298450" algn="l" rtl="0">
              <a:lnSpc>
                <a:spcPct val="115000"/>
              </a:lnSpc>
              <a:spcBef>
                <a:spcPts val="0"/>
              </a:spcBef>
              <a:spcAft>
                <a:spcPts val="0"/>
              </a:spcAft>
              <a:buClr>
                <a:schemeClr val="dk1"/>
              </a:buClr>
              <a:buSzPts val="1100"/>
              <a:buFont typeface="Calibri"/>
              <a:buChar char="●"/>
            </a:pPr>
            <a:r>
              <a:rPr lang="sv" dirty="0">
                <a:solidFill>
                  <a:schemeClr val="dk1"/>
                </a:solidFill>
                <a:latin typeface="Calibri"/>
                <a:ea typeface="Calibri"/>
                <a:cs typeface="Calibri"/>
                <a:sym typeface="Calibri"/>
              </a:rPr>
              <a:t>Teamet genomför sina uppdrag effektivt och kreativt.</a:t>
            </a:r>
            <a:endParaRPr dirty="0">
              <a:solidFill>
                <a:schemeClr val="dk1"/>
              </a:solidFill>
              <a:latin typeface="Calibri"/>
              <a:ea typeface="Calibri"/>
              <a:cs typeface="Calibri"/>
              <a:sym typeface="Calibri"/>
            </a:endParaRPr>
          </a:p>
          <a:p>
            <a:pPr marL="914400" lvl="0" indent="-298450" algn="l" rtl="0">
              <a:lnSpc>
                <a:spcPct val="115000"/>
              </a:lnSpc>
              <a:spcBef>
                <a:spcPts val="0"/>
              </a:spcBef>
              <a:spcAft>
                <a:spcPts val="0"/>
              </a:spcAft>
              <a:buClr>
                <a:schemeClr val="dk1"/>
              </a:buClr>
              <a:buSzPts val="1100"/>
              <a:buFont typeface="Calibri"/>
              <a:buChar char="●"/>
            </a:pPr>
            <a:r>
              <a:rPr lang="sv" dirty="0">
                <a:solidFill>
                  <a:schemeClr val="dk1"/>
                </a:solidFill>
                <a:latin typeface="Calibri"/>
                <a:ea typeface="Calibri"/>
                <a:cs typeface="Calibri"/>
                <a:sym typeface="Calibri"/>
              </a:rPr>
              <a:t>Alla känner till och står upp för teamets mål.</a:t>
            </a:r>
            <a:endParaRPr dirty="0">
              <a:solidFill>
                <a:schemeClr val="dk1"/>
              </a:solidFill>
              <a:latin typeface="Calibri"/>
              <a:ea typeface="Calibri"/>
              <a:cs typeface="Calibri"/>
              <a:sym typeface="Calibri"/>
            </a:endParaRPr>
          </a:p>
          <a:p>
            <a:pPr marL="914400" lvl="0" indent="-298450" algn="l" rtl="0">
              <a:lnSpc>
                <a:spcPct val="115000"/>
              </a:lnSpc>
              <a:spcBef>
                <a:spcPts val="0"/>
              </a:spcBef>
              <a:spcAft>
                <a:spcPts val="0"/>
              </a:spcAft>
              <a:buClr>
                <a:schemeClr val="dk1"/>
              </a:buClr>
              <a:buSzPts val="1100"/>
              <a:buFont typeface="Calibri"/>
              <a:buChar char="●"/>
            </a:pPr>
            <a:r>
              <a:rPr lang="sv" dirty="0">
                <a:solidFill>
                  <a:schemeClr val="dk1"/>
                </a:solidFill>
                <a:latin typeface="Calibri"/>
                <a:ea typeface="Calibri"/>
                <a:cs typeface="Calibri"/>
                <a:sym typeface="Calibri"/>
              </a:rPr>
              <a:t>Allas roller och status är kända och accepterade.</a:t>
            </a:r>
            <a:endParaRPr dirty="0">
              <a:solidFill>
                <a:schemeClr val="dk1"/>
              </a:solidFill>
              <a:latin typeface="Calibri"/>
              <a:ea typeface="Calibri"/>
              <a:cs typeface="Calibri"/>
              <a:sym typeface="Calibri"/>
            </a:endParaRPr>
          </a:p>
          <a:p>
            <a:pPr marL="914400" lvl="0" indent="-298450" algn="l" rtl="0">
              <a:lnSpc>
                <a:spcPct val="115000"/>
              </a:lnSpc>
              <a:spcBef>
                <a:spcPts val="0"/>
              </a:spcBef>
              <a:spcAft>
                <a:spcPts val="0"/>
              </a:spcAft>
              <a:buClr>
                <a:schemeClr val="dk1"/>
              </a:buClr>
              <a:buSzPts val="1100"/>
              <a:buFont typeface="Calibri"/>
              <a:buChar char="●"/>
            </a:pPr>
            <a:r>
              <a:rPr lang="sv" dirty="0">
                <a:solidFill>
                  <a:schemeClr val="dk1"/>
                </a:solidFill>
                <a:latin typeface="Calibri"/>
                <a:ea typeface="Calibri"/>
                <a:cs typeface="Calibri"/>
                <a:sym typeface="Calibri"/>
              </a:rPr>
              <a:t>Öppen kommunikation - mycket feedback.</a:t>
            </a:r>
            <a:endParaRPr dirty="0">
              <a:solidFill>
                <a:schemeClr val="dk1"/>
              </a:solidFill>
              <a:latin typeface="Calibri"/>
              <a:ea typeface="Calibri"/>
              <a:cs typeface="Calibri"/>
              <a:sym typeface="Calibri"/>
            </a:endParaRPr>
          </a:p>
          <a:p>
            <a:pPr marL="914400" lvl="0" indent="-298450" algn="l" rtl="0">
              <a:lnSpc>
                <a:spcPct val="115000"/>
              </a:lnSpc>
              <a:spcBef>
                <a:spcPts val="0"/>
              </a:spcBef>
              <a:spcAft>
                <a:spcPts val="0"/>
              </a:spcAft>
              <a:buClr>
                <a:schemeClr val="dk1"/>
              </a:buClr>
              <a:buSzPts val="1100"/>
              <a:buFont typeface="Calibri"/>
              <a:buChar char="●"/>
            </a:pPr>
            <a:r>
              <a:rPr lang="sv" dirty="0">
                <a:solidFill>
                  <a:schemeClr val="dk1"/>
                </a:solidFill>
                <a:latin typeface="Calibri"/>
                <a:ea typeface="Calibri"/>
                <a:cs typeface="Calibri"/>
                <a:sym typeface="Calibri"/>
              </a:rPr>
              <a:t>Konflikter ses som gemensamma och utvecklande.</a:t>
            </a:r>
            <a:endParaRPr dirty="0">
              <a:solidFill>
                <a:schemeClr val="dk1"/>
              </a:solidFill>
              <a:latin typeface="Calibri"/>
              <a:ea typeface="Calibri"/>
              <a:cs typeface="Calibri"/>
              <a:sym typeface="Calibri"/>
            </a:endParaRPr>
          </a:p>
          <a:p>
            <a:pPr marL="914400" lvl="0" indent="-298450" algn="l" rtl="0">
              <a:lnSpc>
                <a:spcPct val="115000"/>
              </a:lnSpc>
              <a:spcBef>
                <a:spcPts val="0"/>
              </a:spcBef>
              <a:spcAft>
                <a:spcPts val="0"/>
              </a:spcAft>
              <a:buClr>
                <a:schemeClr val="dk1"/>
              </a:buClr>
              <a:buSzPts val="1100"/>
              <a:buFont typeface="Calibri"/>
              <a:buChar char="●"/>
            </a:pPr>
            <a:r>
              <a:rPr lang="sv" dirty="0">
                <a:solidFill>
                  <a:schemeClr val="dk1"/>
                </a:solidFill>
                <a:latin typeface="Calibri"/>
                <a:ea typeface="Calibri"/>
                <a:cs typeface="Calibri"/>
                <a:sym typeface="Calibri"/>
              </a:rPr>
              <a:t>Ledarskapet växlar med lätthet i gruppen.</a:t>
            </a:r>
            <a:endParaRPr dirty="0">
              <a:solidFill>
                <a:schemeClr val="dk1"/>
              </a:solidFill>
              <a:latin typeface="Calibri"/>
              <a:ea typeface="Calibri"/>
              <a:cs typeface="Calibri"/>
              <a:sym typeface="Calibri"/>
            </a:endParaRPr>
          </a:p>
          <a:p>
            <a:pPr marL="914400" lvl="0" indent="-298450" algn="l" rtl="0">
              <a:lnSpc>
                <a:spcPct val="115000"/>
              </a:lnSpc>
              <a:spcBef>
                <a:spcPts val="0"/>
              </a:spcBef>
              <a:spcAft>
                <a:spcPts val="0"/>
              </a:spcAft>
              <a:buClr>
                <a:schemeClr val="dk1"/>
              </a:buClr>
              <a:buSzPts val="1100"/>
              <a:buFont typeface="Calibri"/>
              <a:buChar char="●"/>
            </a:pPr>
            <a:r>
              <a:rPr lang="sv" dirty="0">
                <a:solidFill>
                  <a:schemeClr val="dk1"/>
                </a:solidFill>
                <a:latin typeface="Calibri"/>
                <a:ea typeface="Calibri"/>
                <a:cs typeface="Calibri"/>
                <a:sym typeface="Calibri"/>
              </a:rPr>
              <a:t>Teamet samverkar med andra.</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sv" dirty="0">
                <a:solidFill>
                  <a:schemeClr val="dk1"/>
                </a:solidFill>
                <a:latin typeface="Calibri"/>
                <a:ea typeface="Calibri"/>
                <a:cs typeface="Calibri"/>
                <a:sym typeface="Calibri"/>
              </a:rPr>
              <a:t>Det är ingen självklarhet att en grupp utvecklas till fas 4. Ibland finns inte förutsättningar för en grupp att utvecklas till nytt stadium. Kanske gruppens liv är kortvarigt, kanske har man ingen uppgift för händerna som kräver allas samverkan, eller ses man helt enkelt inte tillräckligt ofta för att ha en möjlighet att lära känna varandra tillräckligt väl. Kanske konflikter i fas 2 leder till att medlemmarna stannar kvar i positioneringar som senare leder till personkonflikter och då mycket svårare att hantera.</a:t>
            </a:r>
            <a:endParaRPr dirty="0">
              <a:solidFill>
                <a:schemeClr val="dk1"/>
              </a:solidFill>
              <a:latin typeface="Calibri"/>
              <a:ea typeface="Calibri"/>
              <a:cs typeface="Calibri"/>
              <a:sym typeface="Calibri"/>
            </a:endParaRPr>
          </a:p>
          <a:p>
            <a:pPr marL="0" lvl="0" indent="0" algn="l" rtl="0">
              <a:spcBef>
                <a:spcPts val="0"/>
              </a:spcBef>
              <a:spcAft>
                <a:spcPts val="0"/>
              </a:spcAft>
              <a:buSzPts val="1100"/>
              <a:buNone/>
            </a:pPr>
            <a:endParaRPr dirty="0">
              <a:solidFill>
                <a:srgbClr val="212121"/>
              </a:solidFill>
              <a:highlight>
                <a:srgbClr val="FFFFFF"/>
              </a:highlight>
              <a:latin typeface="Calibri"/>
              <a:ea typeface="Calibri"/>
              <a:cs typeface="Calibri"/>
              <a:sym typeface="Calibri"/>
            </a:endParaRPr>
          </a:p>
        </p:txBody>
      </p:sp>
      <p:sp>
        <p:nvSpPr>
          <p:cNvPr id="168" name="Google Shape;168;gaba4133427_0_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b3904b5d2a_0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b3904b5d2a_0_1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 dirty="0">
                <a:latin typeface="Calibri"/>
                <a:ea typeface="Calibri"/>
                <a:cs typeface="Calibri"/>
                <a:sym typeface="Calibri"/>
              </a:rPr>
              <a:t>Uppskattad tidsåtgång: 8 min</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sv" dirty="0">
                <a:solidFill>
                  <a:schemeClr val="dk1"/>
                </a:solidFill>
                <a:latin typeface="Calibri"/>
                <a:ea typeface="Calibri"/>
                <a:cs typeface="Calibri"/>
                <a:sym typeface="Calibri"/>
              </a:rPr>
              <a:t>Be deltagarna gå ihop i grupper om 2-3 deltagare och reflektera gemensamt kring gruppers utveckling med hjälp av stödfrågorna:</a:t>
            </a:r>
            <a:endParaRPr dirty="0">
              <a:solidFill>
                <a:schemeClr val="dk1"/>
              </a:solidFill>
              <a:latin typeface="Calibri"/>
              <a:ea typeface="Calibri"/>
              <a:cs typeface="Calibri"/>
              <a:sym typeface="Calibri"/>
            </a:endParaRPr>
          </a:p>
        </p:txBody>
      </p:sp>
      <p:sp>
        <p:nvSpPr>
          <p:cNvPr id="175" name="Google Shape;175;gb3904b5d2a_0_1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b3904b5d2a_0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b3904b5d2a_0_1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
                <a:latin typeface="Calibri"/>
                <a:ea typeface="Calibri"/>
                <a:cs typeface="Calibri"/>
                <a:sym typeface="Calibri"/>
              </a:rPr>
              <a:t>Uppskattad tidsåtgång: 7 min</a:t>
            </a:r>
            <a:endParaRPr>
              <a:latin typeface="Calibri"/>
              <a:ea typeface="Calibri"/>
              <a:cs typeface="Calibri"/>
              <a:sym typeface="Calibri"/>
            </a:endParaRPr>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sv">
                <a:solidFill>
                  <a:schemeClr val="dk1"/>
                </a:solidFill>
                <a:latin typeface="Calibri"/>
                <a:ea typeface="Calibri"/>
                <a:cs typeface="Calibri"/>
                <a:sym typeface="Calibri"/>
              </a:rPr>
              <a:t>Låt varje liten grupp ge ett exempel var hur de känner igen sig i gruppers utveckling. Om tid finns kan fler exempel delas. </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sv">
                <a:solidFill>
                  <a:schemeClr val="dk1"/>
                </a:solidFill>
                <a:latin typeface="Calibri"/>
                <a:ea typeface="Calibri"/>
                <a:cs typeface="Calibri"/>
                <a:sym typeface="Calibri"/>
              </a:rPr>
              <a:t>Avsluta sessionen med att låta deltagarna veta att de ska få utforska vad grupper i olika faser behöver för att utvecklas vidare och applicera ett perspektiv på vad man kan göra som medlem och/eller ledare för att stötta konstruktiv utveckling.</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
        <p:nvSpPr>
          <p:cNvPr id="182" name="Google Shape;182;gb3904b5d2a_0_1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18ED29D-D7E3-4547-AF0B-728EC45DF93B}" type="slidenum">
              <a:rPr lang="sv-SE" smtClean="0"/>
              <a:t>14</a:t>
            </a:fld>
            <a:endParaRPr lang="sv-SE" dirty="0"/>
          </a:p>
        </p:txBody>
      </p:sp>
    </p:spTree>
    <p:extLst>
      <p:ext uri="{BB962C8B-B14F-4D97-AF65-F5344CB8AC3E}">
        <p14:creationId xmlns:p14="http://schemas.microsoft.com/office/powerpoint/2010/main" val="3679359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b3904b5d2a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b3904b5d2a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sv" dirty="0">
                <a:highlight>
                  <a:srgbClr val="FFFFFF"/>
                </a:highlight>
                <a:latin typeface="Calibri"/>
                <a:ea typeface="Calibri"/>
                <a:cs typeface="Calibri"/>
                <a:sym typeface="Calibri"/>
              </a:rPr>
              <a:t>Uppskattad tidsåtgång för sessionen: 105 minuter (inkl 10 min paus)</a:t>
            </a:r>
            <a:br>
              <a:rPr lang="sv" dirty="0">
                <a:latin typeface="Calibri"/>
                <a:ea typeface="Calibri"/>
                <a:cs typeface="Calibri"/>
                <a:sym typeface="Calibri"/>
              </a:rPr>
            </a:br>
            <a:endParaRPr dirty="0">
              <a:latin typeface="Calibri"/>
              <a:ea typeface="Calibri"/>
              <a:cs typeface="Calibri"/>
              <a:sym typeface="Calibri"/>
            </a:endParaRPr>
          </a:p>
        </p:txBody>
      </p:sp>
      <p:sp>
        <p:nvSpPr>
          <p:cNvPr id="100" name="Google Shape;100;gb3904b5d2a_0_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b3904b5d2a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b3904b5d2a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 dirty="0">
                <a:latin typeface="Calibri"/>
                <a:ea typeface="Calibri"/>
                <a:cs typeface="Calibri"/>
                <a:sym typeface="Calibri"/>
              </a:rPr>
              <a:t>Uppskattad tidsåtgång: 5 min</a:t>
            </a:r>
            <a:endParaRPr dirty="0">
              <a:latin typeface="Calibri"/>
              <a:ea typeface="Calibri"/>
              <a:cs typeface="Calibri"/>
              <a:sym typeface="Calibri"/>
            </a:endParaRPr>
          </a:p>
          <a:p>
            <a:pPr marL="0" lvl="0" indent="0" algn="l" rtl="0">
              <a:spcBef>
                <a:spcPts val="0"/>
              </a:spcBef>
              <a:spcAft>
                <a:spcPts val="0"/>
              </a:spcAft>
              <a:buClr>
                <a:schemeClr val="dk1"/>
              </a:buClr>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Calibri"/>
              <a:buNone/>
            </a:pPr>
            <a:r>
              <a:rPr lang="sv" dirty="0">
                <a:solidFill>
                  <a:schemeClr val="dk1"/>
                </a:solidFill>
                <a:latin typeface="Calibri"/>
                <a:ea typeface="Calibri"/>
                <a:cs typeface="Calibri"/>
                <a:sym typeface="Calibri"/>
              </a:rPr>
              <a:t>Koppla till Socialdemokratiska rörelsen med stöd av nedan:</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sv" dirty="0">
                <a:solidFill>
                  <a:schemeClr val="dk1"/>
                </a:solidFill>
                <a:latin typeface="Calibri"/>
                <a:ea typeface="Calibri"/>
                <a:cs typeface="Calibri"/>
                <a:sym typeface="Calibri"/>
              </a:rPr>
              <a:t>I flera sammanhang inom den Socialdemokratiska rörelsen arbetar människor tillsammans i olika konstellationer för att gemensamt lösa problem, få till stånd en förändring eller fatta beslut  för att uppnå en önskad situation eller förändring. När människor kommer samman i någon slags gruppering för att jobba mot ett gemensamt mål kan man beskriva det som händer mellan människor som gruppens dynamik. Dynamiken kan sägas handla om hur man ömsesidigt påverkar varandra inom en grupp -  till exempel hur man beter sig i relation till varandra, hur man kommunicerar med varandra och hur man fungerar tillsammans. Som medlem i, eller ledare för, en grupp kan man välja att jobba medvetet för att skapa en så god och väl fungerande dynamik som möjligt i en grupp. </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
        <p:nvSpPr>
          <p:cNvPr id="106" name="Google Shape;106;gb3904b5d2a_0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b3904b5d2a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b3904b5d2a_0_1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 dirty="0">
                <a:latin typeface="Calibri"/>
                <a:ea typeface="Calibri"/>
                <a:cs typeface="Calibri"/>
                <a:sym typeface="Calibri"/>
              </a:rPr>
              <a:t>Uppskattad tidsåtgång: 5 min </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sv" dirty="0">
                <a:solidFill>
                  <a:schemeClr val="dk1"/>
                </a:solidFill>
                <a:latin typeface="Calibri"/>
                <a:ea typeface="Calibri"/>
                <a:cs typeface="Calibri"/>
                <a:sym typeface="Calibri"/>
              </a:rPr>
              <a:t>Be varje deltagare reflektera individuellt en kort stund baserat på följande:</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sv" i="1" dirty="0">
                <a:solidFill>
                  <a:schemeClr val="dk1"/>
                </a:solidFill>
                <a:latin typeface="Calibri"/>
                <a:ea typeface="Calibri"/>
                <a:cs typeface="Calibri"/>
                <a:sym typeface="Calibri"/>
              </a:rPr>
              <a:t>Situationer när de samarbetat med andra i grupp att uppnå ett gemensamt mål. </a:t>
            </a:r>
            <a:endParaRPr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sv" i="1" dirty="0">
                <a:solidFill>
                  <a:schemeClr val="dk1"/>
                </a:solidFill>
                <a:latin typeface="Calibri"/>
                <a:ea typeface="Calibri"/>
                <a:cs typeface="Calibri"/>
                <a:sym typeface="Calibri"/>
              </a:rPr>
              <a:t>Be dem fundera både på situationer när de upplevt att samarbetet fungerar väl respektive när samarbetet inte fungerat bra eller inte fungerat alls. </a:t>
            </a:r>
            <a:endParaRPr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sv" i="1" dirty="0">
                <a:solidFill>
                  <a:schemeClr val="dk1"/>
                </a:solidFill>
                <a:latin typeface="Calibri"/>
                <a:ea typeface="Calibri"/>
                <a:cs typeface="Calibri"/>
                <a:sym typeface="Calibri"/>
              </a:rPr>
              <a:t>Be deltagarna skriva ned för sig själv vad som var karaktäristiskt för de olika perspektiv i form av beteenden och förhållningssätt de uppfattade bland en eller flera deltagare. Bjud även in deltagare att fundera över sina egna beteenden. (Inget måste, men det kan vara en del av att jobba med sin egen självinsikt, men låt deltagarna välja om de vill fundera över sig själva också i detta läge.)</a:t>
            </a:r>
            <a:endParaRPr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rgbClr val="212121"/>
              </a:solidFill>
              <a:highlight>
                <a:srgbClr val="FFFFFF"/>
              </a:highlight>
              <a:latin typeface="Calibri"/>
              <a:ea typeface="Calibri"/>
              <a:cs typeface="Calibri"/>
              <a:sym typeface="Calibri"/>
            </a:endParaRPr>
          </a:p>
        </p:txBody>
      </p:sp>
      <p:sp>
        <p:nvSpPr>
          <p:cNvPr id="113" name="Google Shape;113;gb3904b5d2a_0_1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aba413342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aba413342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
                <a:latin typeface="Calibri"/>
                <a:ea typeface="Calibri"/>
                <a:cs typeface="Calibri"/>
                <a:sym typeface="Calibri"/>
              </a:rPr>
              <a:t>Uppskattad tidsåtgång: 10 min </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sv">
                <a:solidFill>
                  <a:schemeClr val="dk1"/>
                </a:solidFill>
                <a:latin typeface="Calibri"/>
                <a:ea typeface="Calibri"/>
                <a:cs typeface="Calibri"/>
                <a:sym typeface="Calibri"/>
              </a:rPr>
              <a:t>Be deltagarna dela med varandra i mindre konstellationer erfarenheterna av beteenden och förhållningssätt som stöttat väl fungerande grupper respektive bidragit till icke fungerande samarbete.</a:t>
            </a:r>
            <a:endParaRPr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rgbClr val="212121"/>
              </a:solidFill>
              <a:highlight>
                <a:srgbClr val="FFFFFF"/>
              </a:highlight>
              <a:latin typeface="Calibri"/>
              <a:ea typeface="Calibri"/>
              <a:cs typeface="Calibri"/>
              <a:sym typeface="Calibri"/>
            </a:endParaRPr>
          </a:p>
        </p:txBody>
      </p:sp>
      <p:sp>
        <p:nvSpPr>
          <p:cNvPr id="120" name="Google Shape;120;gaba413342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ba4133427_0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aba4133427_0_1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v" dirty="0">
                <a:latin typeface="Calibri"/>
                <a:ea typeface="Calibri"/>
                <a:cs typeface="Calibri"/>
                <a:sym typeface="Calibri"/>
              </a:rPr>
              <a:t>Deltagarmaterial finns</a:t>
            </a:r>
            <a:br>
              <a:rPr lang="sv" dirty="0">
                <a:latin typeface="Calibri"/>
                <a:ea typeface="Calibri"/>
                <a:cs typeface="Calibri"/>
                <a:sym typeface="Calibri"/>
              </a:rPr>
            </a:br>
            <a:endParaRPr dirty="0">
              <a:latin typeface="Calibri"/>
              <a:ea typeface="Calibri"/>
              <a:cs typeface="Calibri"/>
              <a:sym typeface="Calibri"/>
            </a:endParaRPr>
          </a:p>
        </p:txBody>
      </p:sp>
      <p:sp>
        <p:nvSpPr>
          <p:cNvPr id="127" name="Google Shape;127;gaba4133427_0_1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aba4133427_0_6:notes"/>
          <p:cNvSpPr txBox="1">
            <a:spLocks noGrp="1"/>
          </p:cNvSpPr>
          <p:nvPr>
            <p:ph type="body" idx="1"/>
          </p:nvPr>
        </p:nvSpPr>
        <p:spPr>
          <a:xfrm>
            <a:off x="685800" y="4343399"/>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sv" sz="1100" dirty="0">
                <a:solidFill>
                  <a:schemeClr val="dk1"/>
                </a:solidFill>
                <a:latin typeface="Calibri"/>
                <a:ea typeface="Calibri"/>
                <a:cs typeface="Calibri"/>
                <a:sym typeface="Calibri"/>
              </a:rPr>
              <a:t>Uppskattad tidsåtgång: 3 min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1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sv" sz="1100" dirty="0">
                <a:solidFill>
                  <a:srgbClr val="212121"/>
                </a:solidFill>
                <a:highlight>
                  <a:srgbClr val="FFFFFF"/>
                </a:highlight>
                <a:latin typeface="Calibri"/>
                <a:ea typeface="Calibri"/>
                <a:cs typeface="Calibri"/>
                <a:sym typeface="Calibri"/>
              </a:rPr>
              <a:t>Introduktion till gruppers utveckling och modellen “Integrative model of group development” (IMGD). </a:t>
            </a:r>
            <a:r>
              <a:rPr lang="sv" sz="1100" dirty="0">
                <a:solidFill>
                  <a:schemeClr val="dk1"/>
                </a:solidFill>
                <a:latin typeface="Calibri"/>
                <a:ea typeface="Calibri"/>
                <a:cs typeface="Calibri"/>
                <a:sym typeface="Calibri"/>
              </a:rPr>
              <a:t>Det har gjorts en hel del studier och observationer av grupper och hur de potentiellt kan utvecklas över tid mot att bli högpresterande (effektivitet, kvalitét och välmående). En person som har studerat detta i väldigt stor omfattning är Susan Wheelan. Hon har skapat en modell som kallas för “Integrative Model of Group Development” (IMGD) som beskriver olika beteenden och  behov som är vanligt förekommande hos individer i grupper under olika faser av deras utveckling. Modellen visar på fyra faser av en grupps utveckling till att bli vad som kallas ett högpresterande team.</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sv" sz="1100" dirty="0">
                <a:solidFill>
                  <a:schemeClr val="dk1"/>
                </a:solidFill>
                <a:latin typeface="Calibri"/>
                <a:ea typeface="Calibri"/>
                <a:cs typeface="Calibri"/>
                <a:sym typeface="Calibri"/>
              </a:rPr>
              <a:t>Det har gjorts en hel del studier kring team i olika företag och organisationer. Två exempel:</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sv" sz="1100" dirty="0">
                <a:solidFill>
                  <a:schemeClr val="dk1"/>
                </a:solidFill>
                <a:latin typeface="Calibri"/>
                <a:ea typeface="Calibri"/>
                <a:cs typeface="Calibri"/>
                <a:sym typeface="Calibri"/>
              </a:rPr>
              <a:t>1. Inom akutsjukvården i USA kunde man se en klar koppling till att team som utvecklats till fas 3 eller 4 enligt modellen nedan hade högre antal överlevande patienter än de team som befann sig i fas 1 eller 2.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sv" sz="1100" dirty="0">
                <a:solidFill>
                  <a:schemeClr val="dk1"/>
                </a:solidFill>
                <a:latin typeface="Calibri"/>
                <a:ea typeface="Calibri"/>
                <a:cs typeface="Calibri"/>
                <a:sym typeface="Calibri"/>
              </a:rPr>
              <a:t>2. Inom grundskola årskurs 4 presterade elever till lärarlag som befann sig i fas 3 eller 4 bättre på nationella prov än de elever till lärarlag i fas 1 eller 2.</a:t>
            </a:r>
            <a:endParaRPr sz="1100" dirty="0">
              <a:latin typeface="Calibri"/>
              <a:ea typeface="Calibri"/>
              <a:cs typeface="Calibri"/>
              <a:sym typeface="Calibri"/>
            </a:endParaRPr>
          </a:p>
        </p:txBody>
      </p:sp>
      <p:sp>
        <p:nvSpPr>
          <p:cNvPr id="132" name="Google Shape;132;gaba413342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b3904b5d2a_0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b3904b5d2a_0_1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 dirty="0">
                <a:latin typeface="Calibri"/>
                <a:ea typeface="Calibri"/>
                <a:cs typeface="Calibri"/>
                <a:sym typeface="Calibri"/>
              </a:rPr>
              <a:t>Uppskattad tidsåtgång: 3 min</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sv" dirty="0">
                <a:solidFill>
                  <a:schemeClr val="dk1"/>
                </a:solidFill>
                <a:latin typeface="Calibri"/>
                <a:ea typeface="Calibri"/>
                <a:cs typeface="Calibri"/>
                <a:sym typeface="Calibri"/>
              </a:rPr>
              <a:t>Dela vad som är typiskt för FAS 1. TILLHÖRIGHET OCH TRYGGHET</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sv" dirty="0">
                <a:solidFill>
                  <a:schemeClr val="dk1"/>
                </a:solidFill>
                <a:latin typeface="Calibri"/>
                <a:ea typeface="Calibri"/>
                <a:cs typeface="Calibri"/>
                <a:sym typeface="Calibri"/>
              </a:rPr>
              <a:t>När en ny grupp kommer samman ägnas mycket energi hos medlemmarna åt att observera varandra då det finns stort behov att förstå vilka de andra i gruppen är. Detta är kopplat till grundläggande sociala mänskliga behov, som att känna sig accepterad, inkluderad och att känna trygghet. Medlemmar i gruppen är väldigt artiga mot varandra och vanligt är att man</a:t>
            </a:r>
            <a:r>
              <a:rPr lang="sv" i="1" dirty="0">
                <a:solidFill>
                  <a:schemeClr val="dk1"/>
                </a:solidFill>
                <a:latin typeface="Calibri"/>
                <a:ea typeface="Calibri"/>
                <a:cs typeface="Calibri"/>
                <a:sym typeface="Calibri"/>
              </a:rPr>
              <a:t> </a:t>
            </a:r>
            <a:r>
              <a:rPr lang="sv" dirty="0">
                <a:solidFill>
                  <a:schemeClr val="dk1"/>
                </a:solidFill>
                <a:latin typeface="Calibri"/>
                <a:ea typeface="Calibri"/>
                <a:cs typeface="Calibri"/>
                <a:sym typeface="Calibri"/>
              </a:rPr>
              <a:t>inte vill  “sticka ut”</a:t>
            </a:r>
            <a:r>
              <a:rPr lang="sv" i="1" dirty="0">
                <a:solidFill>
                  <a:schemeClr val="dk1"/>
                </a:solidFill>
                <a:latin typeface="Calibri"/>
                <a:ea typeface="Calibri"/>
                <a:cs typeface="Calibri"/>
                <a:sym typeface="Calibri"/>
              </a:rPr>
              <a:t> </a:t>
            </a:r>
            <a:r>
              <a:rPr lang="sv" dirty="0">
                <a:solidFill>
                  <a:schemeClr val="dk1"/>
                </a:solidFill>
                <a:latin typeface="Calibri"/>
                <a:ea typeface="Calibri"/>
                <a:cs typeface="Calibri"/>
                <a:sym typeface="Calibri"/>
              </a:rPr>
              <a:t>från mängden. Man väljer medvetet att inte visa så mycket av sig själv och man visar inte så ofta meningsskiljaktigheter öppet  eftersom man vill undvika att stöta sig med varandra. Konflikter är väldigt ovanligt. Medlemmar i gruppen har omfattande beroende av ledaren och vill ha tydliga uppgifter och veta vad som förväntas. Det är också vanligt att man frågar ledaren om lov innan man gör något. </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sv" dirty="0">
                <a:solidFill>
                  <a:schemeClr val="dk1"/>
                </a:solidFill>
                <a:latin typeface="Calibri"/>
                <a:ea typeface="Calibri"/>
                <a:cs typeface="Calibri"/>
                <a:sym typeface="Calibri"/>
              </a:rPr>
              <a:t>Vanliga beteenden och situationer som kan upplevas i fas 1:</a:t>
            </a:r>
            <a:endParaRPr dirty="0">
              <a:solidFill>
                <a:schemeClr val="dk1"/>
              </a:solidFill>
              <a:latin typeface="Calibri"/>
              <a:ea typeface="Calibri"/>
              <a:cs typeface="Calibri"/>
              <a:sym typeface="Calibri"/>
            </a:endParaRPr>
          </a:p>
          <a:p>
            <a:pPr marL="914400" lvl="0" indent="-298450" algn="l" rtl="0">
              <a:lnSpc>
                <a:spcPct val="115000"/>
              </a:lnSpc>
              <a:spcBef>
                <a:spcPts val="0"/>
              </a:spcBef>
              <a:spcAft>
                <a:spcPts val="0"/>
              </a:spcAft>
              <a:buClr>
                <a:schemeClr val="dk1"/>
              </a:buClr>
              <a:buSzPts val="1100"/>
              <a:buFont typeface="Calibri"/>
              <a:buChar char="●"/>
            </a:pPr>
            <a:r>
              <a:rPr lang="sv" dirty="0">
                <a:solidFill>
                  <a:schemeClr val="dk1"/>
                </a:solidFill>
                <a:latin typeface="Calibri"/>
                <a:ea typeface="Calibri"/>
                <a:cs typeface="Calibri"/>
                <a:sym typeface="Calibri"/>
              </a:rPr>
              <a:t>Gruppen är beroende av ledaren.</a:t>
            </a:r>
            <a:endParaRPr dirty="0">
              <a:solidFill>
                <a:schemeClr val="dk1"/>
              </a:solidFill>
              <a:latin typeface="Calibri"/>
              <a:ea typeface="Calibri"/>
              <a:cs typeface="Calibri"/>
              <a:sym typeface="Calibri"/>
            </a:endParaRPr>
          </a:p>
          <a:p>
            <a:pPr marL="914400" lvl="0" indent="-298450" algn="l" rtl="0">
              <a:lnSpc>
                <a:spcPct val="115000"/>
              </a:lnSpc>
              <a:spcBef>
                <a:spcPts val="0"/>
              </a:spcBef>
              <a:spcAft>
                <a:spcPts val="0"/>
              </a:spcAft>
              <a:buClr>
                <a:schemeClr val="dk1"/>
              </a:buClr>
              <a:buSzPts val="1100"/>
              <a:buFont typeface="Calibri"/>
              <a:buChar char="●"/>
            </a:pPr>
            <a:r>
              <a:rPr lang="sv" dirty="0">
                <a:solidFill>
                  <a:schemeClr val="dk1"/>
                </a:solidFill>
                <a:latin typeface="Calibri"/>
                <a:ea typeface="Calibri"/>
                <a:cs typeface="Calibri"/>
                <a:sym typeface="Calibri"/>
              </a:rPr>
              <a:t>Det är viktigt för medlemmarna att vara en del av gruppen, att uppleva sig  inkluderade.</a:t>
            </a:r>
            <a:endParaRPr dirty="0">
              <a:solidFill>
                <a:schemeClr val="dk1"/>
              </a:solidFill>
              <a:latin typeface="Calibri"/>
              <a:ea typeface="Calibri"/>
              <a:cs typeface="Calibri"/>
              <a:sym typeface="Calibri"/>
            </a:endParaRPr>
          </a:p>
          <a:p>
            <a:pPr marL="914400" lvl="0" indent="-298450" algn="l" rtl="0">
              <a:lnSpc>
                <a:spcPct val="115000"/>
              </a:lnSpc>
              <a:spcBef>
                <a:spcPts val="0"/>
              </a:spcBef>
              <a:spcAft>
                <a:spcPts val="0"/>
              </a:spcAft>
              <a:buClr>
                <a:schemeClr val="dk1"/>
              </a:buClr>
              <a:buSzPts val="1100"/>
              <a:buFont typeface="Calibri"/>
              <a:buChar char="●"/>
            </a:pPr>
            <a:r>
              <a:rPr lang="sv" dirty="0">
                <a:solidFill>
                  <a:schemeClr val="dk1"/>
                </a:solidFill>
                <a:latin typeface="Calibri"/>
                <a:ea typeface="Calibri"/>
                <a:cs typeface="Calibri"/>
                <a:sym typeface="Calibri"/>
              </a:rPr>
              <a:t>Relationer byggs försiktigt.</a:t>
            </a:r>
            <a:endParaRPr dirty="0">
              <a:solidFill>
                <a:schemeClr val="dk1"/>
              </a:solidFill>
              <a:latin typeface="Calibri"/>
              <a:ea typeface="Calibri"/>
              <a:cs typeface="Calibri"/>
              <a:sym typeface="Calibri"/>
            </a:endParaRPr>
          </a:p>
          <a:p>
            <a:pPr marL="914400" lvl="0" indent="-298450" algn="l" rtl="0">
              <a:lnSpc>
                <a:spcPct val="115000"/>
              </a:lnSpc>
              <a:spcBef>
                <a:spcPts val="0"/>
              </a:spcBef>
              <a:spcAft>
                <a:spcPts val="0"/>
              </a:spcAft>
              <a:buClr>
                <a:schemeClr val="dk1"/>
              </a:buClr>
              <a:buSzPts val="1100"/>
              <a:buFont typeface="Calibri"/>
              <a:buChar char="●"/>
            </a:pPr>
            <a:r>
              <a:rPr lang="sv" dirty="0">
                <a:solidFill>
                  <a:schemeClr val="dk1"/>
                </a:solidFill>
                <a:latin typeface="Calibri"/>
                <a:ea typeface="Calibri"/>
                <a:cs typeface="Calibri"/>
                <a:sym typeface="Calibri"/>
              </a:rPr>
              <a:t>Vanliga frågor som bearbetas av medlemmar: “Varför är jag här?” “Vad förväntas av mig?”. Är jag ok?</a:t>
            </a:r>
            <a:endParaRPr dirty="0">
              <a:solidFill>
                <a:schemeClr val="dk1"/>
              </a:solidFill>
              <a:latin typeface="Calibri"/>
              <a:ea typeface="Calibri"/>
              <a:cs typeface="Calibri"/>
              <a:sym typeface="Calibri"/>
            </a:endParaRPr>
          </a:p>
          <a:p>
            <a:pPr marL="914400" lvl="0" indent="-298450" algn="l" rtl="0">
              <a:lnSpc>
                <a:spcPct val="115000"/>
              </a:lnSpc>
              <a:spcBef>
                <a:spcPts val="0"/>
              </a:spcBef>
              <a:spcAft>
                <a:spcPts val="0"/>
              </a:spcAft>
              <a:buClr>
                <a:schemeClr val="dk1"/>
              </a:buClr>
              <a:buSzPts val="1100"/>
              <a:buFont typeface="Calibri"/>
              <a:buChar char="●"/>
            </a:pPr>
            <a:r>
              <a:rPr lang="sv" dirty="0">
                <a:solidFill>
                  <a:schemeClr val="dk1"/>
                </a:solidFill>
                <a:latin typeface="Calibri"/>
                <a:ea typeface="Calibri"/>
                <a:cs typeface="Calibri"/>
                <a:sym typeface="Calibri"/>
              </a:rPr>
              <a:t>Medlemmarna är artiga mot varandra, talar om “ofarliga” saker.</a:t>
            </a:r>
            <a:endParaRPr dirty="0">
              <a:solidFill>
                <a:schemeClr val="dk1"/>
              </a:solidFill>
              <a:latin typeface="Calibri"/>
              <a:ea typeface="Calibri"/>
              <a:cs typeface="Calibri"/>
              <a:sym typeface="Calibri"/>
            </a:endParaRPr>
          </a:p>
          <a:p>
            <a:pPr marL="914400" lvl="0" indent="-298450" algn="l" rtl="0">
              <a:lnSpc>
                <a:spcPct val="115000"/>
              </a:lnSpc>
              <a:spcBef>
                <a:spcPts val="0"/>
              </a:spcBef>
              <a:spcAft>
                <a:spcPts val="0"/>
              </a:spcAft>
              <a:buClr>
                <a:schemeClr val="dk1"/>
              </a:buClr>
              <a:buSzPts val="1100"/>
              <a:buFont typeface="Calibri"/>
              <a:buChar char="●"/>
            </a:pPr>
            <a:r>
              <a:rPr lang="sv" dirty="0">
                <a:solidFill>
                  <a:schemeClr val="dk1"/>
                </a:solidFill>
                <a:latin typeface="Calibri"/>
                <a:ea typeface="Calibri"/>
                <a:cs typeface="Calibri"/>
                <a:sym typeface="Calibri"/>
              </a:rPr>
              <a:t>Man vill ha tydliga uppgifter och frågar ofta “om lov”.</a:t>
            </a:r>
            <a:endParaRPr dirty="0">
              <a:solidFill>
                <a:srgbClr val="212121"/>
              </a:solidFill>
              <a:highlight>
                <a:srgbClr val="FFFFFF"/>
              </a:highlight>
              <a:latin typeface="Calibri"/>
              <a:ea typeface="Calibri"/>
              <a:cs typeface="Calibri"/>
              <a:sym typeface="Calibri"/>
            </a:endParaRPr>
          </a:p>
          <a:p>
            <a:pPr marL="0" lvl="0" indent="0" algn="l" rtl="0">
              <a:spcBef>
                <a:spcPts val="0"/>
              </a:spcBef>
              <a:spcAft>
                <a:spcPts val="0"/>
              </a:spcAft>
              <a:buSzPts val="1100"/>
              <a:buNone/>
            </a:pPr>
            <a:endParaRPr dirty="0">
              <a:solidFill>
                <a:srgbClr val="212121"/>
              </a:solidFill>
              <a:highlight>
                <a:srgbClr val="FFFFFF"/>
              </a:highlight>
              <a:latin typeface="Calibri"/>
              <a:ea typeface="Calibri"/>
              <a:cs typeface="Calibri"/>
              <a:sym typeface="Calibri"/>
            </a:endParaRPr>
          </a:p>
        </p:txBody>
      </p:sp>
      <p:sp>
        <p:nvSpPr>
          <p:cNvPr id="147" name="Google Shape;147;gb3904b5d2a_0_1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aba4133427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aba4133427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 dirty="0">
                <a:latin typeface="Calibri"/>
                <a:ea typeface="Calibri"/>
                <a:cs typeface="Calibri"/>
                <a:sym typeface="Calibri"/>
              </a:rPr>
              <a:t>Uppskattad tidsåtgång: 3 min</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sv" dirty="0">
                <a:solidFill>
                  <a:schemeClr val="dk1"/>
                </a:solidFill>
                <a:latin typeface="Calibri"/>
                <a:ea typeface="Calibri"/>
                <a:cs typeface="Calibri"/>
                <a:sym typeface="Calibri"/>
              </a:rPr>
              <a:t>Dela vad som är typiskt för FAS 2. OPPOSITION OCH KONFLIKT</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sv" dirty="0">
                <a:solidFill>
                  <a:schemeClr val="dk1"/>
                </a:solidFill>
                <a:latin typeface="Calibri"/>
                <a:ea typeface="Calibri"/>
                <a:cs typeface="Calibri"/>
                <a:sym typeface="Calibri"/>
              </a:rPr>
              <a:t>När en viss nivå av trygghet har uppnåtts bland medlemmar i gruppen skapas förutsättningar för gruppen att utvecklas vidare. Ökad trygghet skapar en situation där deltagarna vågar visa mer av sig själv och sina åsikter. Under första fasen “tillhörighet och trygghet” ägnas mycket av energi och fokus till relationer mellan deltagare i form av att lära känna varandra och förstå varandra. I denna andra fas läggs mycket energi och fokus på påverkan och inflytande. Konkurrens mellan medlemmar är vanligt och till skillnad mot första fasen är konflikter normalt förekommande. Medlemmar utmanar ofta varandra och försöker övertyga varandra om vad som är “rätt”. Det kan förekomma att medlemmar allierar sig med varandra mot andra i gruppen. I denna fas är det också vanligt att ledaren ifrågasätts och utmanas. Det kritiska i denna fas för att en grupp ska utvecklas vidare är hantering av konflikter och meningsskiljaktigheter.</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sv" dirty="0">
                <a:solidFill>
                  <a:schemeClr val="dk1"/>
                </a:solidFill>
                <a:latin typeface="Calibri"/>
                <a:ea typeface="Calibri"/>
                <a:cs typeface="Calibri"/>
                <a:sym typeface="Calibri"/>
              </a:rPr>
              <a:t>Vanliga beteenden och situationer som kan upplevas i fas 2:</a:t>
            </a:r>
            <a:endParaRPr dirty="0">
              <a:solidFill>
                <a:schemeClr val="dk1"/>
              </a:solidFill>
              <a:latin typeface="Calibri"/>
              <a:ea typeface="Calibri"/>
              <a:cs typeface="Calibri"/>
              <a:sym typeface="Calibri"/>
            </a:endParaRPr>
          </a:p>
          <a:p>
            <a:pPr marL="914400" lvl="0" indent="-298450" algn="l" rtl="0">
              <a:lnSpc>
                <a:spcPct val="115000"/>
              </a:lnSpc>
              <a:spcBef>
                <a:spcPts val="0"/>
              </a:spcBef>
              <a:spcAft>
                <a:spcPts val="0"/>
              </a:spcAft>
              <a:buClr>
                <a:schemeClr val="dk1"/>
              </a:buClr>
              <a:buSzPts val="1100"/>
              <a:buFont typeface="Calibri"/>
              <a:buChar char="●"/>
            </a:pPr>
            <a:r>
              <a:rPr lang="sv" dirty="0">
                <a:solidFill>
                  <a:schemeClr val="dk1"/>
                </a:solidFill>
                <a:latin typeface="Calibri"/>
                <a:ea typeface="Calibri"/>
                <a:cs typeface="Calibri"/>
                <a:sym typeface="Calibri"/>
              </a:rPr>
              <a:t>Individuella behov tydliggörs.</a:t>
            </a:r>
            <a:endParaRPr dirty="0">
              <a:solidFill>
                <a:schemeClr val="dk1"/>
              </a:solidFill>
              <a:latin typeface="Calibri"/>
              <a:ea typeface="Calibri"/>
              <a:cs typeface="Calibri"/>
              <a:sym typeface="Calibri"/>
            </a:endParaRPr>
          </a:p>
          <a:p>
            <a:pPr marL="914400" lvl="0" indent="-298450" algn="l" rtl="0">
              <a:lnSpc>
                <a:spcPct val="115000"/>
              </a:lnSpc>
              <a:spcBef>
                <a:spcPts val="0"/>
              </a:spcBef>
              <a:spcAft>
                <a:spcPts val="0"/>
              </a:spcAft>
              <a:buClr>
                <a:schemeClr val="dk1"/>
              </a:buClr>
              <a:buSzPts val="1100"/>
              <a:buFont typeface="Calibri"/>
              <a:buChar char="●"/>
            </a:pPr>
            <a:r>
              <a:rPr lang="sv" dirty="0">
                <a:solidFill>
                  <a:schemeClr val="dk1"/>
                </a:solidFill>
                <a:latin typeface="Calibri"/>
                <a:ea typeface="Calibri"/>
                <a:cs typeface="Calibri"/>
                <a:sym typeface="Calibri"/>
              </a:rPr>
              <a:t>Konflikter om vad som är viktigt och oenighet om mål.</a:t>
            </a:r>
            <a:endParaRPr dirty="0">
              <a:solidFill>
                <a:schemeClr val="dk1"/>
              </a:solidFill>
              <a:latin typeface="Calibri"/>
              <a:ea typeface="Calibri"/>
              <a:cs typeface="Calibri"/>
              <a:sym typeface="Calibri"/>
            </a:endParaRPr>
          </a:p>
          <a:p>
            <a:pPr marL="914400" lvl="0" indent="-298450" algn="l" rtl="0">
              <a:lnSpc>
                <a:spcPct val="115000"/>
              </a:lnSpc>
              <a:spcBef>
                <a:spcPts val="0"/>
              </a:spcBef>
              <a:spcAft>
                <a:spcPts val="0"/>
              </a:spcAft>
              <a:buClr>
                <a:schemeClr val="dk1"/>
              </a:buClr>
              <a:buSzPts val="1100"/>
              <a:buFont typeface="Calibri"/>
              <a:buChar char="●"/>
            </a:pPr>
            <a:r>
              <a:rPr lang="sv" dirty="0">
                <a:solidFill>
                  <a:schemeClr val="dk1"/>
                </a:solidFill>
                <a:latin typeface="Calibri"/>
                <a:ea typeface="Calibri"/>
                <a:cs typeface="Calibri"/>
                <a:sym typeface="Calibri"/>
              </a:rPr>
              <a:t>Öppen konkurrens i gruppen. Gruppen utmanar ledaren och varandra.</a:t>
            </a:r>
            <a:endParaRPr dirty="0">
              <a:solidFill>
                <a:schemeClr val="dk1"/>
              </a:solidFill>
              <a:latin typeface="Calibri"/>
              <a:ea typeface="Calibri"/>
              <a:cs typeface="Calibri"/>
              <a:sym typeface="Calibri"/>
            </a:endParaRPr>
          </a:p>
          <a:p>
            <a:pPr marL="914400" lvl="0" indent="-298450" algn="l" rtl="0">
              <a:lnSpc>
                <a:spcPct val="115000"/>
              </a:lnSpc>
              <a:spcBef>
                <a:spcPts val="0"/>
              </a:spcBef>
              <a:spcAft>
                <a:spcPts val="0"/>
              </a:spcAft>
              <a:buClr>
                <a:schemeClr val="dk1"/>
              </a:buClr>
              <a:buSzPts val="1100"/>
              <a:buFont typeface="Calibri"/>
              <a:buChar char="●"/>
            </a:pPr>
            <a:r>
              <a:rPr lang="sv" dirty="0">
                <a:solidFill>
                  <a:schemeClr val="dk1"/>
                </a:solidFill>
                <a:latin typeface="Calibri"/>
                <a:ea typeface="Calibri"/>
                <a:cs typeface="Calibri"/>
                <a:sym typeface="Calibri"/>
              </a:rPr>
              <a:t>Försöker övertyga varandra om vad som är ”rätt”.</a:t>
            </a:r>
            <a:endParaRPr dirty="0">
              <a:solidFill>
                <a:schemeClr val="dk1"/>
              </a:solidFill>
              <a:latin typeface="Calibri"/>
              <a:ea typeface="Calibri"/>
              <a:cs typeface="Calibri"/>
              <a:sym typeface="Calibri"/>
            </a:endParaRPr>
          </a:p>
          <a:p>
            <a:pPr marL="914400" lvl="0" indent="-298450" algn="l" rtl="0">
              <a:lnSpc>
                <a:spcPct val="115000"/>
              </a:lnSpc>
              <a:spcBef>
                <a:spcPts val="0"/>
              </a:spcBef>
              <a:spcAft>
                <a:spcPts val="0"/>
              </a:spcAft>
              <a:buClr>
                <a:schemeClr val="dk1"/>
              </a:buClr>
              <a:buSzPts val="1100"/>
              <a:buFont typeface="Calibri"/>
              <a:buChar char="●"/>
            </a:pPr>
            <a:r>
              <a:rPr lang="sv" dirty="0">
                <a:solidFill>
                  <a:schemeClr val="dk1"/>
                </a:solidFill>
                <a:latin typeface="Calibri"/>
                <a:ea typeface="Calibri"/>
                <a:cs typeface="Calibri"/>
                <a:sym typeface="Calibri"/>
              </a:rPr>
              <a:t>Långa diskussioner om oväsentligheter.</a:t>
            </a:r>
            <a:endParaRPr dirty="0">
              <a:solidFill>
                <a:schemeClr val="dk1"/>
              </a:solidFill>
              <a:latin typeface="Calibri"/>
              <a:ea typeface="Calibri"/>
              <a:cs typeface="Calibri"/>
              <a:sym typeface="Calibri"/>
            </a:endParaRPr>
          </a:p>
          <a:p>
            <a:pPr marL="0" lvl="0" indent="0" algn="l" rtl="0">
              <a:spcBef>
                <a:spcPts val="0"/>
              </a:spcBef>
              <a:spcAft>
                <a:spcPts val="0"/>
              </a:spcAft>
              <a:buSzPts val="1100"/>
              <a:buNone/>
            </a:pPr>
            <a:endParaRPr dirty="0">
              <a:solidFill>
                <a:srgbClr val="212121"/>
              </a:solidFill>
              <a:highlight>
                <a:srgbClr val="FFFFFF"/>
              </a:highlight>
              <a:latin typeface="Calibri"/>
              <a:ea typeface="Calibri"/>
              <a:cs typeface="Calibri"/>
              <a:sym typeface="Calibri"/>
            </a:endParaRPr>
          </a:p>
        </p:txBody>
      </p:sp>
      <p:sp>
        <p:nvSpPr>
          <p:cNvPr id="154" name="Google Shape;154;gaba4133427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2"/>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913953AB-E7C9-43E8-B896-8E1A10255641}"/>
              </a:ext>
            </a:extLst>
          </p:cNvPr>
          <p:cNvPicPr>
            <a:picLocks noChangeAspect="1"/>
          </p:cNvPicPr>
          <p:nvPr userDrawn="1"/>
        </p:nvPicPr>
        <p:blipFill>
          <a:blip r:embed="rId2"/>
          <a:stretch>
            <a:fillRect/>
          </a:stretch>
        </p:blipFill>
        <p:spPr>
          <a:xfrm>
            <a:off x="10361682" y="5260041"/>
            <a:ext cx="1222317" cy="1086153"/>
          </a:xfrm>
          <a:prstGeom prst="rect">
            <a:avLst/>
          </a:prstGeom>
        </p:spPr>
      </p:pic>
      <p:sp>
        <p:nvSpPr>
          <p:cNvPr id="6150" name="Rectangle 6"/>
          <p:cNvSpPr>
            <a:spLocks noGrp="1" noChangeArrowheads="1"/>
          </p:cNvSpPr>
          <p:nvPr>
            <p:ph type="ctrTitle" hasCustomPrompt="1"/>
          </p:nvPr>
        </p:nvSpPr>
        <p:spPr>
          <a:xfrm>
            <a:off x="1162050" y="1183133"/>
            <a:ext cx="9613900" cy="4212317"/>
          </a:xfrm>
          <a:prstGeom prst="rect">
            <a:avLst/>
          </a:prstGeom>
        </p:spPr>
        <p:txBody>
          <a:bodyPr tIns="180000" anchor="ctr" anchorCtr="0"/>
          <a:lstStyle>
            <a:lvl1pPr algn="ctr">
              <a:defRPr sz="8400" b="0">
                <a:solidFill>
                  <a:schemeClr val="bg1"/>
                </a:solidFill>
              </a:defRPr>
            </a:lvl1pPr>
          </a:lstStyle>
          <a:p>
            <a:r>
              <a:rPr lang="sv-SE" dirty="0"/>
              <a:t>Klicka här för att ändra format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om" type="blank">
  <p:cSld name="Tom">
    <p:spTree>
      <p:nvGrpSpPr>
        <p:cNvPr id="1" name="Shape 93"/>
        <p:cNvGrpSpPr/>
        <p:nvPr/>
      </p:nvGrpSpPr>
      <p:grpSpPr>
        <a:xfrm>
          <a:off x="0" y="0"/>
          <a:ext cx="0" cy="0"/>
          <a:chOff x="0" y="0"/>
          <a:chExt cx="0" cy="0"/>
        </a:xfrm>
      </p:grpSpPr>
      <p:sp>
        <p:nvSpPr>
          <p:cNvPr id="94" name="Google Shape;94;p22"/>
          <p:cNvSpPr txBox="1">
            <a:spLocks noGrp="1"/>
          </p:cNvSpPr>
          <p:nvPr>
            <p:ph type="dt" idx="10"/>
          </p:nvPr>
        </p:nvSpPr>
        <p:spPr>
          <a:xfrm>
            <a:off x="607483" y="149225"/>
            <a:ext cx="2844800" cy="476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95" name="Google Shape;95;p22"/>
          <p:cNvSpPr txBox="1">
            <a:spLocks noGrp="1"/>
          </p:cNvSpPr>
          <p:nvPr>
            <p:ph type="ftr" idx="11"/>
          </p:nvPr>
        </p:nvSpPr>
        <p:spPr>
          <a:xfrm>
            <a:off x="4163481" y="149225"/>
            <a:ext cx="3860800" cy="476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96" name="Google Shape;96;p22"/>
          <p:cNvSpPr txBox="1">
            <a:spLocks noGrp="1"/>
          </p:cNvSpPr>
          <p:nvPr>
            <p:ph type="sldNum" idx="12"/>
          </p:nvPr>
        </p:nvSpPr>
        <p:spPr>
          <a:xfrm>
            <a:off x="8735483" y="149225"/>
            <a:ext cx="2844800" cy="4760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9pPr>
          </a:lstStyle>
          <a:p>
            <a:fld id="{00000000-1234-1234-1234-123412341234}" type="slidenum">
              <a:rPr lang="sv" smtClean="0"/>
              <a:pPr/>
              <a:t>‹#›</a:t>
            </a:fld>
            <a:endParaRPr lang="sv" sz="1067">
              <a:latin typeface="Avenir"/>
              <a:ea typeface="Avenir"/>
              <a:cs typeface="Avenir"/>
              <a:sym typeface="Avenir"/>
            </a:endParaRPr>
          </a:p>
        </p:txBody>
      </p:sp>
    </p:spTree>
    <p:extLst>
      <p:ext uri="{BB962C8B-B14F-4D97-AF65-F5344CB8AC3E}">
        <p14:creationId xmlns:p14="http://schemas.microsoft.com/office/powerpoint/2010/main" val="362328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bg>
      <p:bgRef idx="1001">
        <a:schemeClr val="bg1"/>
      </p:bgRef>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173600" y="2570400"/>
            <a:ext cx="7560000" cy="2944800"/>
          </a:xfrm>
          <a:prstGeom prst="rect">
            <a:avLst/>
          </a:prstGeom>
        </p:spPr>
        <p:txBody>
          <a:bodyPr/>
          <a:lstStyle>
            <a:lvl1pPr>
              <a:spcBef>
                <a:spcPts val="600"/>
              </a:spcBef>
              <a:spcAft>
                <a:spcPts val="300"/>
              </a:spcAft>
              <a:defRPr/>
            </a:lvl1pPr>
          </a:lstStyle>
          <a:p>
            <a:pPr lvl="0"/>
            <a:r>
              <a:rPr lang="sv-SE"/>
              <a:t>Redigera format för bakgrundstext</a:t>
            </a:r>
          </a:p>
        </p:txBody>
      </p:sp>
      <p:pic>
        <p:nvPicPr>
          <p:cNvPr id="8" name="Bildobjekt 16">
            <a:extLst>
              <a:ext uri="{FF2B5EF4-FFF2-40B4-BE49-F238E27FC236}">
                <a16:creationId xmlns:a16="http://schemas.microsoft.com/office/drawing/2014/main" id="{9F17E83D-2BCB-4780-AA06-16BAFFBEEDB6}"/>
              </a:ext>
            </a:extLst>
          </p:cNvPr>
          <p:cNvPicPr>
            <a:picLocks noChangeAspect="1"/>
          </p:cNvPicPr>
          <p:nvPr userDrawn="1"/>
        </p:nvPicPr>
        <p:blipFill>
          <a:blip r:embed="rId2"/>
          <a:stretch>
            <a:fillRect/>
          </a:stretch>
        </p:blipFill>
        <p:spPr>
          <a:xfrm>
            <a:off x="10356979" y="5273268"/>
            <a:ext cx="1224000" cy="1086152"/>
          </a:xfrm>
          <a:prstGeom prst="rect">
            <a:avLst/>
          </a:prstGeom>
        </p:spPr>
      </p:pic>
      <p:sp>
        <p:nvSpPr>
          <p:cNvPr id="5" name="Platshållare för sidfot 4"/>
          <p:cNvSpPr>
            <a:spLocks noGrp="1"/>
          </p:cNvSpPr>
          <p:nvPr>
            <p:ph type="ftr" sz="quarter" idx="11"/>
          </p:nvPr>
        </p:nvSpPr>
        <p:spPr/>
        <p:txBody>
          <a:bodyPr/>
          <a:lstStyle>
            <a:lvl1pPr>
              <a:defRPr/>
            </a:lvl1pPr>
          </a:lstStyle>
          <a:p>
            <a:endParaRPr lang="sv-SE" dirty="0"/>
          </a:p>
        </p:txBody>
      </p:sp>
      <p:sp>
        <p:nvSpPr>
          <p:cNvPr id="6" name="Platshållare för bildnummer 5"/>
          <p:cNvSpPr>
            <a:spLocks noGrp="1"/>
          </p:cNvSpPr>
          <p:nvPr>
            <p:ph type="sldNum" sz="quarter" idx="12"/>
          </p:nvPr>
        </p:nvSpPr>
        <p:spPr/>
        <p:txBody>
          <a:bodyPr/>
          <a:lstStyle>
            <a:lvl1pPr>
              <a:defRPr/>
            </a:lvl1pPr>
          </a:lstStyle>
          <a:p>
            <a:fld id="{7919ABB3-B004-4F43-99F2-5F6F81193A3C}" type="slidenum">
              <a:rPr lang="sv-SE" smtClean="0"/>
              <a:pPr/>
              <a:t>‹#›</a:t>
            </a:fld>
            <a:endParaRPr lang="sv-SE" dirty="0"/>
          </a:p>
        </p:txBody>
      </p:sp>
      <p:sp>
        <p:nvSpPr>
          <p:cNvPr id="7" name="Rubrik 6">
            <a:extLst>
              <a:ext uri="{FF2B5EF4-FFF2-40B4-BE49-F238E27FC236}">
                <a16:creationId xmlns:a16="http://schemas.microsoft.com/office/drawing/2014/main" id="{2C474EA3-B419-4857-94F6-E0A2EBA8E9B1}"/>
              </a:ext>
            </a:extLst>
          </p:cNvPr>
          <p:cNvSpPr>
            <a:spLocks noGrp="1"/>
          </p:cNvSpPr>
          <p:nvPr>
            <p:ph type="title"/>
          </p:nvPr>
        </p:nvSpPr>
        <p:spPr/>
        <p:txBody>
          <a:bodyPr/>
          <a:lstStyle>
            <a:lvl1pPr>
              <a:defRPr b="0"/>
            </a:lvl1pPr>
          </a:lstStyle>
          <a:p>
            <a:r>
              <a:rPr lang="sv-SE"/>
              <a:t>Klicka här för att ändra mall för rubrikformat</a:t>
            </a:r>
            <a:endParaRPr lang="sv-SE"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lvl1pPr>
              <a:defRPr/>
            </a:lvl1pPr>
          </a:lstStyle>
          <a:p>
            <a:endParaRPr lang="sv-SE" dirty="0"/>
          </a:p>
        </p:txBody>
      </p:sp>
      <p:pic>
        <p:nvPicPr>
          <p:cNvPr id="7" name="Bildobjekt 16">
            <a:extLst>
              <a:ext uri="{FF2B5EF4-FFF2-40B4-BE49-F238E27FC236}">
                <a16:creationId xmlns:a16="http://schemas.microsoft.com/office/drawing/2014/main" id="{9F17E83D-2BCB-4780-AA06-16BAFFBEEDB6}"/>
              </a:ext>
            </a:extLst>
          </p:cNvPr>
          <p:cNvPicPr>
            <a:picLocks noChangeAspect="1"/>
          </p:cNvPicPr>
          <p:nvPr userDrawn="1"/>
        </p:nvPicPr>
        <p:blipFill>
          <a:blip r:embed="rId2"/>
          <a:stretch>
            <a:fillRect/>
          </a:stretch>
        </p:blipFill>
        <p:spPr>
          <a:xfrm>
            <a:off x="10356979" y="5273268"/>
            <a:ext cx="1224000" cy="1086152"/>
          </a:xfrm>
          <a:prstGeom prst="rect">
            <a:avLst/>
          </a:prstGeom>
        </p:spPr>
      </p:pic>
      <p:sp>
        <p:nvSpPr>
          <p:cNvPr id="5" name="Platshållare för bildnummer 4"/>
          <p:cNvSpPr>
            <a:spLocks noGrp="1"/>
          </p:cNvSpPr>
          <p:nvPr>
            <p:ph type="sldNum" sz="quarter" idx="12"/>
          </p:nvPr>
        </p:nvSpPr>
        <p:spPr/>
        <p:txBody>
          <a:bodyPr/>
          <a:lstStyle>
            <a:lvl1pPr>
              <a:defRPr/>
            </a:lvl1pPr>
          </a:lstStyle>
          <a:p>
            <a:fld id="{F85C7293-DAF3-421A-8E6E-E23855CE3205}" type="slidenum">
              <a:rPr lang="sv-SE" smtClean="0"/>
              <a:pPr/>
              <a:t>‹#›</a:t>
            </a:fld>
            <a:endParaRPr lang="sv-SE" dirty="0"/>
          </a:p>
        </p:txBody>
      </p:sp>
      <p:sp>
        <p:nvSpPr>
          <p:cNvPr id="6" name="Rubrik 5">
            <a:extLst>
              <a:ext uri="{FF2B5EF4-FFF2-40B4-BE49-F238E27FC236}">
                <a16:creationId xmlns:a16="http://schemas.microsoft.com/office/drawing/2014/main" id="{672BBA37-E6EB-42A9-BB84-8E15D4B74459}"/>
              </a:ext>
            </a:extLst>
          </p:cNvPr>
          <p:cNvSpPr>
            <a:spLocks noGrp="1"/>
          </p:cNvSpPr>
          <p:nvPr>
            <p:ph type="title"/>
          </p:nvPr>
        </p:nvSpPr>
        <p:spPr/>
        <p:txBody>
          <a:bodyPr/>
          <a:lstStyle/>
          <a:p>
            <a:r>
              <a:rPr lang="sv-SE"/>
              <a:t>Klicka här för att ändra mall för rubrikformat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2">
    <p:bg>
      <p:bgPr>
        <a:solidFill>
          <a:srgbClr val="FEDCD6"/>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173600" y="2570400"/>
            <a:ext cx="7560000" cy="2944800"/>
          </a:xfrm>
          <a:prstGeom prst="rect">
            <a:avLst/>
          </a:prstGeom>
        </p:spPr>
        <p:txBody>
          <a:bodyPr/>
          <a:lstStyle>
            <a:lvl1pPr>
              <a:spcBef>
                <a:spcPts val="600"/>
              </a:spcBef>
              <a:spcAft>
                <a:spcPts val="300"/>
              </a:spcAft>
              <a:defRPr/>
            </a:lvl1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lvl1pPr>
          </a:lstStyle>
          <a:p>
            <a:endParaRPr lang="sv-SE" dirty="0"/>
          </a:p>
        </p:txBody>
      </p:sp>
      <p:sp>
        <p:nvSpPr>
          <p:cNvPr id="6" name="Platshållare för bildnummer 5"/>
          <p:cNvSpPr>
            <a:spLocks noGrp="1"/>
          </p:cNvSpPr>
          <p:nvPr>
            <p:ph type="sldNum" sz="quarter" idx="12"/>
          </p:nvPr>
        </p:nvSpPr>
        <p:spPr/>
        <p:txBody>
          <a:bodyPr/>
          <a:lstStyle>
            <a:lvl1pPr>
              <a:defRPr/>
            </a:lvl1pPr>
          </a:lstStyle>
          <a:p>
            <a:fld id="{7919ABB3-B004-4F43-99F2-5F6F81193A3C}" type="slidenum">
              <a:rPr lang="sv-SE" smtClean="0"/>
              <a:pPr/>
              <a:t>‹#›</a:t>
            </a:fld>
            <a:endParaRPr lang="sv-SE" dirty="0"/>
          </a:p>
        </p:txBody>
      </p:sp>
      <p:sp>
        <p:nvSpPr>
          <p:cNvPr id="7" name="Rubrik 6">
            <a:extLst>
              <a:ext uri="{FF2B5EF4-FFF2-40B4-BE49-F238E27FC236}">
                <a16:creationId xmlns:a16="http://schemas.microsoft.com/office/drawing/2014/main" id="{2C474EA3-B419-4857-94F6-E0A2EBA8E9B1}"/>
              </a:ext>
            </a:extLst>
          </p:cNvPr>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52699840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2">
    <p:bg>
      <p:bgPr>
        <a:solidFill>
          <a:srgbClr val="FEDCD6"/>
        </a:solidFill>
        <a:effectLst/>
      </p:bgPr>
    </p:bg>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lvl1pPr>
              <a:defRPr/>
            </a:lvl1pPr>
          </a:lstStyle>
          <a:p>
            <a:endParaRPr lang="sv-SE" dirty="0"/>
          </a:p>
        </p:txBody>
      </p:sp>
      <p:sp>
        <p:nvSpPr>
          <p:cNvPr id="5" name="Platshållare för bildnummer 4"/>
          <p:cNvSpPr>
            <a:spLocks noGrp="1"/>
          </p:cNvSpPr>
          <p:nvPr>
            <p:ph type="sldNum" sz="quarter" idx="12"/>
          </p:nvPr>
        </p:nvSpPr>
        <p:spPr/>
        <p:txBody>
          <a:bodyPr/>
          <a:lstStyle>
            <a:lvl1pPr>
              <a:defRPr/>
            </a:lvl1pPr>
          </a:lstStyle>
          <a:p>
            <a:fld id="{F85C7293-DAF3-421A-8E6E-E23855CE3205}" type="slidenum">
              <a:rPr lang="sv-SE" smtClean="0"/>
              <a:pPr/>
              <a:t>‹#›</a:t>
            </a:fld>
            <a:endParaRPr lang="sv-SE" dirty="0"/>
          </a:p>
        </p:txBody>
      </p:sp>
      <p:sp>
        <p:nvSpPr>
          <p:cNvPr id="6" name="Rubrik 5">
            <a:extLst>
              <a:ext uri="{FF2B5EF4-FFF2-40B4-BE49-F238E27FC236}">
                <a16:creationId xmlns:a16="http://schemas.microsoft.com/office/drawing/2014/main" id="{672BBA37-E6EB-42A9-BB84-8E15D4B74459}"/>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64144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lutbild">
    <p:bg>
      <p:bgPr>
        <a:solidFill>
          <a:schemeClr val="accent2"/>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74FBCDD-2D73-1F49-826A-160CB3CFCAC8}"/>
              </a:ext>
            </a:extLst>
          </p:cNvPr>
          <p:cNvPicPr>
            <a:picLocks noChangeAspect="1"/>
          </p:cNvPicPr>
          <p:nvPr userDrawn="1"/>
        </p:nvPicPr>
        <p:blipFill>
          <a:blip r:embed="rId2"/>
          <a:stretch>
            <a:fillRect/>
          </a:stretch>
        </p:blipFill>
        <p:spPr>
          <a:xfrm>
            <a:off x="4255090" y="1809000"/>
            <a:ext cx="3681820" cy="3240000"/>
          </a:xfrm>
          <a:prstGeom prst="rect">
            <a:avLst/>
          </a:prstGeom>
        </p:spPr>
      </p:pic>
    </p:spTree>
    <p:extLst>
      <p:ext uri="{BB962C8B-B14F-4D97-AF65-F5344CB8AC3E}">
        <p14:creationId xmlns:p14="http://schemas.microsoft.com/office/powerpoint/2010/main" val="73955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logan">
    <p:bg>
      <p:bgPr>
        <a:solidFill>
          <a:schemeClr val="accent2"/>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EF17898-CBF0-9D46-988B-91F305DB48D7}"/>
              </a:ext>
            </a:extLst>
          </p:cNvPr>
          <p:cNvPicPr>
            <a:picLocks noChangeAspect="1"/>
          </p:cNvPicPr>
          <p:nvPr userDrawn="1"/>
        </p:nvPicPr>
        <p:blipFill>
          <a:blip r:embed="rId2"/>
          <a:stretch>
            <a:fillRect/>
          </a:stretch>
        </p:blipFill>
        <p:spPr>
          <a:xfrm>
            <a:off x="4465349" y="5677832"/>
            <a:ext cx="3261302" cy="688165"/>
          </a:xfrm>
          <a:prstGeom prst="rect">
            <a:avLst/>
          </a:prstGeom>
        </p:spPr>
      </p:pic>
      <p:sp>
        <p:nvSpPr>
          <p:cNvPr id="4" name="Rectangle 6">
            <a:extLst>
              <a:ext uri="{FF2B5EF4-FFF2-40B4-BE49-F238E27FC236}">
                <a16:creationId xmlns:a16="http://schemas.microsoft.com/office/drawing/2014/main" id="{012C9861-3691-2346-9187-033A9661D31A}"/>
              </a:ext>
            </a:extLst>
          </p:cNvPr>
          <p:cNvSpPr>
            <a:spLocks noGrp="1" noChangeArrowheads="1"/>
          </p:cNvSpPr>
          <p:nvPr>
            <p:ph type="ctrTitle" hasCustomPrompt="1"/>
          </p:nvPr>
        </p:nvSpPr>
        <p:spPr>
          <a:xfrm>
            <a:off x="1162050" y="1183133"/>
            <a:ext cx="9613900" cy="4212317"/>
          </a:xfrm>
          <a:prstGeom prst="rect">
            <a:avLst/>
          </a:prstGeom>
        </p:spPr>
        <p:txBody>
          <a:bodyPr tIns="180000" anchor="ctr" anchorCtr="0"/>
          <a:lstStyle>
            <a:lvl1pPr algn="ctr">
              <a:defRPr sz="8400" b="0">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4002773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Rubrikbild">
  <p:cSld name="1_Rubrikbild">
    <p:bg>
      <p:bgPr>
        <a:solidFill>
          <a:schemeClr val="accent2"/>
        </a:solidFill>
        <a:effectLst/>
      </p:bgPr>
    </p:bg>
    <p:spTree>
      <p:nvGrpSpPr>
        <p:cNvPr id="1" name="Shape 17"/>
        <p:cNvGrpSpPr/>
        <p:nvPr/>
      </p:nvGrpSpPr>
      <p:grpSpPr>
        <a:xfrm>
          <a:off x="0" y="0"/>
          <a:ext cx="0" cy="0"/>
          <a:chOff x="0" y="0"/>
          <a:chExt cx="0" cy="0"/>
        </a:xfrm>
      </p:grpSpPr>
      <p:pic>
        <p:nvPicPr>
          <p:cNvPr id="18" name="Google Shape;18;p2"/>
          <p:cNvPicPr preferRelativeResize="0"/>
          <p:nvPr/>
        </p:nvPicPr>
        <p:blipFill rotWithShape="1">
          <a:blip r:embed="rId2">
            <a:alphaModFix/>
          </a:blip>
          <a:srcRect/>
          <a:stretch/>
        </p:blipFill>
        <p:spPr>
          <a:xfrm>
            <a:off x="0" y="1715"/>
            <a:ext cx="12192000" cy="6854572"/>
          </a:xfrm>
          <a:prstGeom prst="rect">
            <a:avLst/>
          </a:prstGeom>
          <a:noFill/>
          <a:ln>
            <a:noFill/>
          </a:ln>
        </p:spPr>
      </p:pic>
      <p:sp>
        <p:nvSpPr>
          <p:cNvPr id="19" name="Google Shape;19;p2"/>
          <p:cNvSpPr txBox="1">
            <a:spLocks noGrp="1"/>
          </p:cNvSpPr>
          <p:nvPr>
            <p:ph type="ctrTitle"/>
          </p:nvPr>
        </p:nvSpPr>
        <p:spPr>
          <a:xfrm>
            <a:off x="1162051" y="1183134"/>
            <a:ext cx="9613900" cy="4212317"/>
          </a:xfrm>
          <a:prstGeom prst="rect">
            <a:avLst/>
          </a:prstGeom>
          <a:noFill/>
          <a:ln>
            <a:noFill/>
          </a:ln>
        </p:spPr>
        <p:txBody>
          <a:bodyPr spcFirstLastPara="1" wrap="square" lIns="0" tIns="180000" rIns="0" bIns="0" anchor="t" anchorCtr="0">
            <a:noAutofit/>
          </a:bodyPr>
          <a:lstStyle>
            <a:lvl1pPr lvl="0" algn="l">
              <a:lnSpc>
                <a:spcPct val="80000"/>
              </a:lnSpc>
              <a:spcBef>
                <a:spcPts val="0"/>
              </a:spcBef>
              <a:spcAft>
                <a:spcPts val="0"/>
              </a:spcAft>
              <a:buSzPts val="1400"/>
              <a:buNone/>
              <a:defRPr sz="8400">
                <a:solidFill>
                  <a:schemeClr val="lt1"/>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pic>
        <p:nvPicPr>
          <p:cNvPr id="20" name="Google Shape;20;p2"/>
          <p:cNvPicPr preferRelativeResize="0"/>
          <p:nvPr/>
        </p:nvPicPr>
        <p:blipFill rotWithShape="1">
          <a:blip r:embed="rId3">
            <a:alphaModFix/>
          </a:blip>
          <a:srcRect/>
          <a:stretch/>
        </p:blipFill>
        <p:spPr>
          <a:xfrm>
            <a:off x="9755151" y="4688567"/>
            <a:ext cx="1854000" cy="1647468"/>
          </a:xfrm>
          <a:prstGeom prst="rect">
            <a:avLst/>
          </a:prstGeom>
          <a:noFill/>
          <a:ln>
            <a:noFill/>
          </a:ln>
        </p:spPr>
      </p:pic>
    </p:spTree>
    <p:extLst>
      <p:ext uri="{BB962C8B-B14F-4D97-AF65-F5344CB8AC3E}">
        <p14:creationId xmlns:p14="http://schemas.microsoft.com/office/powerpoint/2010/main" val="1015946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ubrik och innehåll (ros)">
  <p:cSld name="Rubrik och innehåll (ros)">
    <p:bg>
      <p:bgPr>
        <a:solidFill>
          <a:schemeClr val="lt1"/>
        </a:solidFill>
        <a:effectLst/>
      </p:bgPr>
    </p:bg>
    <p:spTree>
      <p:nvGrpSpPr>
        <p:cNvPr id="1" name="Shape 62"/>
        <p:cNvGrpSpPr/>
        <p:nvPr/>
      </p:nvGrpSpPr>
      <p:grpSpPr>
        <a:xfrm>
          <a:off x="0" y="0"/>
          <a:ext cx="0" cy="0"/>
          <a:chOff x="0" y="0"/>
          <a:chExt cx="0" cy="0"/>
        </a:xfrm>
      </p:grpSpPr>
      <p:sp>
        <p:nvSpPr>
          <p:cNvPr id="63" name="Google Shape;63;p15"/>
          <p:cNvSpPr txBox="1">
            <a:spLocks noGrp="1"/>
          </p:cNvSpPr>
          <p:nvPr>
            <p:ph type="body" idx="1"/>
          </p:nvPr>
        </p:nvSpPr>
        <p:spPr>
          <a:xfrm>
            <a:off x="1173600" y="2570400"/>
            <a:ext cx="7560000" cy="2944800"/>
          </a:xfrm>
          <a:prstGeom prst="rect">
            <a:avLst/>
          </a:prstGeom>
          <a:noFill/>
          <a:ln>
            <a:noFill/>
          </a:ln>
        </p:spPr>
        <p:txBody>
          <a:bodyPr spcFirstLastPara="1" wrap="square" lIns="0" tIns="0" rIns="0" bIns="0" anchor="t" anchorCtr="0">
            <a:noAutofit/>
          </a:bodyPr>
          <a:lstStyle>
            <a:lvl1pPr marL="609585" lvl="0" indent="-457189" algn="l" rtl="0">
              <a:lnSpc>
                <a:spcPct val="100000"/>
              </a:lnSpc>
              <a:spcBef>
                <a:spcPts val="667"/>
              </a:spcBef>
              <a:spcAft>
                <a:spcPts val="0"/>
              </a:spcAft>
              <a:buSzPts val="1800"/>
              <a:buFont typeface="Avenir"/>
              <a:buChar char="•"/>
              <a:defRPr/>
            </a:lvl1pPr>
            <a:lvl2pPr marL="1219170" lvl="1" indent="-423323" algn="l" rtl="0">
              <a:lnSpc>
                <a:spcPct val="100000"/>
              </a:lnSpc>
              <a:spcBef>
                <a:spcPts val="267"/>
              </a:spcBef>
              <a:spcAft>
                <a:spcPts val="0"/>
              </a:spcAft>
              <a:buClr>
                <a:schemeClr val="dk1"/>
              </a:buClr>
              <a:buSzPts val="1400"/>
              <a:buChar char="–"/>
              <a:defRPr/>
            </a:lvl2pPr>
            <a:lvl3pPr marL="1828754" lvl="2" indent="-423323" algn="l" rtl="0">
              <a:lnSpc>
                <a:spcPct val="100000"/>
              </a:lnSpc>
              <a:spcBef>
                <a:spcPts val="0"/>
              </a:spcBef>
              <a:spcAft>
                <a:spcPts val="0"/>
              </a:spcAft>
              <a:buClr>
                <a:schemeClr val="dk1"/>
              </a:buClr>
              <a:buSzPts val="1400"/>
              <a:buChar char="•"/>
              <a:defRPr/>
            </a:lvl3pPr>
            <a:lvl4pPr marL="2438339" lvl="3" indent="-423323" algn="l" rtl="0">
              <a:lnSpc>
                <a:spcPct val="100000"/>
              </a:lnSpc>
              <a:spcBef>
                <a:spcPts val="0"/>
              </a:spcBef>
              <a:spcAft>
                <a:spcPts val="0"/>
              </a:spcAft>
              <a:buClr>
                <a:schemeClr val="dk1"/>
              </a:buClr>
              <a:buSzPts val="1400"/>
              <a:buChar char="–"/>
              <a:defRPr/>
            </a:lvl4pPr>
            <a:lvl5pPr marL="3047924" lvl="4" indent="-423323" algn="l" rtl="0">
              <a:lnSpc>
                <a:spcPct val="100000"/>
              </a:lnSpc>
              <a:spcBef>
                <a:spcPts val="0"/>
              </a:spcBef>
              <a:spcAft>
                <a:spcPts val="0"/>
              </a:spcAft>
              <a:buClr>
                <a:schemeClr val="dk1"/>
              </a:buClr>
              <a:buSzPts val="1400"/>
              <a:buChar char="»"/>
              <a:defRPr/>
            </a:lvl5pPr>
            <a:lvl6pPr marL="3657509" lvl="5" indent="-423323" algn="l" rtl="0">
              <a:lnSpc>
                <a:spcPct val="80000"/>
              </a:lnSpc>
              <a:spcBef>
                <a:spcPts val="267"/>
              </a:spcBef>
              <a:spcAft>
                <a:spcPts val="0"/>
              </a:spcAft>
              <a:buClr>
                <a:schemeClr val="dk1"/>
              </a:buClr>
              <a:buSzPts val="1400"/>
              <a:buChar char="»"/>
              <a:defRPr/>
            </a:lvl6pPr>
            <a:lvl7pPr marL="4267093" lvl="6" indent="-423323" algn="l" rtl="0">
              <a:lnSpc>
                <a:spcPct val="80000"/>
              </a:lnSpc>
              <a:spcBef>
                <a:spcPts val="267"/>
              </a:spcBef>
              <a:spcAft>
                <a:spcPts val="0"/>
              </a:spcAft>
              <a:buClr>
                <a:schemeClr val="dk1"/>
              </a:buClr>
              <a:buSzPts val="1400"/>
              <a:buChar char="»"/>
              <a:defRPr/>
            </a:lvl7pPr>
            <a:lvl8pPr marL="4876678" lvl="7" indent="-423323" algn="l" rtl="0">
              <a:lnSpc>
                <a:spcPct val="80000"/>
              </a:lnSpc>
              <a:spcBef>
                <a:spcPts val="267"/>
              </a:spcBef>
              <a:spcAft>
                <a:spcPts val="0"/>
              </a:spcAft>
              <a:buClr>
                <a:schemeClr val="dk1"/>
              </a:buClr>
              <a:buSzPts val="1400"/>
              <a:buChar char="»"/>
              <a:defRPr/>
            </a:lvl8pPr>
            <a:lvl9pPr marL="5486263" lvl="8" indent="-423323" algn="l" rtl="0">
              <a:lnSpc>
                <a:spcPct val="80000"/>
              </a:lnSpc>
              <a:spcBef>
                <a:spcPts val="267"/>
              </a:spcBef>
              <a:spcAft>
                <a:spcPts val="267"/>
              </a:spcAft>
              <a:buClr>
                <a:schemeClr val="dk1"/>
              </a:buClr>
              <a:buSzPts val="1400"/>
              <a:buChar char="»"/>
              <a:defRPr/>
            </a:lvl9pPr>
          </a:lstStyle>
          <a:p>
            <a:endParaRPr/>
          </a:p>
        </p:txBody>
      </p:sp>
      <p:sp>
        <p:nvSpPr>
          <p:cNvPr id="64" name="Google Shape;64;p15"/>
          <p:cNvSpPr txBox="1">
            <a:spLocks noGrp="1"/>
          </p:cNvSpPr>
          <p:nvPr>
            <p:ph type="ftr" idx="11"/>
          </p:nvPr>
        </p:nvSpPr>
        <p:spPr>
          <a:xfrm>
            <a:off x="368379" y="6405647"/>
            <a:ext cx="3860800" cy="2232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5" name="Google Shape;65;p15"/>
          <p:cNvSpPr txBox="1">
            <a:spLocks noGrp="1"/>
          </p:cNvSpPr>
          <p:nvPr>
            <p:ph type="sldNum" idx="12"/>
          </p:nvPr>
        </p:nvSpPr>
        <p:spPr>
          <a:xfrm>
            <a:off x="11147049" y="252941"/>
            <a:ext cx="792000" cy="223200"/>
          </a:xfrm>
          <a:prstGeom prst="rect">
            <a:avLst/>
          </a:prstGeom>
          <a:noFill/>
          <a:ln>
            <a:noFill/>
          </a:ln>
        </p:spPr>
        <p:txBody>
          <a:bodyPr spcFirstLastPara="1" wrap="square" lIns="0" tIns="0" rIns="0" bIns="0" anchor="t" anchorCtr="0">
            <a:noAutofit/>
          </a:bodyPr>
          <a:lstStyle>
            <a:lvl1pPr marL="0" lvl="0" indent="0" algn="r" rtl="0">
              <a:spcBef>
                <a:spcPts val="0"/>
              </a:spcBef>
              <a:spcAft>
                <a:spcPts val="0"/>
              </a:spcAft>
              <a:buNone/>
              <a:defRPr sz="1067" b="0" i="0" u="none" strike="noStrike" cap="none">
                <a:solidFill>
                  <a:schemeClr val="dk1"/>
                </a:solidFill>
                <a:latin typeface="Avenir"/>
                <a:ea typeface="Avenir"/>
                <a:cs typeface="Avenir"/>
                <a:sym typeface="Avenir"/>
              </a:defRPr>
            </a:lvl1pPr>
            <a:lvl2pPr marL="0" lvl="1" indent="0" algn="r" rtl="0">
              <a:spcBef>
                <a:spcPts val="0"/>
              </a:spcBef>
              <a:spcAft>
                <a:spcPts val="0"/>
              </a:spcAft>
              <a:buNone/>
              <a:defRPr sz="1067" b="0" i="0" u="none" strike="noStrike" cap="none">
                <a:solidFill>
                  <a:schemeClr val="dk1"/>
                </a:solidFill>
                <a:latin typeface="Avenir"/>
                <a:ea typeface="Avenir"/>
                <a:cs typeface="Avenir"/>
                <a:sym typeface="Avenir"/>
              </a:defRPr>
            </a:lvl2pPr>
            <a:lvl3pPr marL="0" lvl="2" indent="0" algn="r" rtl="0">
              <a:spcBef>
                <a:spcPts val="0"/>
              </a:spcBef>
              <a:spcAft>
                <a:spcPts val="0"/>
              </a:spcAft>
              <a:buNone/>
              <a:defRPr sz="1067" b="0" i="0" u="none" strike="noStrike" cap="none">
                <a:solidFill>
                  <a:schemeClr val="dk1"/>
                </a:solidFill>
                <a:latin typeface="Avenir"/>
                <a:ea typeface="Avenir"/>
                <a:cs typeface="Avenir"/>
                <a:sym typeface="Avenir"/>
              </a:defRPr>
            </a:lvl3pPr>
            <a:lvl4pPr marL="0" lvl="3" indent="0" algn="r" rtl="0">
              <a:spcBef>
                <a:spcPts val="0"/>
              </a:spcBef>
              <a:spcAft>
                <a:spcPts val="0"/>
              </a:spcAft>
              <a:buNone/>
              <a:defRPr sz="1067" b="0" i="0" u="none" strike="noStrike" cap="none">
                <a:solidFill>
                  <a:schemeClr val="dk1"/>
                </a:solidFill>
                <a:latin typeface="Avenir"/>
                <a:ea typeface="Avenir"/>
                <a:cs typeface="Avenir"/>
                <a:sym typeface="Avenir"/>
              </a:defRPr>
            </a:lvl4pPr>
            <a:lvl5pPr marL="0" lvl="4" indent="0" algn="r" rtl="0">
              <a:spcBef>
                <a:spcPts val="0"/>
              </a:spcBef>
              <a:spcAft>
                <a:spcPts val="0"/>
              </a:spcAft>
              <a:buNone/>
              <a:defRPr sz="1067" b="0" i="0" u="none" strike="noStrike" cap="none">
                <a:solidFill>
                  <a:schemeClr val="dk1"/>
                </a:solidFill>
                <a:latin typeface="Avenir"/>
                <a:ea typeface="Avenir"/>
                <a:cs typeface="Avenir"/>
                <a:sym typeface="Avenir"/>
              </a:defRPr>
            </a:lvl5pPr>
            <a:lvl6pPr marL="0" lvl="5" indent="0" algn="r" rtl="0">
              <a:spcBef>
                <a:spcPts val="0"/>
              </a:spcBef>
              <a:spcAft>
                <a:spcPts val="0"/>
              </a:spcAft>
              <a:buNone/>
              <a:defRPr sz="1067" b="0" i="0" u="none" strike="noStrike" cap="none">
                <a:solidFill>
                  <a:schemeClr val="dk1"/>
                </a:solidFill>
                <a:latin typeface="Avenir"/>
                <a:ea typeface="Avenir"/>
                <a:cs typeface="Avenir"/>
                <a:sym typeface="Avenir"/>
              </a:defRPr>
            </a:lvl6pPr>
            <a:lvl7pPr marL="0" lvl="6" indent="0" algn="r" rtl="0">
              <a:spcBef>
                <a:spcPts val="0"/>
              </a:spcBef>
              <a:spcAft>
                <a:spcPts val="0"/>
              </a:spcAft>
              <a:buNone/>
              <a:defRPr sz="1067" b="0" i="0" u="none" strike="noStrike" cap="none">
                <a:solidFill>
                  <a:schemeClr val="dk1"/>
                </a:solidFill>
                <a:latin typeface="Avenir"/>
                <a:ea typeface="Avenir"/>
                <a:cs typeface="Avenir"/>
                <a:sym typeface="Avenir"/>
              </a:defRPr>
            </a:lvl7pPr>
            <a:lvl8pPr marL="0" lvl="7" indent="0" algn="r" rtl="0">
              <a:spcBef>
                <a:spcPts val="0"/>
              </a:spcBef>
              <a:spcAft>
                <a:spcPts val="0"/>
              </a:spcAft>
              <a:buNone/>
              <a:defRPr sz="1067" b="0" i="0" u="none" strike="noStrike" cap="none">
                <a:solidFill>
                  <a:schemeClr val="dk1"/>
                </a:solidFill>
                <a:latin typeface="Avenir"/>
                <a:ea typeface="Avenir"/>
                <a:cs typeface="Avenir"/>
                <a:sym typeface="Avenir"/>
              </a:defRPr>
            </a:lvl8pPr>
            <a:lvl9pPr marL="0" lvl="8" indent="0" algn="r" rtl="0">
              <a:spcBef>
                <a:spcPts val="0"/>
              </a:spcBef>
              <a:spcAft>
                <a:spcPts val="0"/>
              </a:spcAft>
              <a:buNone/>
              <a:defRPr sz="1067" b="0" i="0" u="none" strike="noStrike" cap="none">
                <a:solidFill>
                  <a:schemeClr val="dk1"/>
                </a:solidFill>
                <a:latin typeface="Avenir"/>
                <a:ea typeface="Avenir"/>
                <a:cs typeface="Avenir"/>
                <a:sym typeface="Avenir"/>
              </a:defRPr>
            </a:lvl9pPr>
          </a:lstStyle>
          <a:p>
            <a:fld id="{00000000-1234-1234-1234-123412341234}" type="slidenum">
              <a:rPr lang="sv" smtClean="0"/>
              <a:pPr/>
              <a:t>‹#›</a:t>
            </a:fld>
            <a:endParaRPr lang="sv"/>
          </a:p>
        </p:txBody>
      </p:sp>
      <p:sp>
        <p:nvSpPr>
          <p:cNvPr id="66" name="Google Shape;66;p15"/>
          <p:cNvSpPr txBox="1">
            <a:spLocks noGrp="1"/>
          </p:cNvSpPr>
          <p:nvPr>
            <p:ph type="title"/>
          </p:nvPr>
        </p:nvSpPr>
        <p:spPr>
          <a:xfrm>
            <a:off x="1173892" y="476251"/>
            <a:ext cx="7561600" cy="1755600"/>
          </a:xfrm>
          <a:prstGeom prst="rect">
            <a:avLst/>
          </a:prstGeom>
          <a:noFill/>
          <a:ln>
            <a:noFill/>
          </a:ln>
        </p:spPr>
        <p:txBody>
          <a:bodyPr spcFirstLastPara="1" wrap="square" lIns="0" tIns="0" rIns="0" bIns="0" anchor="b" anchorCtr="0">
            <a:noAutofit/>
          </a:bodyPr>
          <a:lstStyle>
            <a:lvl1pPr lvl="0" algn="l" rtl="0">
              <a:lnSpc>
                <a:spcPct val="80000"/>
              </a:lnSpc>
              <a:spcBef>
                <a:spcPts val="0"/>
              </a:spcBef>
              <a:spcAft>
                <a:spcPts val="0"/>
              </a:spcAft>
              <a:buSzPts val="1100"/>
              <a:buNone/>
              <a:defRPr/>
            </a:lvl1pPr>
            <a:lvl2pPr lvl="1" algn="l" rtl="0">
              <a:lnSpc>
                <a:spcPct val="80000"/>
              </a:lnSpc>
              <a:spcBef>
                <a:spcPts val="0"/>
              </a:spcBef>
              <a:spcAft>
                <a:spcPts val="0"/>
              </a:spcAft>
              <a:buSzPts val="1100"/>
              <a:buNone/>
              <a:defRPr/>
            </a:lvl2pPr>
            <a:lvl3pPr lvl="2" algn="l" rtl="0">
              <a:lnSpc>
                <a:spcPct val="80000"/>
              </a:lnSpc>
              <a:spcBef>
                <a:spcPts val="0"/>
              </a:spcBef>
              <a:spcAft>
                <a:spcPts val="0"/>
              </a:spcAft>
              <a:buSzPts val="1100"/>
              <a:buNone/>
              <a:defRPr/>
            </a:lvl3pPr>
            <a:lvl4pPr lvl="3" algn="l" rtl="0">
              <a:lnSpc>
                <a:spcPct val="80000"/>
              </a:lnSpc>
              <a:spcBef>
                <a:spcPts val="0"/>
              </a:spcBef>
              <a:spcAft>
                <a:spcPts val="0"/>
              </a:spcAft>
              <a:buSzPts val="1100"/>
              <a:buNone/>
              <a:defRPr/>
            </a:lvl4pPr>
            <a:lvl5pPr lvl="4" algn="l" rtl="0">
              <a:lnSpc>
                <a:spcPct val="80000"/>
              </a:lnSpc>
              <a:spcBef>
                <a:spcPts val="0"/>
              </a:spcBef>
              <a:spcAft>
                <a:spcPts val="0"/>
              </a:spcAft>
              <a:buSzPts val="1100"/>
              <a:buNone/>
              <a:defRPr/>
            </a:lvl5pPr>
            <a:lvl6pPr lvl="5" algn="l" rtl="0">
              <a:lnSpc>
                <a:spcPct val="80000"/>
              </a:lnSpc>
              <a:spcBef>
                <a:spcPts val="0"/>
              </a:spcBef>
              <a:spcAft>
                <a:spcPts val="0"/>
              </a:spcAft>
              <a:buSzPts val="1100"/>
              <a:buNone/>
              <a:defRPr/>
            </a:lvl6pPr>
            <a:lvl7pPr lvl="6" algn="l" rtl="0">
              <a:lnSpc>
                <a:spcPct val="80000"/>
              </a:lnSpc>
              <a:spcBef>
                <a:spcPts val="0"/>
              </a:spcBef>
              <a:spcAft>
                <a:spcPts val="0"/>
              </a:spcAft>
              <a:buSzPts val="1100"/>
              <a:buNone/>
              <a:defRPr/>
            </a:lvl7pPr>
            <a:lvl8pPr lvl="7" algn="l" rtl="0">
              <a:lnSpc>
                <a:spcPct val="80000"/>
              </a:lnSpc>
              <a:spcBef>
                <a:spcPts val="0"/>
              </a:spcBef>
              <a:spcAft>
                <a:spcPts val="0"/>
              </a:spcAft>
              <a:buSzPts val="1100"/>
              <a:buNone/>
              <a:defRPr/>
            </a:lvl8pPr>
            <a:lvl9pPr lvl="8" algn="l" rtl="0">
              <a:lnSpc>
                <a:spcPct val="8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857651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9F17E83D-2BCB-4780-AA06-16BAFFBEEDB6}"/>
              </a:ext>
            </a:extLst>
          </p:cNvPr>
          <p:cNvPicPr>
            <a:picLocks noChangeAspect="1"/>
          </p:cNvPicPr>
          <p:nvPr userDrawn="1"/>
        </p:nvPicPr>
        <p:blipFill>
          <a:blip r:embed="rId13"/>
          <a:stretch>
            <a:fillRect/>
          </a:stretch>
        </p:blipFill>
        <p:spPr>
          <a:xfrm>
            <a:off x="10356979" y="5273268"/>
            <a:ext cx="1224000" cy="1086152"/>
          </a:xfrm>
          <a:prstGeom prst="rect">
            <a:avLst/>
          </a:prstGeom>
        </p:spPr>
      </p:pic>
      <p:sp>
        <p:nvSpPr>
          <p:cNvPr id="5123" name="Rectangle 3"/>
          <p:cNvSpPr>
            <a:spLocks noGrp="1" noChangeArrowheads="1"/>
          </p:cNvSpPr>
          <p:nvPr>
            <p:ph type="title"/>
          </p:nvPr>
        </p:nvSpPr>
        <p:spPr bwMode="auto">
          <a:xfrm>
            <a:off x="1173892" y="476250"/>
            <a:ext cx="7561591" cy="1755714"/>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sv-SE" dirty="0"/>
              <a:t>Klicka här för att ändra format</a:t>
            </a:r>
          </a:p>
        </p:txBody>
      </p:sp>
      <p:sp>
        <p:nvSpPr>
          <p:cNvPr id="5124" name="Rectangle 4"/>
          <p:cNvSpPr>
            <a:spLocks noGrp="1" noChangeArrowheads="1"/>
          </p:cNvSpPr>
          <p:nvPr>
            <p:ph type="body" idx="1"/>
          </p:nvPr>
        </p:nvSpPr>
        <p:spPr bwMode="auto">
          <a:xfrm>
            <a:off x="1173892" y="2571321"/>
            <a:ext cx="7561591" cy="294524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127" name="Rectangle 7"/>
          <p:cNvSpPr>
            <a:spLocks noGrp="1" noChangeArrowheads="1"/>
          </p:cNvSpPr>
          <p:nvPr>
            <p:ph type="ftr" sz="quarter" idx="3"/>
          </p:nvPr>
        </p:nvSpPr>
        <p:spPr bwMode="auto">
          <a:xfrm>
            <a:off x="368379" y="6405646"/>
            <a:ext cx="3860800" cy="22330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atin typeface="+mn-lt"/>
              </a:defRPr>
            </a:lvl1pPr>
          </a:lstStyle>
          <a:p>
            <a:endParaRPr lang="sv-SE" dirty="0"/>
          </a:p>
        </p:txBody>
      </p:sp>
      <p:sp>
        <p:nvSpPr>
          <p:cNvPr id="5128" name="Rectangle 8"/>
          <p:cNvSpPr>
            <a:spLocks noGrp="1" noChangeArrowheads="1"/>
          </p:cNvSpPr>
          <p:nvPr>
            <p:ph type="sldNum" sz="quarter" idx="4"/>
          </p:nvPr>
        </p:nvSpPr>
        <p:spPr bwMode="auto">
          <a:xfrm>
            <a:off x="11147049" y="252942"/>
            <a:ext cx="792000" cy="22330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latin typeface="+mn-lt"/>
              </a:defRPr>
            </a:lvl1pPr>
          </a:lstStyle>
          <a:p>
            <a:fld id="{46085A6D-D083-4792-977F-F5A10C3755BB}" type="slidenum">
              <a:rPr lang="sv-SE" smtClean="0"/>
              <a:pPr/>
              <a:t>‹#›</a:t>
            </a:fld>
            <a:endParaRPr lang="sv-SE" dirty="0"/>
          </a:p>
        </p:txBody>
      </p:sp>
      <p:sp>
        <p:nvSpPr>
          <p:cNvPr id="2" name="xxLanguageTextBox"/>
          <p:cNvSpPr/>
          <p:nvPr userDrawn="1">
            <p:custDataLst>
              <p:tags r:id="rId12"/>
            </p:custDataLst>
          </p:nvPr>
        </p:nvSpPr>
        <p:spPr>
          <a:xfrm>
            <a:off x="0" y="0"/>
            <a:ext cx="16933" cy="12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6" r:id="rId3"/>
    <p:sldLayoutId id="2147483681" r:id="rId4"/>
    <p:sldLayoutId id="2147483682" r:id="rId5"/>
    <p:sldLayoutId id="2147483683" r:id="rId6"/>
    <p:sldLayoutId id="2147483680" r:id="rId7"/>
    <p:sldLayoutId id="2147483684" r:id="rId8"/>
    <p:sldLayoutId id="2147483685" r:id="rId9"/>
    <p:sldLayoutId id="2147483686" r:id="rId10"/>
  </p:sldLayoutIdLst>
  <p:txStyles>
    <p:titleStyle>
      <a:lvl1pPr algn="l" rtl="0" eaLnBrk="1" fontAlgn="base" hangingPunct="1">
        <a:lnSpc>
          <a:spcPct val="80000"/>
        </a:lnSpc>
        <a:spcBef>
          <a:spcPct val="0"/>
        </a:spcBef>
        <a:spcAft>
          <a:spcPct val="0"/>
        </a:spcAft>
        <a:defRPr sz="5400" b="0" cap="all" baseline="0">
          <a:solidFill>
            <a:schemeClr val="accent2"/>
          </a:solidFill>
          <a:latin typeface="+mj-lt"/>
          <a:ea typeface="+mj-ea"/>
          <a:cs typeface="+mj-cs"/>
        </a:defRPr>
      </a:lvl1pPr>
      <a:lvl2pPr algn="l" rtl="0" eaLnBrk="1" fontAlgn="base" hangingPunct="1">
        <a:lnSpc>
          <a:spcPct val="80000"/>
        </a:lnSpc>
        <a:spcBef>
          <a:spcPct val="0"/>
        </a:spcBef>
        <a:spcAft>
          <a:spcPct val="0"/>
        </a:spcAft>
        <a:defRPr sz="3600" b="1">
          <a:solidFill>
            <a:schemeClr val="tx2"/>
          </a:solidFill>
          <a:latin typeface="Arial" charset="0"/>
        </a:defRPr>
      </a:lvl2pPr>
      <a:lvl3pPr algn="l" rtl="0" eaLnBrk="1" fontAlgn="base" hangingPunct="1">
        <a:lnSpc>
          <a:spcPct val="80000"/>
        </a:lnSpc>
        <a:spcBef>
          <a:spcPct val="0"/>
        </a:spcBef>
        <a:spcAft>
          <a:spcPct val="0"/>
        </a:spcAft>
        <a:defRPr sz="3600" b="1">
          <a:solidFill>
            <a:schemeClr val="tx2"/>
          </a:solidFill>
          <a:latin typeface="Arial" charset="0"/>
        </a:defRPr>
      </a:lvl3pPr>
      <a:lvl4pPr algn="l" rtl="0" eaLnBrk="1" fontAlgn="base" hangingPunct="1">
        <a:lnSpc>
          <a:spcPct val="80000"/>
        </a:lnSpc>
        <a:spcBef>
          <a:spcPct val="0"/>
        </a:spcBef>
        <a:spcAft>
          <a:spcPct val="0"/>
        </a:spcAft>
        <a:defRPr sz="3600" b="1">
          <a:solidFill>
            <a:schemeClr val="tx2"/>
          </a:solidFill>
          <a:latin typeface="Arial" charset="0"/>
        </a:defRPr>
      </a:lvl4pPr>
      <a:lvl5pPr algn="l" rtl="0" eaLnBrk="1" fontAlgn="base" hangingPunct="1">
        <a:lnSpc>
          <a:spcPct val="80000"/>
        </a:lnSpc>
        <a:spcBef>
          <a:spcPct val="0"/>
        </a:spcBef>
        <a:spcAft>
          <a:spcPct val="0"/>
        </a:spcAft>
        <a:defRPr sz="3600" b="1">
          <a:solidFill>
            <a:schemeClr val="tx2"/>
          </a:solidFill>
          <a:latin typeface="Arial" charset="0"/>
        </a:defRPr>
      </a:lvl5pPr>
      <a:lvl6pPr marL="457200" algn="l" rtl="0" eaLnBrk="1" fontAlgn="base" hangingPunct="1">
        <a:lnSpc>
          <a:spcPct val="80000"/>
        </a:lnSpc>
        <a:spcBef>
          <a:spcPct val="0"/>
        </a:spcBef>
        <a:spcAft>
          <a:spcPct val="0"/>
        </a:spcAft>
        <a:defRPr sz="3600" b="1">
          <a:solidFill>
            <a:schemeClr val="tx2"/>
          </a:solidFill>
          <a:latin typeface="Arial" charset="0"/>
        </a:defRPr>
      </a:lvl6pPr>
      <a:lvl7pPr marL="914400" algn="l" rtl="0" eaLnBrk="1" fontAlgn="base" hangingPunct="1">
        <a:lnSpc>
          <a:spcPct val="80000"/>
        </a:lnSpc>
        <a:spcBef>
          <a:spcPct val="0"/>
        </a:spcBef>
        <a:spcAft>
          <a:spcPct val="0"/>
        </a:spcAft>
        <a:defRPr sz="3600" b="1">
          <a:solidFill>
            <a:schemeClr val="tx2"/>
          </a:solidFill>
          <a:latin typeface="Arial" charset="0"/>
        </a:defRPr>
      </a:lvl7pPr>
      <a:lvl8pPr marL="1371600" algn="l" rtl="0" eaLnBrk="1" fontAlgn="base" hangingPunct="1">
        <a:lnSpc>
          <a:spcPct val="80000"/>
        </a:lnSpc>
        <a:spcBef>
          <a:spcPct val="0"/>
        </a:spcBef>
        <a:spcAft>
          <a:spcPct val="0"/>
        </a:spcAft>
        <a:defRPr sz="3600" b="1">
          <a:solidFill>
            <a:schemeClr val="tx2"/>
          </a:solidFill>
          <a:latin typeface="Arial" charset="0"/>
        </a:defRPr>
      </a:lvl8pPr>
      <a:lvl9pPr marL="1828800" algn="l" rtl="0" eaLnBrk="1" fontAlgn="base" hangingPunct="1">
        <a:lnSpc>
          <a:spcPct val="80000"/>
        </a:lnSpc>
        <a:spcBef>
          <a:spcPct val="0"/>
        </a:spcBef>
        <a:spcAft>
          <a:spcPct val="0"/>
        </a:spcAft>
        <a:defRPr sz="3600" b="1">
          <a:solidFill>
            <a:schemeClr val="tx2"/>
          </a:solidFill>
          <a:latin typeface="Arial" charset="0"/>
        </a:defRPr>
      </a:lvl9pPr>
    </p:titleStyle>
    <p:bodyStyle>
      <a:lvl1pPr marL="268288" indent="-268288" algn="l" rtl="0" eaLnBrk="1" fontAlgn="base" hangingPunct="1">
        <a:lnSpc>
          <a:spcPct val="100000"/>
        </a:lnSpc>
        <a:spcBef>
          <a:spcPts val="600"/>
        </a:spcBef>
        <a:spcAft>
          <a:spcPts val="200"/>
        </a:spcAft>
        <a:buClr>
          <a:schemeClr val="accent2"/>
        </a:buClr>
        <a:buChar char="•"/>
        <a:defRPr sz="2400">
          <a:solidFill>
            <a:schemeClr val="tx1"/>
          </a:solidFill>
          <a:latin typeface="+mn-lt"/>
          <a:ea typeface="+mn-ea"/>
          <a:cs typeface="+mn-cs"/>
        </a:defRPr>
      </a:lvl1pPr>
      <a:lvl2pPr marL="742950" indent="-285750" algn="l" rtl="0" eaLnBrk="1" fontAlgn="base" hangingPunct="1">
        <a:lnSpc>
          <a:spcPct val="100000"/>
        </a:lnSpc>
        <a:spcBef>
          <a:spcPts val="0"/>
        </a:spcBef>
        <a:spcAft>
          <a:spcPts val="0"/>
        </a:spcAft>
        <a:buChar char="–"/>
        <a:defRPr>
          <a:solidFill>
            <a:schemeClr val="tx1"/>
          </a:solidFill>
          <a:latin typeface="+mn-lt"/>
        </a:defRPr>
      </a:lvl2pPr>
      <a:lvl3pPr marL="1143000" indent="-228600" algn="l" rtl="0" eaLnBrk="1" fontAlgn="base" hangingPunct="1">
        <a:lnSpc>
          <a:spcPct val="100000"/>
        </a:lnSpc>
        <a:spcBef>
          <a:spcPts val="0"/>
        </a:spcBef>
        <a:spcAft>
          <a:spcPts val="0"/>
        </a:spcAft>
        <a:buChar char="•"/>
        <a:defRPr sz="1400">
          <a:solidFill>
            <a:schemeClr val="tx1"/>
          </a:solidFill>
          <a:latin typeface="+mn-lt"/>
        </a:defRPr>
      </a:lvl3pPr>
      <a:lvl4pPr marL="1600200" indent="-228600" algn="l" rtl="0" eaLnBrk="1" fontAlgn="base" hangingPunct="1">
        <a:lnSpc>
          <a:spcPct val="100000"/>
        </a:lnSpc>
        <a:spcBef>
          <a:spcPts val="0"/>
        </a:spcBef>
        <a:spcAft>
          <a:spcPts val="0"/>
        </a:spcAft>
        <a:buChar char="–"/>
        <a:defRPr sz="1200">
          <a:solidFill>
            <a:schemeClr val="tx1"/>
          </a:solidFill>
          <a:latin typeface="+mn-lt"/>
        </a:defRPr>
      </a:lvl4pPr>
      <a:lvl5pPr marL="2057400" indent="-228600" algn="l" rtl="0" eaLnBrk="1" fontAlgn="base" hangingPunct="1">
        <a:lnSpc>
          <a:spcPct val="100000"/>
        </a:lnSpc>
        <a:spcBef>
          <a:spcPts val="0"/>
        </a:spcBef>
        <a:spcAft>
          <a:spcPts val="0"/>
        </a:spcAft>
        <a:buChar char="»"/>
        <a:defRPr sz="1000">
          <a:solidFill>
            <a:schemeClr val="tx1"/>
          </a:solidFill>
          <a:latin typeface="+mn-lt"/>
        </a:defRPr>
      </a:lvl5pPr>
      <a:lvl6pPr marL="2514600" indent="-228600" algn="l" rtl="0" eaLnBrk="1" fontAlgn="base" hangingPunct="1">
        <a:lnSpc>
          <a:spcPct val="80000"/>
        </a:lnSpc>
        <a:spcBef>
          <a:spcPct val="15000"/>
        </a:spcBef>
        <a:spcAft>
          <a:spcPct val="15000"/>
        </a:spcAft>
        <a:buChar char="»"/>
        <a:defRPr sz="1000">
          <a:solidFill>
            <a:schemeClr val="tx1"/>
          </a:solidFill>
          <a:latin typeface="+mn-lt"/>
        </a:defRPr>
      </a:lvl6pPr>
      <a:lvl7pPr marL="2971800" indent="-228600" algn="l" rtl="0" eaLnBrk="1" fontAlgn="base" hangingPunct="1">
        <a:lnSpc>
          <a:spcPct val="80000"/>
        </a:lnSpc>
        <a:spcBef>
          <a:spcPct val="15000"/>
        </a:spcBef>
        <a:spcAft>
          <a:spcPct val="15000"/>
        </a:spcAft>
        <a:buChar char="»"/>
        <a:defRPr sz="1000">
          <a:solidFill>
            <a:schemeClr val="tx1"/>
          </a:solidFill>
          <a:latin typeface="+mn-lt"/>
        </a:defRPr>
      </a:lvl7pPr>
      <a:lvl8pPr marL="3429000" indent="-228600" algn="l" rtl="0" eaLnBrk="1" fontAlgn="base" hangingPunct="1">
        <a:lnSpc>
          <a:spcPct val="80000"/>
        </a:lnSpc>
        <a:spcBef>
          <a:spcPct val="15000"/>
        </a:spcBef>
        <a:spcAft>
          <a:spcPct val="15000"/>
        </a:spcAft>
        <a:buChar char="»"/>
        <a:defRPr sz="1000">
          <a:solidFill>
            <a:schemeClr val="tx1"/>
          </a:solidFill>
          <a:latin typeface="+mn-lt"/>
        </a:defRPr>
      </a:lvl8pPr>
      <a:lvl9pPr marL="3886200" indent="-228600" algn="l" rtl="0" eaLnBrk="1" fontAlgn="base" hangingPunct="1">
        <a:lnSpc>
          <a:spcPct val="80000"/>
        </a:lnSpc>
        <a:spcBef>
          <a:spcPct val="15000"/>
        </a:spcBef>
        <a:spcAft>
          <a:spcPct val="15000"/>
        </a:spcAft>
        <a:buChar char="»"/>
        <a:defRPr sz="1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9"/>
          <p:cNvSpPr txBox="1">
            <a:spLocks noGrp="1"/>
          </p:cNvSpPr>
          <p:nvPr>
            <p:ph type="ctrTitle"/>
          </p:nvPr>
        </p:nvSpPr>
        <p:spPr>
          <a:prstGeom prst="rect">
            <a:avLst/>
          </a:prstGeom>
          <a:noFill/>
          <a:ln>
            <a:noFill/>
          </a:ln>
        </p:spPr>
        <p:txBody>
          <a:bodyPr spcFirstLastPara="1" vert="horz" wrap="square" lIns="0" tIns="180000" rIns="0" bIns="0" numCol="1" anchor="t" anchorCtr="0" compatLnSpc="1">
            <a:prstTxWarp prst="textNoShape">
              <a:avLst/>
            </a:prstTxWarp>
            <a:noAutofit/>
          </a:bodyPr>
          <a:lstStyle/>
          <a:p>
            <a:r>
              <a:rPr lang="sv-SE" sz="8000" dirty="0">
                <a:latin typeface="Kapra Neue Custom" panose="00000800000000000000" pitchFamily="50" charset="0"/>
              </a:rPr>
              <a:t>GRUNDLÄGGANDE LEDARSKAPSUTBILDNING FÖR DIG SOM HAR UPPDRAG I, ELLER ÅT, PARTIET</a:t>
            </a:r>
            <a:br>
              <a:rPr lang="sv-SE" sz="4000" dirty="0"/>
            </a:br>
            <a:br>
              <a:rPr lang="sv-SE" sz="4000" dirty="0"/>
            </a:br>
            <a:endParaRPr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31"/>
          <p:cNvPicPr preferRelativeResize="0"/>
          <p:nvPr/>
        </p:nvPicPr>
        <p:blipFill rotWithShape="1">
          <a:blip r:embed="rId3">
            <a:alphaModFix/>
          </a:blip>
          <a:srcRect l="1399" t="26632" r="4650"/>
          <a:stretch/>
        </p:blipFill>
        <p:spPr>
          <a:xfrm>
            <a:off x="-69516" y="-52134"/>
            <a:ext cx="12331021" cy="9248267"/>
          </a:xfrm>
          <a:prstGeom prst="rect">
            <a:avLst/>
          </a:prstGeom>
          <a:noFill/>
          <a:ln>
            <a:noFill/>
          </a:ln>
        </p:spPr>
      </p:pic>
      <p:sp>
        <p:nvSpPr>
          <p:cNvPr id="164" name="Google Shape;164;p31"/>
          <p:cNvSpPr txBox="1"/>
          <p:nvPr/>
        </p:nvSpPr>
        <p:spPr>
          <a:xfrm>
            <a:off x="431967" y="5384133"/>
            <a:ext cx="2714400" cy="1000800"/>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ED1B34"/>
              </a:buClr>
              <a:buSzPts val="1800"/>
            </a:pPr>
            <a:r>
              <a:rPr lang="sv" sz="2400" b="1" dirty="0">
                <a:solidFill>
                  <a:srgbClr val="ED1B34"/>
                </a:solidFill>
                <a:latin typeface="Avenir LT Pro 65 Medium" panose="020B0603020203020204" pitchFamily="34" charset="0"/>
              </a:rPr>
              <a:t>TILLIT &amp; STRUKTUR</a:t>
            </a:r>
            <a:r>
              <a:rPr lang="sv" sz="2400" b="1" dirty="0">
                <a:solidFill>
                  <a:srgbClr val="660000"/>
                </a:solidFill>
                <a:latin typeface="Avenir LT Pro 65 Medium" panose="020B0603020203020204" pitchFamily="34" charset="0"/>
                <a:sym typeface="Arial"/>
              </a:rPr>
              <a:t> </a:t>
            </a:r>
            <a:endParaRPr dirty="0">
              <a:latin typeface="Avenir LT Pro 65 Medium" panose="020B0603020203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32"/>
          <p:cNvPicPr preferRelativeResize="0"/>
          <p:nvPr/>
        </p:nvPicPr>
        <p:blipFill rotWithShape="1">
          <a:blip r:embed="rId3">
            <a:alphaModFix/>
          </a:blip>
          <a:srcRect/>
          <a:stretch/>
        </p:blipFill>
        <p:spPr>
          <a:xfrm>
            <a:off x="-177633" y="-102266"/>
            <a:ext cx="12369632" cy="9955983"/>
          </a:xfrm>
          <a:prstGeom prst="rect">
            <a:avLst/>
          </a:prstGeom>
          <a:noFill/>
          <a:ln>
            <a:noFill/>
          </a:ln>
        </p:spPr>
      </p:pic>
      <p:sp>
        <p:nvSpPr>
          <p:cNvPr id="171" name="Google Shape;171;p32"/>
          <p:cNvSpPr txBox="1"/>
          <p:nvPr/>
        </p:nvSpPr>
        <p:spPr>
          <a:xfrm>
            <a:off x="127167" y="202533"/>
            <a:ext cx="2714400" cy="1000800"/>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ED1B34"/>
              </a:buClr>
              <a:buSzPts val="1800"/>
            </a:pPr>
            <a:r>
              <a:rPr lang="sv" sz="2400" b="1" dirty="0">
                <a:solidFill>
                  <a:srgbClr val="ED1B34"/>
                </a:solidFill>
                <a:latin typeface="Avenir LT Pro 65 Medium" panose="020B0603020203020204" pitchFamily="34" charset="0"/>
                <a:sym typeface="Arial"/>
              </a:rPr>
              <a:t>ARBETE &amp;</a:t>
            </a:r>
            <a:endParaRPr dirty="0">
              <a:latin typeface="Avenir LT Pro 65 Medium" panose="020B0603020203020204" pitchFamily="34" charset="0"/>
            </a:endParaRPr>
          </a:p>
          <a:p>
            <a:pPr algn="ctr">
              <a:spcBef>
                <a:spcPts val="0"/>
              </a:spcBef>
              <a:spcAft>
                <a:spcPts val="0"/>
              </a:spcAft>
              <a:buClr>
                <a:srgbClr val="ED1B34"/>
              </a:buClr>
              <a:buSzPts val="1800"/>
            </a:pPr>
            <a:r>
              <a:rPr lang="sv" sz="2400" b="1" dirty="0">
                <a:solidFill>
                  <a:srgbClr val="ED1B34"/>
                </a:solidFill>
                <a:latin typeface="Avenir LT Pro 65 Medium" panose="020B0603020203020204" pitchFamily="34" charset="0"/>
                <a:sym typeface="Arial"/>
              </a:rPr>
              <a:t>PRODUKTIVITET</a:t>
            </a:r>
            <a:r>
              <a:rPr lang="sv" sz="2400" b="1" dirty="0">
                <a:solidFill>
                  <a:srgbClr val="660000"/>
                </a:solidFill>
                <a:latin typeface="Avenir LT Pro 65 Medium" panose="020B0603020203020204" pitchFamily="34" charset="0"/>
                <a:sym typeface="Arial"/>
              </a:rPr>
              <a:t> </a:t>
            </a:r>
            <a:endParaRPr dirty="0">
              <a:latin typeface="Avenir LT Pro 65 Medium" panose="020B0603020203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idx="1"/>
          </p:nvPr>
        </p:nvSpPr>
        <p:spPr>
          <a:prstGeom prst="rect">
            <a:avLst/>
          </a:prstGeom>
          <a:noFill/>
          <a:ln>
            <a:noFill/>
          </a:ln>
        </p:spPr>
        <p:txBody>
          <a:bodyPr spcFirstLastPara="1" vert="horz" wrap="square" lIns="0" tIns="0" rIns="0" bIns="0" numCol="1" anchor="t" anchorCtr="0" compatLnSpc="1">
            <a:prstTxWarp prst="textNoShape">
              <a:avLst/>
            </a:prstTxWarp>
            <a:noAutofit/>
          </a:bodyPr>
          <a:lstStyle/>
          <a:p>
            <a:pPr marL="0" indent="0">
              <a:lnSpc>
                <a:spcPct val="115000"/>
              </a:lnSpc>
              <a:spcBef>
                <a:spcPts val="0"/>
              </a:spcBef>
              <a:buClr>
                <a:schemeClr val="dk1"/>
              </a:buClr>
              <a:buSzPts val="1100"/>
              <a:buNone/>
            </a:pPr>
            <a:r>
              <a:rPr lang="sv" sz="2667" dirty="0">
                <a:latin typeface="Avenir LT Pro 65 Medium" panose="020B0603020203020204" pitchFamily="34" charset="0"/>
              </a:rPr>
              <a:t>I mindre grupper om 2-3 deltagare reflektera tillsammans</a:t>
            </a:r>
            <a:endParaRPr sz="2667" dirty="0">
              <a:latin typeface="Avenir LT Pro 65 Medium" panose="020B0603020203020204" pitchFamily="34" charset="0"/>
            </a:endParaRPr>
          </a:p>
          <a:p>
            <a:pPr indent="-474121">
              <a:lnSpc>
                <a:spcPct val="115000"/>
              </a:lnSpc>
              <a:spcBef>
                <a:spcPts val="0"/>
              </a:spcBef>
              <a:buClr>
                <a:schemeClr val="dk1"/>
              </a:buClr>
              <a:buSzPts val="2000"/>
            </a:pPr>
            <a:r>
              <a:rPr lang="sv" sz="2667" dirty="0">
                <a:latin typeface="Avenir LT Pro 65 Medium" panose="020B0603020203020204" pitchFamily="34" charset="0"/>
              </a:rPr>
              <a:t>På vilket sätt känner du igen dig?</a:t>
            </a:r>
            <a:endParaRPr sz="2667" dirty="0">
              <a:latin typeface="Avenir LT Pro 65 Medium" panose="020B0603020203020204" pitchFamily="34" charset="0"/>
            </a:endParaRPr>
          </a:p>
          <a:p>
            <a:pPr indent="-474121">
              <a:lnSpc>
                <a:spcPct val="115000"/>
              </a:lnSpc>
              <a:spcBef>
                <a:spcPts val="0"/>
              </a:spcBef>
              <a:buClr>
                <a:schemeClr val="dk1"/>
              </a:buClr>
              <a:buSzPts val="2000"/>
            </a:pPr>
            <a:r>
              <a:rPr lang="sv" sz="2667" dirty="0">
                <a:latin typeface="Avenir LT Pro 65 Medium" panose="020B0603020203020204" pitchFamily="34" charset="0"/>
              </a:rPr>
              <a:t>Vilka beteenden/förhållningssätt känner du igen hos dig själv?</a:t>
            </a:r>
            <a:endParaRPr sz="2667" dirty="0">
              <a:latin typeface="Avenir LT Pro 65 Medium" panose="020B0603020203020204" pitchFamily="34" charset="0"/>
            </a:endParaRPr>
          </a:p>
          <a:p>
            <a:pPr indent="-474121">
              <a:lnSpc>
                <a:spcPct val="115000"/>
              </a:lnSpc>
              <a:spcBef>
                <a:spcPts val="0"/>
              </a:spcBef>
              <a:buClr>
                <a:schemeClr val="dk1"/>
              </a:buClr>
              <a:buSzPts val="2000"/>
            </a:pPr>
            <a:r>
              <a:rPr lang="sv" sz="2667" dirty="0">
                <a:latin typeface="Avenir LT Pro 65 Medium" panose="020B0603020203020204" pitchFamily="34" charset="0"/>
              </a:rPr>
              <a:t>Vilka beteenden/förhållningssätt känner du igen i grupper du varit en del av?</a:t>
            </a:r>
            <a:endParaRPr sz="3467" dirty="0">
              <a:solidFill>
                <a:srgbClr val="212121"/>
              </a:solidFill>
              <a:latin typeface="Avenir LT Pro 65 Medium" panose="020B0603020203020204" pitchFamily="34" charset="0"/>
            </a:endParaRPr>
          </a:p>
        </p:txBody>
      </p:sp>
      <p:sp>
        <p:nvSpPr>
          <p:cNvPr id="178" name="Google Shape;178;p33"/>
          <p:cNvSpPr txBox="1">
            <a:spLocks noGrp="1"/>
          </p:cNvSpPr>
          <p:nvPr>
            <p:ph type="title"/>
          </p:nvPr>
        </p:nvSpPr>
        <p:spPr>
          <a:prstGeom prst="rect">
            <a:avLst/>
          </a:prstGeom>
          <a:noFill/>
          <a:ln>
            <a:noFill/>
          </a:ln>
        </p:spPr>
        <p:txBody>
          <a:bodyPr spcFirstLastPara="1" vert="horz" wrap="square" lIns="0" tIns="0" rIns="0" bIns="0" numCol="1" anchor="b" anchorCtr="0" compatLnSpc="1">
            <a:prstTxWarp prst="textNoShape">
              <a:avLst/>
            </a:prstTxWarp>
            <a:noAutofit/>
          </a:bodyPr>
          <a:lstStyle/>
          <a:p>
            <a:r>
              <a:rPr lang="sv" sz="7200" dirty="0">
                <a:latin typeface="Kapra Neue Custom" panose="00000800000000000000" pitchFamily="50" charset="0"/>
              </a:rPr>
              <a:t>REFLEKTION</a:t>
            </a:r>
            <a:endParaRPr sz="7200" dirty="0">
              <a:latin typeface="Kapra Neue Custom" panose="00000800000000000000" pitchFamily="50"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4"/>
          <p:cNvSpPr txBox="1">
            <a:spLocks noGrp="1"/>
          </p:cNvSpPr>
          <p:nvPr>
            <p:ph idx="1"/>
          </p:nvPr>
        </p:nvSpPr>
        <p:spPr>
          <a:prstGeom prst="rect">
            <a:avLst/>
          </a:prstGeom>
          <a:noFill/>
          <a:ln>
            <a:noFill/>
          </a:ln>
        </p:spPr>
        <p:txBody>
          <a:bodyPr spcFirstLastPara="1" vert="horz" wrap="square" lIns="0" tIns="0" rIns="0" bIns="0" numCol="1" anchor="t" anchorCtr="0" compatLnSpc="1">
            <a:prstTxWarp prst="textNoShape">
              <a:avLst/>
            </a:prstTxWarp>
            <a:noAutofit/>
          </a:bodyPr>
          <a:lstStyle/>
          <a:p>
            <a:pPr marL="0" indent="0">
              <a:spcBef>
                <a:spcPts val="0"/>
              </a:spcBef>
              <a:buNone/>
            </a:pPr>
            <a:endParaRPr sz="4533"/>
          </a:p>
          <a:p>
            <a:pPr marL="84665" indent="0">
              <a:spcBef>
                <a:spcPts val="0"/>
              </a:spcBef>
              <a:buClr>
                <a:srgbClr val="000000"/>
              </a:buClr>
              <a:buNone/>
            </a:pPr>
            <a:br>
              <a:rPr lang="sv" sz="2800">
                <a:latin typeface="Garamond"/>
                <a:ea typeface="Garamond"/>
                <a:cs typeface="Garamond"/>
                <a:sym typeface="Garamond"/>
              </a:rPr>
            </a:br>
            <a:endParaRPr sz="2800"/>
          </a:p>
          <a:p>
            <a:pPr marL="270927" indent="-118530">
              <a:buNone/>
            </a:pPr>
            <a:endParaRPr/>
          </a:p>
        </p:txBody>
      </p:sp>
      <p:sp>
        <p:nvSpPr>
          <p:cNvPr id="185" name="Google Shape;185;p34"/>
          <p:cNvSpPr txBox="1">
            <a:spLocks noGrp="1"/>
          </p:cNvSpPr>
          <p:nvPr>
            <p:ph type="title"/>
          </p:nvPr>
        </p:nvSpPr>
        <p:spPr>
          <a:prstGeom prst="rect">
            <a:avLst/>
          </a:prstGeom>
          <a:noFill/>
          <a:ln>
            <a:noFill/>
          </a:ln>
        </p:spPr>
        <p:txBody>
          <a:bodyPr spcFirstLastPara="1" vert="horz" wrap="square" lIns="0" tIns="0" rIns="0" bIns="0" numCol="1" anchor="b" anchorCtr="0" compatLnSpc="1">
            <a:prstTxWarp prst="textNoShape">
              <a:avLst/>
            </a:prstTxWarp>
            <a:noAutofit/>
          </a:bodyPr>
          <a:lstStyle/>
          <a:p>
            <a:r>
              <a:rPr lang="sv" sz="7200" dirty="0">
                <a:latin typeface="Kapra Neue Custom" panose="00000800000000000000" pitchFamily="50" charset="0"/>
              </a:rPr>
              <a:t>DELA EXEMPEL</a:t>
            </a:r>
            <a:endParaRPr sz="7200" dirty="0">
              <a:latin typeface="Kapra Neue Custom" panose="00000800000000000000" pitchFamily="50"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451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3"/>
          <p:cNvSpPr txBox="1">
            <a:spLocks noGrp="1"/>
          </p:cNvSpPr>
          <p:nvPr>
            <p:ph type="ctrTitle"/>
          </p:nvPr>
        </p:nvSpPr>
        <p:spPr>
          <a:prstGeom prst="rect">
            <a:avLst/>
          </a:prstGeom>
          <a:noFill/>
          <a:ln>
            <a:noFill/>
          </a:ln>
        </p:spPr>
        <p:txBody>
          <a:bodyPr spcFirstLastPara="1" vert="horz" wrap="square" lIns="0" tIns="180000" rIns="0" bIns="0" numCol="1" anchor="t" anchorCtr="0" compatLnSpc="1">
            <a:prstTxWarp prst="textNoShape">
              <a:avLst/>
            </a:prstTxWarp>
            <a:noAutofit/>
          </a:bodyPr>
          <a:lstStyle/>
          <a:p>
            <a:r>
              <a:rPr lang="sv" sz="10666" dirty="0">
                <a:latin typeface="Kapra Neue Custom" panose="00000800000000000000" pitchFamily="50" charset="0"/>
              </a:rPr>
              <a:t>GRUPPDYNAMIK OCH -UTVECKLING</a:t>
            </a:r>
            <a:endParaRPr sz="10666" dirty="0">
              <a:latin typeface="Kapra Neue Custom" panose="00000800000000000000" pitchFamily="50"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4"/>
          <p:cNvSpPr txBox="1">
            <a:spLocks noGrp="1"/>
          </p:cNvSpPr>
          <p:nvPr>
            <p:ph idx="1"/>
          </p:nvPr>
        </p:nvSpPr>
        <p:spPr>
          <a:prstGeom prst="rect">
            <a:avLst/>
          </a:prstGeom>
          <a:noFill/>
          <a:ln>
            <a:noFill/>
          </a:ln>
        </p:spPr>
        <p:txBody>
          <a:bodyPr spcFirstLastPara="1" vert="horz" wrap="square" lIns="0" tIns="0" rIns="0" bIns="0" numCol="1" anchor="t" anchorCtr="0" compatLnSpc="1">
            <a:prstTxWarp prst="textNoShape">
              <a:avLst/>
            </a:prstTxWarp>
            <a:noAutofit/>
          </a:bodyPr>
          <a:lstStyle/>
          <a:p>
            <a:pPr marL="0" indent="0">
              <a:spcBef>
                <a:spcPts val="0"/>
              </a:spcBef>
              <a:buSzPts val="2100"/>
              <a:buNone/>
            </a:pPr>
            <a:r>
              <a:rPr lang="sv" sz="2667" dirty="0">
                <a:solidFill>
                  <a:schemeClr val="dk1"/>
                </a:solidFill>
                <a:latin typeface="Avenir LT Pro 65 Medium" panose="020B0603020203020204" pitchFamily="34" charset="0"/>
                <a:sym typeface="Avenir"/>
              </a:rPr>
              <a:t>Syftet med sessionen är att:</a:t>
            </a:r>
            <a:endParaRPr sz="2667" dirty="0">
              <a:solidFill>
                <a:schemeClr val="dk1"/>
              </a:solidFill>
              <a:latin typeface="Avenir LT Pro 65 Medium" panose="020B0603020203020204" pitchFamily="34" charset="0"/>
              <a:sym typeface="Avenir"/>
            </a:endParaRPr>
          </a:p>
          <a:p>
            <a:pPr marL="0" indent="0">
              <a:spcBef>
                <a:spcPts val="0"/>
              </a:spcBef>
              <a:buSzPts val="2100"/>
              <a:buNone/>
            </a:pPr>
            <a:endParaRPr sz="2667" dirty="0">
              <a:latin typeface="Avenir LT Pro 65 Medium" panose="020B0603020203020204" pitchFamily="34" charset="0"/>
            </a:endParaRPr>
          </a:p>
          <a:p>
            <a:pPr marL="0" indent="0">
              <a:spcBef>
                <a:spcPts val="0"/>
              </a:spcBef>
              <a:buNone/>
            </a:pPr>
            <a:r>
              <a:rPr lang="sv" sz="2667" dirty="0">
                <a:latin typeface="Avenir LT Pro 65 Medium" panose="020B0603020203020204" pitchFamily="34" charset="0"/>
              </a:rPr>
              <a:t>öka förståelsen </a:t>
            </a:r>
            <a:r>
              <a:rPr lang="sv-SE" sz="2667" dirty="0">
                <a:latin typeface="Avenir LT Pro 65 Medium" panose="020B0603020203020204" pitchFamily="34" charset="0"/>
              </a:rPr>
              <a:t>för</a:t>
            </a:r>
            <a:r>
              <a:rPr lang="sv" sz="2667" dirty="0">
                <a:latin typeface="Avenir LT Pro 65 Medium" panose="020B0603020203020204" pitchFamily="34" charset="0"/>
              </a:rPr>
              <a:t> interpersonella relationer och gruppdynamik som en del av att stärka sina förutsättningar att leda andra för ökad och effektiv samverkan</a:t>
            </a:r>
            <a:endParaRPr sz="2667" dirty="0">
              <a:latin typeface="Avenir LT Pro 65 Medium" panose="020B0603020203020204" pitchFamily="34" charset="0"/>
            </a:endParaRPr>
          </a:p>
          <a:p>
            <a:pPr marL="84665" indent="0">
              <a:spcBef>
                <a:spcPts val="0"/>
              </a:spcBef>
              <a:buClr>
                <a:srgbClr val="000000"/>
              </a:buClr>
              <a:buNone/>
            </a:pPr>
            <a:br>
              <a:rPr lang="sv" sz="2800" dirty="0">
                <a:latin typeface="Garamond"/>
                <a:ea typeface="Garamond"/>
                <a:cs typeface="Garamond"/>
                <a:sym typeface="Garamond"/>
              </a:rPr>
            </a:br>
            <a:endParaRPr sz="2800" dirty="0"/>
          </a:p>
          <a:p>
            <a:pPr marL="270927" indent="-118530">
              <a:buNone/>
            </a:pPr>
            <a:endParaRPr dirty="0"/>
          </a:p>
        </p:txBody>
      </p:sp>
      <p:sp>
        <p:nvSpPr>
          <p:cNvPr id="109" name="Google Shape;109;p24"/>
          <p:cNvSpPr txBox="1">
            <a:spLocks noGrp="1"/>
          </p:cNvSpPr>
          <p:nvPr>
            <p:ph type="title"/>
          </p:nvPr>
        </p:nvSpPr>
        <p:spPr>
          <a:prstGeom prst="rect">
            <a:avLst/>
          </a:prstGeom>
          <a:noFill/>
          <a:ln>
            <a:noFill/>
          </a:ln>
        </p:spPr>
        <p:txBody>
          <a:bodyPr spcFirstLastPara="1" vert="horz" wrap="square" lIns="0" tIns="0" rIns="0" bIns="0" numCol="1" anchor="b" anchorCtr="0" compatLnSpc="1">
            <a:prstTxWarp prst="textNoShape">
              <a:avLst/>
            </a:prstTxWarp>
            <a:noAutofit/>
          </a:bodyPr>
          <a:lstStyle/>
          <a:p>
            <a:r>
              <a:rPr lang="sv" sz="7200" dirty="0">
                <a:latin typeface="Kapra Neue Custom" panose="00000800000000000000" pitchFamily="50" charset="0"/>
              </a:rPr>
              <a:t>SYFTE</a:t>
            </a:r>
            <a:endParaRPr sz="7200" dirty="0">
              <a:latin typeface="Kapra Neue Custom" panose="00000800000000000000" pitchFamily="50"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5"/>
          <p:cNvSpPr txBox="1">
            <a:spLocks noGrp="1"/>
          </p:cNvSpPr>
          <p:nvPr>
            <p:ph idx="1"/>
          </p:nvPr>
        </p:nvSpPr>
        <p:spPr>
          <a:xfrm>
            <a:off x="1173600" y="2570400"/>
            <a:ext cx="9443600" cy="2944800"/>
          </a:xfrm>
          <a:prstGeom prst="rect">
            <a:avLst/>
          </a:prstGeom>
          <a:noFill/>
          <a:ln>
            <a:noFill/>
          </a:ln>
        </p:spPr>
        <p:txBody>
          <a:bodyPr spcFirstLastPara="1" vert="horz" wrap="square" lIns="0" tIns="0" rIns="0" bIns="0" numCol="1" anchor="t" anchorCtr="0" compatLnSpc="1">
            <a:prstTxWarp prst="textNoShape">
              <a:avLst/>
            </a:prstTxWarp>
            <a:noAutofit/>
          </a:bodyPr>
          <a:lstStyle/>
          <a:p>
            <a:pPr marL="0" indent="0">
              <a:lnSpc>
                <a:spcPct val="115000"/>
              </a:lnSpc>
              <a:spcBef>
                <a:spcPts val="0"/>
              </a:spcBef>
              <a:buClr>
                <a:schemeClr val="dk1"/>
              </a:buClr>
              <a:buSzPts val="1100"/>
              <a:buNone/>
            </a:pPr>
            <a:r>
              <a:rPr lang="sv" sz="2667" dirty="0">
                <a:latin typeface="Avenir LT Pro 65 Medium" panose="020B0603020203020204" pitchFamily="34" charset="0"/>
              </a:rPr>
              <a:t>Fundera på situationer när du samarbetat med andra i grupp för att uppnå ett gemensamt mål…</a:t>
            </a:r>
            <a:endParaRPr sz="2667" dirty="0">
              <a:latin typeface="Avenir LT Pro 65 Medium" panose="020B0603020203020204" pitchFamily="34" charset="0"/>
            </a:endParaRPr>
          </a:p>
          <a:p>
            <a:pPr>
              <a:lnSpc>
                <a:spcPct val="115000"/>
              </a:lnSpc>
              <a:spcBef>
                <a:spcPts val="0"/>
              </a:spcBef>
              <a:buClrTx/>
              <a:buSzPts val="2000"/>
            </a:pPr>
            <a:r>
              <a:rPr lang="sv" sz="2667" dirty="0">
                <a:latin typeface="Avenir LT Pro 65 Medium" panose="020B0603020203020204" pitchFamily="34" charset="0"/>
              </a:rPr>
              <a:t>vilka beteenden och förhållningssätt uppfattar du har gynnat ett väl fungerande och effektivt samarbete?</a:t>
            </a:r>
            <a:endParaRPr sz="2667" dirty="0">
              <a:latin typeface="Avenir LT Pro 65 Medium" panose="020B0603020203020204" pitchFamily="34" charset="0"/>
            </a:endParaRPr>
          </a:p>
          <a:p>
            <a:pPr>
              <a:lnSpc>
                <a:spcPct val="115000"/>
              </a:lnSpc>
              <a:spcBef>
                <a:spcPts val="0"/>
              </a:spcBef>
              <a:buClrTx/>
              <a:buSzPts val="2000"/>
            </a:pPr>
            <a:r>
              <a:rPr lang="sv" sz="2667" dirty="0">
                <a:latin typeface="Avenir LT Pro 65 Medium" panose="020B0603020203020204" pitchFamily="34" charset="0"/>
              </a:rPr>
              <a:t>vilka beteenden och förhållningssätt uppfattar du har motverkat ett väl fungerande och effektivt samarbete?</a:t>
            </a:r>
            <a:endParaRPr sz="2667" dirty="0">
              <a:latin typeface="Avenir LT Pro 65 Medium" panose="020B0603020203020204" pitchFamily="34" charset="0"/>
            </a:endParaRPr>
          </a:p>
          <a:p>
            <a:pPr marL="0" marR="33866" indent="0">
              <a:lnSpc>
                <a:spcPct val="115000"/>
              </a:lnSpc>
              <a:spcBef>
                <a:spcPts val="0"/>
              </a:spcBef>
              <a:buClr>
                <a:schemeClr val="dk1"/>
              </a:buClr>
              <a:buSzPts val="1100"/>
              <a:buNone/>
            </a:pPr>
            <a:endParaRPr sz="3200" dirty="0">
              <a:solidFill>
                <a:srgbClr val="212121"/>
              </a:solidFill>
            </a:endParaRPr>
          </a:p>
          <a:p>
            <a:pPr marL="84665" indent="0">
              <a:spcBef>
                <a:spcPts val="0"/>
              </a:spcBef>
              <a:buClr>
                <a:srgbClr val="000000"/>
              </a:buClr>
              <a:buNone/>
            </a:pPr>
            <a:br>
              <a:rPr lang="sv" sz="2800" dirty="0">
                <a:latin typeface="Garamond"/>
                <a:ea typeface="Garamond"/>
                <a:cs typeface="Garamond"/>
                <a:sym typeface="Garamond"/>
              </a:rPr>
            </a:br>
            <a:endParaRPr sz="2800" dirty="0"/>
          </a:p>
          <a:p>
            <a:pPr marL="270927" indent="-118530">
              <a:buNone/>
            </a:pPr>
            <a:endParaRPr dirty="0"/>
          </a:p>
        </p:txBody>
      </p:sp>
      <p:sp>
        <p:nvSpPr>
          <p:cNvPr id="116" name="Google Shape;116;p25"/>
          <p:cNvSpPr txBox="1">
            <a:spLocks noGrp="1"/>
          </p:cNvSpPr>
          <p:nvPr>
            <p:ph type="title"/>
          </p:nvPr>
        </p:nvSpPr>
        <p:spPr>
          <a:prstGeom prst="rect">
            <a:avLst/>
          </a:prstGeom>
          <a:noFill/>
          <a:ln>
            <a:noFill/>
          </a:ln>
        </p:spPr>
        <p:txBody>
          <a:bodyPr spcFirstLastPara="1" vert="horz" wrap="square" lIns="0" tIns="0" rIns="0" bIns="0" numCol="1" anchor="b" anchorCtr="0" compatLnSpc="1">
            <a:prstTxWarp prst="textNoShape">
              <a:avLst/>
            </a:prstTxWarp>
            <a:noAutofit/>
          </a:bodyPr>
          <a:lstStyle/>
          <a:p>
            <a:pPr>
              <a:buClr>
                <a:schemeClr val="dk1"/>
              </a:buClr>
              <a:buSzPts val="1400"/>
            </a:pPr>
            <a:r>
              <a:rPr lang="sv" sz="7200" dirty="0">
                <a:latin typeface="Kapra Neue Custom" panose="00000800000000000000" pitchFamily="50" charset="0"/>
              </a:rPr>
              <a:t>INDIVIDUELL REFLEKTION</a:t>
            </a:r>
            <a:endParaRPr sz="7200" dirty="0">
              <a:latin typeface="Kapra Neue Custom" panose="00000800000000000000" pitchFamily="50"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6"/>
          <p:cNvSpPr txBox="1">
            <a:spLocks noGrp="1"/>
          </p:cNvSpPr>
          <p:nvPr>
            <p:ph idx="1"/>
          </p:nvPr>
        </p:nvSpPr>
        <p:spPr>
          <a:prstGeom prst="rect">
            <a:avLst/>
          </a:prstGeom>
          <a:noFill/>
          <a:ln>
            <a:noFill/>
          </a:ln>
        </p:spPr>
        <p:txBody>
          <a:bodyPr spcFirstLastPara="1" vert="horz" wrap="square" lIns="0" tIns="0" rIns="0" bIns="0" numCol="1" anchor="t" anchorCtr="0" compatLnSpc="1">
            <a:prstTxWarp prst="textNoShape">
              <a:avLst/>
            </a:prstTxWarp>
            <a:noAutofit/>
          </a:bodyPr>
          <a:lstStyle/>
          <a:p>
            <a:pPr marL="0" indent="0">
              <a:lnSpc>
                <a:spcPct val="115000"/>
              </a:lnSpc>
              <a:spcBef>
                <a:spcPts val="0"/>
              </a:spcBef>
              <a:buClr>
                <a:schemeClr val="dk1"/>
              </a:buClr>
              <a:buSzPts val="1100"/>
              <a:buNone/>
            </a:pPr>
            <a:r>
              <a:rPr lang="sv" sz="2667" dirty="0">
                <a:latin typeface="Avenir LT Pro 65 Medium" panose="020B0603020203020204" pitchFamily="34" charset="0"/>
              </a:rPr>
              <a:t>I mindre grupper om 2-3 deltagare dela med varandra…</a:t>
            </a:r>
            <a:endParaRPr sz="2667" dirty="0">
              <a:latin typeface="Avenir LT Pro 65 Medium" panose="020B0603020203020204" pitchFamily="34" charset="0"/>
            </a:endParaRPr>
          </a:p>
          <a:p>
            <a:pPr marL="0" indent="0">
              <a:lnSpc>
                <a:spcPct val="115000"/>
              </a:lnSpc>
              <a:spcBef>
                <a:spcPts val="0"/>
              </a:spcBef>
              <a:buClr>
                <a:schemeClr val="dk1"/>
              </a:buClr>
              <a:buSzPts val="1100"/>
              <a:buNone/>
            </a:pPr>
            <a:endParaRPr sz="2667" dirty="0">
              <a:latin typeface="Avenir LT Pro 65 Medium" panose="020B0603020203020204" pitchFamily="34" charset="0"/>
            </a:endParaRPr>
          </a:p>
          <a:p>
            <a:pPr marL="0" indent="0">
              <a:lnSpc>
                <a:spcPct val="115000"/>
              </a:lnSpc>
              <a:spcBef>
                <a:spcPts val="0"/>
              </a:spcBef>
              <a:buClr>
                <a:schemeClr val="dk1"/>
              </a:buClr>
              <a:buSzPts val="1100"/>
              <a:buNone/>
            </a:pPr>
            <a:r>
              <a:rPr lang="sv" sz="2667" dirty="0">
                <a:latin typeface="Avenir LT Pro 65 Medium" panose="020B0603020203020204" pitchFamily="34" charset="0"/>
              </a:rPr>
              <a:t>...exempel på beteenden och förhållningssätt du uppfattat har bidragit till ett väl fungerande och effektivt samarbete respektive motverkat ett väl fungerande och effektivt samarbete.</a:t>
            </a:r>
            <a:endParaRPr sz="2667" dirty="0">
              <a:latin typeface="Avenir LT Pro 65 Medium" panose="020B0603020203020204" pitchFamily="34" charset="0"/>
            </a:endParaRPr>
          </a:p>
          <a:p>
            <a:pPr marL="0" indent="0">
              <a:lnSpc>
                <a:spcPct val="115000"/>
              </a:lnSpc>
              <a:spcBef>
                <a:spcPts val="0"/>
              </a:spcBef>
              <a:buNone/>
            </a:pPr>
            <a:endParaRPr sz="2667" dirty="0"/>
          </a:p>
          <a:p>
            <a:pPr marL="0" marR="33866" indent="0">
              <a:lnSpc>
                <a:spcPct val="115000"/>
              </a:lnSpc>
              <a:spcBef>
                <a:spcPts val="0"/>
              </a:spcBef>
              <a:buClr>
                <a:schemeClr val="dk1"/>
              </a:buClr>
              <a:buSzPts val="1100"/>
              <a:buNone/>
            </a:pPr>
            <a:endParaRPr sz="3200" dirty="0">
              <a:solidFill>
                <a:srgbClr val="212121"/>
              </a:solidFill>
            </a:endParaRPr>
          </a:p>
          <a:p>
            <a:pPr marL="84665" indent="0">
              <a:spcBef>
                <a:spcPts val="0"/>
              </a:spcBef>
              <a:buClr>
                <a:srgbClr val="000000"/>
              </a:buClr>
              <a:buNone/>
            </a:pPr>
            <a:br>
              <a:rPr lang="sv" sz="2800" dirty="0">
                <a:latin typeface="Garamond"/>
                <a:ea typeface="Garamond"/>
                <a:cs typeface="Garamond"/>
                <a:sym typeface="Garamond"/>
              </a:rPr>
            </a:br>
            <a:endParaRPr sz="2800" dirty="0"/>
          </a:p>
          <a:p>
            <a:pPr marL="270927" indent="-118530">
              <a:buNone/>
            </a:pPr>
            <a:endParaRPr dirty="0"/>
          </a:p>
        </p:txBody>
      </p:sp>
      <p:sp>
        <p:nvSpPr>
          <p:cNvPr id="123" name="Google Shape;123;p26"/>
          <p:cNvSpPr txBox="1">
            <a:spLocks noGrp="1"/>
          </p:cNvSpPr>
          <p:nvPr>
            <p:ph type="title"/>
          </p:nvPr>
        </p:nvSpPr>
        <p:spPr>
          <a:prstGeom prst="rect">
            <a:avLst/>
          </a:prstGeom>
          <a:noFill/>
          <a:ln>
            <a:noFill/>
          </a:ln>
        </p:spPr>
        <p:txBody>
          <a:bodyPr spcFirstLastPara="1" vert="horz" wrap="square" lIns="0" tIns="0" rIns="0" bIns="0" numCol="1" anchor="b" anchorCtr="0" compatLnSpc="1">
            <a:prstTxWarp prst="textNoShape">
              <a:avLst/>
            </a:prstTxWarp>
            <a:noAutofit/>
          </a:bodyPr>
          <a:lstStyle/>
          <a:p>
            <a:pPr>
              <a:buSzPts val="1400"/>
            </a:pPr>
            <a:r>
              <a:rPr lang="sv" sz="7200" dirty="0">
                <a:latin typeface="Kapra Neue Custom" panose="00000800000000000000" pitchFamily="50" charset="0"/>
              </a:rPr>
              <a:t>DELA MED VARANDRA</a:t>
            </a:r>
            <a:endParaRPr sz="7200" dirty="0">
              <a:latin typeface="Kapra Neue Custom" panose="00000800000000000000" pitchFamily="50"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7"/>
          <p:cNvSpPr txBox="1">
            <a:spLocks noGrp="1"/>
          </p:cNvSpPr>
          <p:nvPr>
            <p:ph type="ctrTitle"/>
          </p:nvPr>
        </p:nvSpPr>
        <p:spPr>
          <a:prstGeom prst="rect">
            <a:avLst/>
          </a:prstGeom>
          <a:noFill/>
          <a:ln>
            <a:noFill/>
          </a:ln>
        </p:spPr>
        <p:txBody>
          <a:bodyPr spcFirstLastPara="1" vert="horz" wrap="square" lIns="0" tIns="180000" rIns="0" bIns="0" numCol="1" anchor="t" anchorCtr="0" compatLnSpc="1">
            <a:prstTxWarp prst="textNoShape">
              <a:avLst/>
            </a:prstTxWarp>
            <a:noAutofit/>
          </a:bodyPr>
          <a:lstStyle/>
          <a:p>
            <a:r>
              <a:rPr lang="sv" sz="10666" dirty="0">
                <a:latin typeface="Kapra Neue Custom" panose="00000800000000000000" pitchFamily="50" charset="0"/>
              </a:rPr>
              <a:t>GRUPPERS UTVECKLING </a:t>
            </a:r>
            <a:br>
              <a:rPr lang="sv" sz="10666" dirty="0">
                <a:latin typeface="Kapra Neue Custom" panose="00000800000000000000" pitchFamily="50" charset="0"/>
              </a:rPr>
            </a:br>
            <a:r>
              <a:rPr lang="sv" sz="10666" dirty="0">
                <a:latin typeface="Kapra Neue Custom" panose="00000800000000000000" pitchFamily="50" charset="0"/>
              </a:rPr>
              <a:t>IMGD-MODELLEN</a:t>
            </a:r>
            <a:endParaRPr sz="10666" dirty="0">
              <a:latin typeface="Kapra Neue Custom" panose="00000800000000000000" pitchFamily="50"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8"/>
          <p:cNvSpPr txBox="1">
            <a:spLocks noGrp="1"/>
          </p:cNvSpPr>
          <p:nvPr>
            <p:ph type="title" idx="4294967295"/>
          </p:nvPr>
        </p:nvSpPr>
        <p:spPr>
          <a:xfrm>
            <a:off x="1510800" y="1"/>
            <a:ext cx="10681200" cy="1598633"/>
          </a:xfrm>
          <a:prstGeom prst="rect">
            <a:avLst/>
          </a:prstGeom>
          <a:noFill/>
          <a:ln>
            <a:noFill/>
          </a:ln>
        </p:spPr>
        <p:txBody>
          <a:bodyPr spcFirstLastPara="1" vert="horz" wrap="square" lIns="121900" tIns="121900" rIns="121900" bIns="121900" numCol="1" anchor="b" anchorCtr="0" compatLnSpc="1">
            <a:prstTxWarp prst="textNoShape">
              <a:avLst/>
            </a:prstTxWarp>
            <a:noAutofit/>
          </a:bodyPr>
          <a:lstStyle/>
          <a:p>
            <a:pPr>
              <a:spcBef>
                <a:spcPts val="0"/>
              </a:spcBef>
              <a:spcAft>
                <a:spcPts val="0"/>
              </a:spcAft>
              <a:buClr>
                <a:schemeClr val="dk1"/>
              </a:buClr>
              <a:buSzPts val="1400"/>
            </a:pPr>
            <a:r>
              <a:rPr lang="sv" sz="7200" dirty="0">
                <a:latin typeface="Kapra Neue Custom" panose="00000800000000000000" pitchFamily="50" charset="0"/>
              </a:rPr>
              <a:t>G</a:t>
            </a:r>
            <a:r>
              <a:rPr lang="sv-SE" sz="7200" dirty="0">
                <a:latin typeface="Kapra Neue Custom" panose="00000800000000000000" pitchFamily="50" charset="0"/>
              </a:rPr>
              <a:t>RUPPERS</a:t>
            </a:r>
            <a:r>
              <a:rPr lang="sv" sz="7200" dirty="0">
                <a:latin typeface="Kapra Neue Custom" panose="00000800000000000000" pitchFamily="50" charset="0"/>
              </a:rPr>
              <a:t> U</a:t>
            </a:r>
            <a:r>
              <a:rPr lang="sv-SE" sz="7200" dirty="0">
                <a:latin typeface="Kapra Neue Custom" panose="00000800000000000000" pitchFamily="50" charset="0"/>
              </a:rPr>
              <a:t>TVECKLING</a:t>
            </a:r>
            <a:r>
              <a:rPr lang="sv" sz="7200" dirty="0">
                <a:latin typeface="Kapra Neue Custom" panose="00000800000000000000" pitchFamily="50" charset="0"/>
              </a:rPr>
              <a:t> (IMGD)</a:t>
            </a:r>
            <a:endParaRPr sz="7200" dirty="0">
              <a:latin typeface="Kapra Neue Custom" panose="00000800000000000000" pitchFamily="50" charset="0"/>
            </a:endParaRPr>
          </a:p>
        </p:txBody>
      </p:sp>
      <p:sp>
        <p:nvSpPr>
          <p:cNvPr id="135" name="Google Shape;135;p28"/>
          <p:cNvSpPr/>
          <p:nvPr/>
        </p:nvSpPr>
        <p:spPr>
          <a:xfrm>
            <a:off x="1510800" y="1508967"/>
            <a:ext cx="1999600" cy="37504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buClr>
                <a:srgbClr val="000000"/>
              </a:buClr>
              <a:buSzPts val="1400"/>
            </a:pPr>
            <a:endParaRPr sz="1867">
              <a:solidFill>
                <a:srgbClr val="000000"/>
              </a:solidFill>
              <a:latin typeface="Arial"/>
              <a:ea typeface="Arial"/>
              <a:cs typeface="Arial"/>
              <a:sym typeface="Arial"/>
            </a:endParaRPr>
          </a:p>
        </p:txBody>
      </p:sp>
      <p:sp>
        <p:nvSpPr>
          <p:cNvPr id="136" name="Google Shape;136;p28"/>
          <p:cNvSpPr/>
          <p:nvPr/>
        </p:nvSpPr>
        <p:spPr>
          <a:xfrm>
            <a:off x="3828565" y="1508967"/>
            <a:ext cx="2089200" cy="37504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buClr>
                <a:srgbClr val="000000"/>
              </a:buClr>
              <a:buSzPts val="1400"/>
            </a:pPr>
            <a:endParaRPr sz="1867">
              <a:solidFill>
                <a:srgbClr val="000000"/>
              </a:solidFill>
              <a:latin typeface="Arial"/>
              <a:ea typeface="Arial"/>
              <a:cs typeface="Arial"/>
              <a:sym typeface="Arial"/>
            </a:endParaRPr>
          </a:p>
        </p:txBody>
      </p:sp>
      <p:sp>
        <p:nvSpPr>
          <p:cNvPr id="137" name="Google Shape;137;p28"/>
          <p:cNvSpPr/>
          <p:nvPr/>
        </p:nvSpPr>
        <p:spPr>
          <a:xfrm>
            <a:off x="6272053" y="1508967"/>
            <a:ext cx="1999600" cy="37504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buClr>
                <a:srgbClr val="000000"/>
              </a:buClr>
              <a:buSzPts val="1400"/>
            </a:pPr>
            <a:endParaRPr sz="1867">
              <a:solidFill>
                <a:srgbClr val="000000"/>
              </a:solidFill>
              <a:latin typeface="Arial"/>
              <a:ea typeface="Arial"/>
              <a:cs typeface="Arial"/>
              <a:sym typeface="Arial"/>
            </a:endParaRPr>
          </a:p>
        </p:txBody>
      </p:sp>
      <p:sp>
        <p:nvSpPr>
          <p:cNvPr id="138" name="Google Shape;138;p28"/>
          <p:cNvSpPr/>
          <p:nvPr/>
        </p:nvSpPr>
        <p:spPr>
          <a:xfrm>
            <a:off x="8625965" y="1508967"/>
            <a:ext cx="1904000" cy="37504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buClr>
                <a:srgbClr val="000000"/>
              </a:buClr>
              <a:buSzPts val="1400"/>
            </a:pPr>
            <a:endParaRPr sz="1867">
              <a:solidFill>
                <a:srgbClr val="000000"/>
              </a:solidFill>
              <a:latin typeface="Arial"/>
              <a:ea typeface="Arial"/>
              <a:cs typeface="Arial"/>
              <a:sym typeface="Arial"/>
            </a:endParaRPr>
          </a:p>
        </p:txBody>
      </p:sp>
      <p:sp>
        <p:nvSpPr>
          <p:cNvPr id="139" name="Google Shape;139;p28"/>
          <p:cNvSpPr txBox="1"/>
          <p:nvPr/>
        </p:nvSpPr>
        <p:spPr>
          <a:xfrm>
            <a:off x="1603500" y="2034008"/>
            <a:ext cx="8926000" cy="646000"/>
          </a:xfrm>
          <a:prstGeom prst="rect">
            <a:avLst/>
          </a:prstGeom>
          <a:noFill/>
          <a:ln>
            <a:noFill/>
          </a:ln>
        </p:spPr>
        <p:txBody>
          <a:bodyPr spcFirstLastPara="1" wrap="square" lIns="121900" tIns="121900" rIns="121900" bIns="121900" anchor="t" anchorCtr="0">
            <a:noAutofit/>
          </a:bodyPr>
          <a:lstStyle/>
          <a:p>
            <a:pPr>
              <a:spcBef>
                <a:spcPts val="0"/>
              </a:spcBef>
              <a:spcAft>
                <a:spcPts val="0"/>
              </a:spcAft>
              <a:buClr>
                <a:srgbClr val="CC0000"/>
              </a:buClr>
              <a:buSzPts val="1800"/>
            </a:pPr>
            <a:r>
              <a:rPr lang="sv" sz="2400" dirty="0">
                <a:solidFill>
                  <a:srgbClr val="CC0000"/>
                </a:solidFill>
                <a:latin typeface="Arial"/>
                <a:ea typeface="Arial"/>
                <a:cs typeface="Arial"/>
                <a:sym typeface="Arial"/>
              </a:rPr>
              <a:t>                       </a:t>
            </a:r>
            <a:endParaRPr dirty="0"/>
          </a:p>
          <a:p>
            <a:pPr>
              <a:spcBef>
                <a:spcPts val="0"/>
              </a:spcBef>
              <a:spcAft>
                <a:spcPts val="0"/>
              </a:spcAft>
              <a:buClr>
                <a:srgbClr val="000000"/>
              </a:buClr>
              <a:buSzPts val="1800"/>
            </a:pPr>
            <a:endParaRPr sz="2400" dirty="0">
              <a:solidFill>
                <a:srgbClr val="000000"/>
              </a:solidFill>
              <a:latin typeface="Arial"/>
              <a:ea typeface="Arial"/>
              <a:cs typeface="Arial"/>
              <a:sym typeface="Arial"/>
            </a:endParaRPr>
          </a:p>
          <a:p>
            <a:pPr>
              <a:spcBef>
                <a:spcPts val="0"/>
              </a:spcBef>
              <a:spcAft>
                <a:spcPts val="0"/>
              </a:spcAft>
              <a:buClr>
                <a:srgbClr val="000000"/>
              </a:buClr>
              <a:buSzPts val="6000"/>
            </a:pPr>
            <a:r>
              <a:rPr lang="sv" sz="8000" dirty="0">
                <a:solidFill>
                  <a:srgbClr val="000000"/>
                </a:solidFill>
                <a:latin typeface="Arial"/>
                <a:ea typeface="Arial"/>
                <a:cs typeface="Arial"/>
                <a:sym typeface="Arial"/>
              </a:rPr>
              <a:t>  </a:t>
            </a:r>
            <a:r>
              <a:rPr lang="sv" sz="6800" dirty="0">
                <a:solidFill>
                  <a:srgbClr val="FF0000"/>
                </a:solidFill>
                <a:latin typeface="Arial"/>
                <a:ea typeface="Arial"/>
                <a:cs typeface="Arial"/>
                <a:sym typeface="Arial"/>
              </a:rPr>
              <a:t>1</a:t>
            </a:r>
            <a:r>
              <a:rPr lang="sv" sz="6800" dirty="0">
                <a:solidFill>
                  <a:srgbClr val="000000"/>
                </a:solidFill>
                <a:latin typeface="Arial"/>
                <a:ea typeface="Arial"/>
                <a:cs typeface="Arial"/>
                <a:sym typeface="Arial"/>
              </a:rPr>
              <a:t>        </a:t>
            </a:r>
            <a:r>
              <a:rPr lang="sv" sz="6800" dirty="0">
                <a:solidFill>
                  <a:srgbClr val="CC0000"/>
                </a:solidFill>
                <a:latin typeface="Arial"/>
                <a:ea typeface="Arial"/>
                <a:cs typeface="Arial"/>
                <a:sym typeface="Arial"/>
              </a:rPr>
              <a:t>2</a:t>
            </a:r>
            <a:r>
              <a:rPr lang="sv" sz="6800" dirty="0">
                <a:solidFill>
                  <a:srgbClr val="000000"/>
                </a:solidFill>
                <a:latin typeface="Arial"/>
                <a:ea typeface="Arial"/>
                <a:cs typeface="Arial"/>
                <a:sym typeface="Arial"/>
              </a:rPr>
              <a:t>        </a:t>
            </a:r>
            <a:r>
              <a:rPr lang="sv" sz="6800" dirty="0">
                <a:solidFill>
                  <a:srgbClr val="990000"/>
                </a:solidFill>
                <a:latin typeface="Arial"/>
                <a:ea typeface="Arial"/>
                <a:cs typeface="Arial"/>
                <a:sym typeface="Arial"/>
              </a:rPr>
              <a:t>3</a:t>
            </a:r>
            <a:r>
              <a:rPr lang="sv" sz="6800" dirty="0">
                <a:solidFill>
                  <a:srgbClr val="000000"/>
                </a:solidFill>
                <a:latin typeface="Arial"/>
                <a:ea typeface="Arial"/>
                <a:cs typeface="Arial"/>
                <a:sym typeface="Arial"/>
              </a:rPr>
              <a:t>       </a:t>
            </a:r>
            <a:r>
              <a:rPr lang="sv" sz="6800" dirty="0">
                <a:solidFill>
                  <a:srgbClr val="660000"/>
                </a:solidFill>
                <a:latin typeface="Arial"/>
                <a:ea typeface="Arial"/>
                <a:cs typeface="Arial"/>
                <a:sym typeface="Arial"/>
              </a:rPr>
              <a:t>4</a:t>
            </a:r>
            <a:endParaRPr sz="667" dirty="0"/>
          </a:p>
        </p:txBody>
      </p:sp>
      <p:sp>
        <p:nvSpPr>
          <p:cNvPr id="140" name="Google Shape;140;p28"/>
          <p:cNvSpPr txBox="1"/>
          <p:nvPr/>
        </p:nvSpPr>
        <p:spPr>
          <a:xfrm>
            <a:off x="1510800" y="1574605"/>
            <a:ext cx="1999600" cy="646000"/>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FF0000"/>
              </a:buClr>
              <a:buSzPts val="1500"/>
            </a:pPr>
            <a:r>
              <a:rPr lang="sv" b="1" i="0" u="none" strike="noStrike" cap="none" dirty="0">
                <a:solidFill>
                  <a:srgbClr val="FF0000"/>
                </a:solidFill>
                <a:latin typeface="Avenir LT Pro 65 Medium" panose="020B0603020203020204" pitchFamily="34" charset="0"/>
                <a:sym typeface="Arial"/>
              </a:rPr>
              <a:t>TRYGGHET &amp; </a:t>
            </a:r>
            <a:endParaRPr dirty="0">
              <a:latin typeface="Avenir LT Pro 65 Medium" panose="020B0603020203020204" pitchFamily="34" charset="0"/>
            </a:endParaRPr>
          </a:p>
          <a:p>
            <a:pPr algn="ctr">
              <a:spcBef>
                <a:spcPts val="0"/>
              </a:spcBef>
              <a:spcAft>
                <a:spcPts val="0"/>
              </a:spcAft>
              <a:buClr>
                <a:srgbClr val="FF0000"/>
              </a:buClr>
              <a:buSzPts val="1500"/>
            </a:pPr>
            <a:r>
              <a:rPr lang="sv" b="1" i="0" u="none" strike="noStrike" cap="none" dirty="0">
                <a:solidFill>
                  <a:srgbClr val="FF0000"/>
                </a:solidFill>
                <a:latin typeface="Avenir LT Pro 65 Medium" panose="020B0603020203020204" pitchFamily="34" charset="0"/>
                <a:sym typeface="Arial"/>
              </a:rPr>
              <a:t>TILLHÖRIGHET </a:t>
            </a:r>
            <a:endParaRPr dirty="0">
              <a:latin typeface="Avenir LT Pro 65 Medium" panose="020B0603020203020204" pitchFamily="34" charset="0"/>
            </a:endParaRPr>
          </a:p>
        </p:txBody>
      </p:sp>
      <p:sp>
        <p:nvSpPr>
          <p:cNvPr id="141" name="Google Shape;141;p28"/>
          <p:cNvSpPr txBox="1"/>
          <p:nvPr/>
        </p:nvSpPr>
        <p:spPr>
          <a:xfrm>
            <a:off x="3873525" y="1574605"/>
            <a:ext cx="1999600" cy="646000"/>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CC0000"/>
              </a:buClr>
              <a:buSzPts val="1500"/>
            </a:pPr>
            <a:r>
              <a:rPr lang="sv" b="1" i="0" u="none" strike="noStrike" cap="none" dirty="0">
                <a:solidFill>
                  <a:srgbClr val="CC0000"/>
                </a:solidFill>
                <a:latin typeface="Avenir LT Pro 65 Medium" panose="020B0603020203020204" pitchFamily="34" charset="0"/>
                <a:sym typeface="Arial"/>
              </a:rPr>
              <a:t>OPPOSITION &amp; </a:t>
            </a:r>
            <a:endParaRPr dirty="0">
              <a:latin typeface="Avenir LT Pro 65 Medium" panose="020B0603020203020204" pitchFamily="34" charset="0"/>
            </a:endParaRPr>
          </a:p>
          <a:p>
            <a:pPr algn="ctr">
              <a:spcBef>
                <a:spcPts val="0"/>
              </a:spcBef>
              <a:spcAft>
                <a:spcPts val="0"/>
              </a:spcAft>
              <a:buClr>
                <a:srgbClr val="CC0000"/>
              </a:buClr>
              <a:buSzPts val="1500"/>
            </a:pPr>
            <a:r>
              <a:rPr lang="sv" b="1" i="0" u="none" strike="noStrike" cap="none" dirty="0">
                <a:solidFill>
                  <a:srgbClr val="CC0000"/>
                </a:solidFill>
                <a:latin typeface="Avenir LT Pro 65 Medium" panose="020B0603020203020204" pitchFamily="34" charset="0"/>
                <a:sym typeface="Arial"/>
              </a:rPr>
              <a:t>KONFLIKT </a:t>
            </a:r>
            <a:endParaRPr dirty="0">
              <a:latin typeface="Avenir LT Pro 65 Medium" panose="020B0603020203020204" pitchFamily="34" charset="0"/>
            </a:endParaRPr>
          </a:p>
        </p:txBody>
      </p:sp>
      <p:sp>
        <p:nvSpPr>
          <p:cNvPr id="142" name="Google Shape;142;p28"/>
          <p:cNvSpPr txBox="1"/>
          <p:nvPr/>
        </p:nvSpPr>
        <p:spPr>
          <a:xfrm>
            <a:off x="6236252" y="1574605"/>
            <a:ext cx="1999600" cy="646000"/>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990000"/>
              </a:buClr>
              <a:buSzPts val="1500"/>
            </a:pPr>
            <a:r>
              <a:rPr lang="sv" b="1" i="0" u="none" strike="noStrike" cap="none" dirty="0">
                <a:solidFill>
                  <a:srgbClr val="990000"/>
                </a:solidFill>
                <a:latin typeface="Avenir LT Pro 65 Medium" panose="020B0603020203020204" pitchFamily="34" charset="0"/>
                <a:sym typeface="Arial"/>
              </a:rPr>
              <a:t>TILLIT &amp; </a:t>
            </a:r>
            <a:endParaRPr dirty="0">
              <a:latin typeface="Avenir LT Pro 65 Medium" panose="020B0603020203020204" pitchFamily="34" charset="0"/>
            </a:endParaRPr>
          </a:p>
          <a:p>
            <a:pPr algn="ctr">
              <a:spcBef>
                <a:spcPts val="0"/>
              </a:spcBef>
              <a:spcAft>
                <a:spcPts val="0"/>
              </a:spcAft>
              <a:buClr>
                <a:srgbClr val="990000"/>
              </a:buClr>
              <a:buSzPts val="1500"/>
            </a:pPr>
            <a:r>
              <a:rPr lang="sv" b="1" i="0" u="none" strike="noStrike" cap="none" dirty="0">
                <a:solidFill>
                  <a:srgbClr val="990000"/>
                </a:solidFill>
                <a:latin typeface="Avenir LT Pro 65 Medium" panose="020B0603020203020204" pitchFamily="34" charset="0"/>
                <a:sym typeface="Arial"/>
              </a:rPr>
              <a:t>STRUKTUR</a:t>
            </a:r>
            <a:endParaRPr dirty="0">
              <a:latin typeface="Avenir LT Pro 65 Medium" panose="020B0603020203020204" pitchFamily="34" charset="0"/>
            </a:endParaRPr>
          </a:p>
        </p:txBody>
      </p:sp>
      <p:sp>
        <p:nvSpPr>
          <p:cNvPr id="143" name="Google Shape;143;p28"/>
          <p:cNvSpPr txBox="1"/>
          <p:nvPr/>
        </p:nvSpPr>
        <p:spPr>
          <a:xfrm>
            <a:off x="8598977" y="1574605"/>
            <a:ext cx="1999600" cy="646000"/>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660000"/>
              </a:buClr>
              <a:buSzPts val="1500"/>
            </a:pPr>
            <a:r>
              <a:rPr lang="sv" sz="1733" b="1" dirty="0">
                <a:solidFill>
                  <a:srgbClr val="660000"/>
                </a:solidFill>
                <a:latin typeface="Avenir LT Pro 65 Medium" panose="020B0603020203020204" pitchFamily="34" charset="0"/>
                <a:sym typeface="Arial"/>
              </a:rPr>
              <a:t>ARBETE</a:t>
            </a:r>
            <a:r>
              <a:rPr lang="sv" b="1" i="0" u="none" strike="noStrike" cap="none" dirty="0">
                <a:solidFill>
                  <a:srgbClr val="660000"/>
                </a:solidFill>
                <a:latin typeface="Avenir LT Pro 65 Medium" panose="020B0603020203020204" pitchFamily="34" charset="0"/>
                <a:sym typeface="Arial"/>
              </a:rPr>
              <a:t> &amp;</a:t>
            </a:r>
            <a:endParaRPr dirty="0">
              <a:latin typeface="Avenir LT Pro 65 Medium" panose="020B0603020203020204" pitchFamily="34" charset="0"/>
            </a:endParaRPr>
          </a:p>
          <a:p>
            <a:pPr algn="ctr">
              <a:spcBef>
                <a:spcPts val="0"/>
              </a:spcBef>
              <a:spcAft>
                <a:spcPts val="0"/>
              </a:spcAft>
              <a:buClr>
                <a:srgbClr val="660000"/>
              </a:buClr>
              <a:buSzPts val="1500"/>
            </a:pPr>
            <a:r>
              <a:rPr lang="sv" sz="1600" b="1" dirty="0">
                <a:solidFill>
                  <a:srgbClr val="660000"/>
                </a:solidFill>
                <a:latin typeface="Avenir LT Pro 65 Medium" panose="020B0603020203020204" pitchFamily="34" charset="0"/>
                <a:sym typeface="Arial"/>
              </a:rPr>
              <a:t>PRODUKTIVITET</a:t>
            </a:r>
            <a:r>
              <a:rPr lang="sv" b="1" i="0" u="none" strike="noStrike" cap="none" dirty="0">
                <a:solidFill>
                  <a:srgbClr val="660000"/>
                </a:solidFill>
                <a:latin typeface="Avenir LT Pro 65 Medium" panose="020B0603020203020204" pitchFamily="34" charset="0"/>
                <a:sym typeface="Arial"/>
              </a:rPr>
              <a:t> / </a:t>
            </a:r>
            <a:r>
              <a:rPr lang="sv" sz="1733" b="1" dirty="0">
                <a:solidFill>
                  <a:srgbClr val="660000"/>
                </a:solidFill>
                <a:latin typeface="Avenir LT Pro 65 Medium" panose="020B0603020203020204" pitchFamily="34" charset="0"/>
                <a:sym typeface="Arial"/>
              </a:rPr>
              <a:t>HÖG-</a:t>
            </a:r>
            <a:endParaRPr sz="1733" dirty="0">
              <a:latin typeface="Avenir LT Pro 65 Medium" panose="020B0603020203020204" pitchFamily="34" charset="0"/>
            </a:endParaRPr>
          </a:p>
          <a:p>
            <a:pPr algn="ctr">
              <a:spcBef>
                <a:spcPts val="0"/>
              </a:spcBef>
              <a:spcAft>
                <a:spcPts val="0"/>
              </a:spcAft>
              <a:buClr>
                <a:srgbClr val="660000"/>
              </a:buClr>
              <a:buSzPts val="1500"/>
            </a:pPr>
            <a:r>
              <a:rPr lang="sv" sz="1733" b="1" dirty="0">
                <a:solidFill>
                  <a:srgbClr val="660000"/>
                </a:solidFill>
                <a:latin typeface="Avenir LT Pro 65 Medium" panose="020B0603020203020204" pitchFamily="34" charset="0"/>
                <a:sym typeface="Arial"/>
              </a:rPr>
              <a:t>PRESTERANDE</a:t>
            </a:r>
            <a:r>
              <a:rPr lang="sv" b="1" i="0" u="none" strike="noStrike" cap="none" dirty="0">
                <a:solidFill>
                  <a:srgbClr val="660000"/>
                </a:solidFill>
                <a:latin typeface="Avenir LT Pro 65 Medium" panose="020B0603020203020204" pitchFamily="34" charset="0"/>
                <a:sym typeface="Arial"/>
              </a:rPr>
              <a:t> </a:t>
            </a:r>
            <a:r>
              <a:rPr lang="sv" sz="1733" b="1" dirty="0">
                <a:solidFill>
                  <a:srgbClr val="660000"/>
                </a:solidFill>
                <a:latin typeface="Avenir LT Pro 65 Medium" panose="020B0603020203020204" pitchFamily="34" charset="0"/>
                <a:sym typeface="Arial"/>
              </a:rPr>
              <a:t>TEAM</a:t>
            </a:r>
            <a:r>
              <a:rPr lang="sv" b="1" i="0" u="none" strike="noStrike" cap="none" dirty="0">
                <a:solidFill>
                  <a:srgbClr val="660000"/>
                </a:solidFill>
                <a:latin typeface="Avenir LT Pro 65 Medium" panose="020B0603020203020204" pitchFamily="34" charset="0"/>
                <a:sym typeface="Arial"/>
              </a:rPr>
              <a:t> </a:t>
            </a:r>
            <a:endParaRPr dirty="0">
              <a:latin typeface="Avenir LT Pro 65 Medium" panose="020B0603020203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9" descr="50s-cocktail-party.jpg"/>
          <p:cNvPicPr preferRelativeResize="0"/>
          <p:nvPr/>
        </p:nvPicPr>
        <p:blipFill rotWithShape="1">
          <a:blip r:embed="rId3">
            <a:alphaModFix/>
          </a:blip>
          <a:srcRect/>
          <a:stretch/>
        </p:blipFill>
        <p:spPr>
          <a:xfrm>
            <a:off x="-620966" y="2"/>
            <a:ext cx="13433948" cy="9144001"/>
          </a:xfrm>
          <a:prstGeom prst="rect">
            <a:avLst/>
          </a:prstGeom>
          <a:noFill/>
          <a:ln>
            <a:noFill/>
          </a:ln>
        </p:spPr>
      </p:pic>
      <p:sp>
        <p:nvSpPr>
          <p:cNvPr id="150" name="Google Shape;150;p29"/>
          <p:cNvSpPr txBox="1"/>
          <p:nvPr/>
        </p:nvSpPr>
        <p:spPr>
          <a:xfrm>
            <a:off x="-11367" y="101600"/>
            <a:ext cx="2542000" cy="1000800"/>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ED1B34"/>
              </a:buClr>
              <a:buSzPts val="1800"/>
            </a:pPr>
            <a:r>
              <a:rPr lang="sv" sz="2400" b="1" dirty="0">
                <a:solidFill>
                  <a:srgbClr val="ED1B34"/>
                </a:solidFill>
                <a:latin typeface="Avenir LT Pro 65 Medium" panose="020B0603020203020204" pitchFamily="34" charset="0"/>
                <a:sym typeface="Arial"/>
              </a:rPr>
              <a:t>TRYGGHET &amp; </a:t>
            </a:r>
            <a:endParaRPr dirty="0">
              <a:latin typeface="Avenir LT Pro 65 Medium" panose="020B0603020203020204" pitchFamily="34" charset="0"/>
            </a:endParaRPr>
          </a:p>
          <a:p>
            <a:pPr algn="ctr">
              <a:spcBef>
                <a:spcPts val="0"/>
              </a:spcBef>
              <a:spcAft>
                <a:spcPts val="0"/>
              </a:spcAft>
              <a:buClr>
                <a:srgbClr val="ED1B34"/>
              </a:buClr>
              <a:buSzPts val="1800"/>
            </a:pPr>
            <a:r>
              <a:rPr lang="sv" sz="2400" b="1" dirty="0">
                <a:solidFill>
                  <a:srgbClr val="ED1B34"/>
                </a:solidFill>
                <a:latin typeface="Avenir LT Pro 65 Medium" panose="020B0603020203020204" pitchFamily="34" charset="0"/>
                <a:sym typeface="Arial"/>
              </a:rPr>
              <a:t>TILLHÖRIGHET</a:t>
            </a:r>
            <a:r>
              <a:rPr lang="sv" sz="2000" b="1" dirty="0">
                <a:solidFill>
                  <a:srgbClr val="ED1B34"/>
                </a:solidFill>
                <a:latin typeface="Avenir LT Pro 65 Medium" panose="020B0603020203020204" pitchFamily="34" charset="0"/>
                <a:sym typeface="Arial"/>
              </a:rPr>
              <a:t> </a:t>
            </a:r>
            <a:endParaRPr dirty="0">
              <a:latin typeface="Avenir LT Pro 65 Medium" panose="020B0603020203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30"/>
          <p:cNvPicPr preferRelativeResize="0"/>
          <p:nvPr/>
        </p:nvPicPr>
        <p:blipFill rotWithShape="1">
          <a:blip r:embed="rId3">
            <a:alphaModFix/>
          </a:blip>
          <a:srcRect t="7112" b="3089"/>
          <a:stretch/>
        </p:blipFill>
        <p:spPr>
          <a:xfrm>
            <a:off x="-128149" y="-437650"/>
            <a:ext cx="12448301" cy="10019299"/>
          </a:xfrm>
          <a:prstGeom prst="rect">
            <a:avLst/>
          </a:prstGeom>
          <a:noFill/>
          <a:ln>
            <a:noFill/>
          </a:ln>
        </p:spPr>
      </p:pic>
      <p:sp>
        <p:nvSpPr>
          <p:cNvPr id="157" name="Google Shape;157;p30"/>
          <p:cNvSpPr txBox="1"/>
          <p:nvPr/>
        </p:nvSpPr>
        <p:spPr>
          <a:xfrm>
            <a:off x="75067" y="70367"/>
            <a:ext cx="2603200" cy="1000800"/>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ED1B34"/>
              </a:buClr>
              <a:buSzPts val="1800"/>
            </a:pPr>
            <a:r>
              <a:rPr lang="sv" sz="2400" b="1" dirty="0">
                <a:solidFill>
                  <a:srgbClr val="ED1B34"/>
                </a:solidFill>
                <a:latin typeface="Avenir LT Pro 65 Medium" panose="020B0603020203020204" pitchFamily="34" charset="0"/>
                <a:sym typeface="Arial"/>
              </a:rPr>
              <a:t>OPPOSITION &amp; </a:t>
            </a:r>
            <a:endParaRPr dirty="0">
              <a:latin typeface="Avenir LT Pro 65 Medium" panose="020B0603020203020204" pitchFamily="34" charset="0"/>
            </a:endParaRPr>
          </a:p>
          <a:p>
            <a:pPr algn="ctr">
              <a:spcBef>
                <a:spcPts val="0"/>
              </a:spcBef>
              <a:spcAft>
                <a:spcPts val="0"/>
              </a:spcAft>
              <a:buClr>
                <a:srgbClr val="ED1B34"/>
              </a:buClr>
              <a:buSzPts val="1800"/>
            </a:pPr>
            <a:r>
              <a:rPr lang="sv" sz="2400" b="1" dirty="0">
                <a:solidFill>
                  <a:srgbClr val="ED1B34"/>
                </a:solidFill>
                <a:latin typeface="Avenir LT Pro 65 Medium" panose="020B0603020203020204" pitchFamily="34" charset="0"/>
                <a:sym typeface="Arial"/>
              </a:rPr>
              <a:t>KONFLIKT</a:t>
            </a:r>
            <a:r>
              <a:rPr lang="sv" sz="2400" b="1" dirty="0">
                <a:solidFill>
                  <a:srgbClr val="CC0000"/>
                </a:solidFill>
                <a:latin typeface="Avenir LT Pro 65 Medium" panose="020B0603020203020204" pitchFamily="34" charset="0"/>
                <a:sym typeface="Arial"/>
              </a:rPr>
              <a:t> </a:t>
            </a:r>
            <a:endParaRPr dirty="0">
              <a:latin typeface="Avenir LT Pro 65 Medium" panose="020B0603020203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Socialdemokraterna">
  <a:themeElements>
    <a:clrScheme name="Socialdemokraterna ny">
      <a:dk1>
        <a:srgbClr val="000000"/>
      </a:dk1>
      <a:lt1>
        <a:srgbClr val="FFFFFF"/>
      </a:lt1>
      <a:dk2>
        <a:srgbClr val="9C9E9F"/>
      </a:dk2>
      <a:lt2>
        <a:srgbClr val="DDDDDD"/>
      </a:lt2>
      <a:accent1>
        <a:srgbClr val="B40D1E"/>
      </a:accent1>
      <a:accent2>
        <a:srgbClr val="ED1B34"/>
      </a:accent2>
      <a:accent3>
        <a:srgbClr val="FFDCD6"/>
      </a:accent3>
      <a:accent4>
        <a:srgbClr val="000000"/>
      </a:accent4>
      <a:accent5>
        <a:srgbClr val="7F7F7F"/>
      </a:accent5>
      <a:accent6>
        <a:srgbClr val="A5A5A5"/>
      </a:accent6>
      <a:hlink>
        <a:srgbClr val="292929"/>
      </a:hlink>
      <a:folHlink>
        <a:srgbClr val="4D4D4D"/>
      </a:folHlink>
    </a:clrScheme>
    <a:fontScheme name="Socialdemokraterna">
      <a:majorFont>
        <a:latin typeface="Kapra Neue Custom"/>
        <a:ea typeface=""/>
        <a:cs typeface=""/>
      </a:majorFont>
      <a:minorFont>
        <a:latin typeface="Avenir LT Pro 65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spcBef>
            <a:spcPts val="600"/>
          </a:spcBef>
          <a:spcAft>
            <a:spcPts val="300"/>
          </a:spcAft>
          <a:defRPr sz="2400" dirty="0" err="1" smtClean="0">
            <a:latin typeface="+mn-lt"/>
          </a:defRPr>
        </a:defPPr>
      </a:lstStyle>
    </a:txDef>
  </a:objectDefaults>
  <a:extraClrSchemeLst/>
  <a:extLst>
    <a:ext uri="{05A4C25C-085E-4340-85A3-A5531E510DB2}">
      <thm15:themeFamily xmlns:thm15="http://schemas.microsoft.com/office/thememl/2012/main" name="Presentation13" id="{373AC898-3C10-6844-85FA-0E330079D3E2}" vid="{F6B62244-9BC0-A147-BFC1-396DB1E326B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S wide 2021 final (1)</Template>
  <TotalTime>10</TotalTime>
  <Words>1802</Words>
  <Application>Microsoft Office PowerPoint</Application>
  <PresentationFormat>Bredbild</PresentationFormat>
  <Paragraphs>142</Paragraphs>
  <Slides>14</Slides>
  <Notes>14</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14</vt:i4>
      </vt:variant>
    </vt:vector>
  </HeadingPairs>
  <TitlesOfParts>
    <vt:vector size="21" baseType="lpstr">
      <vt:lpstr>Arial</vt:lpstr>
      <vt:lpstr>Avenir</vt:lpstr>
      <vt:lpstr>Avenir LT Pro 65 Medium</vt:lpstr>
      <vt:lpstr>Calibri</vt:lpstr>
      <vt:lpstr>Garamond</vt:lpstr>
      <vt:lpstr>Kapra Neue Custom</vt:lpstr>
      <vt:lpstr>Socialdemokraterna</vt:lpstr>
      <vt:lpstr>GRUNDLÄGGANDE LEDARSKAPSUTBILDNING FÖR DIG SOM HAR UPPDRAG I, ELLER ÅT, PARTIET  </vt:lpstr>
      <vt:lpstr>GRUPPDYNAMIK OCH -UTVECKLING</vt:lpstr>
      <vt:lpstr>SYFTE</vt:lpstr>
      <vt:lpstr>INDIVIDUELL REFLEKTION</vt:lpstr>
      <vt:lpstr>DELA MED VARANDRA</vt:lpstr>
      <vt:lpstr>GRUPPERS UTVECKLING  IMGD-MODELLEN</vt:lpstr>
      <vt:lpstr>GRUPPERS UTVECKLING (IMGD)</vt:lpstr>
      <vt:lpstr>PowerPoint-presentation</vt:lpstr>
      <vt:lpstr>PowerPoint-presentation</vt:lpstr>
      <vt:lpstr>PowerPoint-presentation</vt:lpstr>
      <vt:lpstr>PowerPoint-presentation</vt:lpstr>
      <vt:lpstr>REFLEKTION</vt:lpstr>
      <vt:lpstr>DELA EXEMPEL</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Thomas Frid</dc:creator>
  <cp:lastModifiedBy>Anna-Maria Engqvist</cp:lastModifiedBy>
  <cp:revision>3</cp:revision>
  <dcterms:created xsi:type="dcterms:W3CDTF">2022-01-26T13:38:08Z</dcterms:created>
  <dcterms:modified xsi:type="dcterms:W3CDTF">2024-10-02T19:49:50Z</dcterms:modified>
</cp:coreProperties>
</file>