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ags/tag1.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9" r:id="rId1"/>
  </p:sldMasterIdLst>
  <p:notesMasterIdLst>
    <p:notesMasterId r:id="rId21"/>
  </p:notesMasterIdLst>
  <p:sldIdLst>
    <p:sldId id="273" r:id="rId2"/>
    <p:sldId id="256" r:id="rId3"/>
    <p:sldId id="257" r:id="rId4"/>
    <p:sldId id="258" r:id="rId5"/>
    <p:sldId id="259" r:id="rId6"/>
    <p:sldId id="274" r:id="rId7"/>
    <p:sldId id="275" r:id="rId8"/>
    <p:sldId id="276" r:id="rId9"/>
    <p:sldId id="277" r:id="rId10"/>
    <p:sldId id="264" r:id="rId11"/>
    <p:sldId id="265" r:id="rId12"/>
    <p:sldId id="266" r:id="rId13"/>
    <p:sldId id="267" r:id="rId14"/>
    <p:sldId id="268" r:id="rId15"/>
    <p:sldId id="269" r:id="rId16"/>
    <p:sldId id="270" r:id="rId17"/>
    <p:sldId id="271" r:id="rId18"/>
    <p:sldId id="272" r:id="rId19"/>
    <p:sldId id="261" r:id="rId20"/>
  </p:sldIdLst>
  <p:sldSz cx="12192000" cy="6858000"/>
  <p:notesSz cx="6858000" cy="9144000"/>
  <p:defaultTextStyle>
    <a:defPPr>
      <a:defRPr lang="sv-SE"/>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2" pos="3840" userDrawn="1">
          <p15:clr>
            <a:srgbClr val="A4A3A4"/>
          </p15:clr>
        </p15:guide>
        <p15:guide id="3" orient="horz"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etra Axelsson" initials="PA" lastIdx="3" clrIdx="0">
    <p:extLst>
      <p:ext uri="{19B8F6BF-5375-455C-9EA6-DF929625EA0E}">
        <p15:presenceInfo xmlns:p15="http://schemas.microsoft.com/office/powerpoint/2012/main" userId="S::petra.axelsson@socialdemokraterna.se::919a7e82-8434-43e7-a141-a76a127acdb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ED1B34"/>
    <a:srgbClr val="FEDCD6"/>
    <a:srgbClr val="B40D1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80308" autoAdjust="0"/>
  </p:normalViewPr>
  <p:slideViewPr>
    <p:cSldViewPr snapToGrid="0">
      <p:cViewPr varScale="1">
        <p:scale>
          <a:sx n="100" d="100"/>
          <a:sy n="100" d="100"/>
        </p:scale>
        <p:origin x="852" y="72"/>
      </p:cViewPr>
      <p:guideLst>
        <p:guide pos="3840"/>
        <p:guide orient="horz"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B37B155-E826-46B9-9A3A-888A910707A3}" type="datetimeFigureOut">
              <a:rPr lang="en-US" smtClean="0"/>
              <a:t>10/2/2024</a:t>
            </a:fld>
            <a:endParaRPr lang="en-US"/>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18ED29D-D7E3-4547-AF0B-728EC45DF93B}" type="slidenum">
              <a:rPr lang="en-US" smtClean="0"/>
              <a:t>‹#›</a:t>
            </a:fld>
            <a:endParaRPr lang="en-US"/>
          </a:p>
        </p:txBody>
      </p:sp>
    </p:spTree>
    <p:extLst>
      <p:ext uri="{BB962C8B-B14F-4D97-AF65-F5344CB8AC3E}">
        <p14:creationId xmlns:p14="http://schemas.microsoft.com/office/powerpoint/2010/main" val="11271242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
        <p:cNvGrpSpPr/>
        <p:nvPr/>
      </p:nvGrpSpPr>
      <p:grpSpPr>
        <a:xfrm>
          <a:off x="0" y="0"/>
          <a:ext cx="0" cy="0"/>
          <a:chOff x="0" y="0"/>
          <a:chExt cx="0" cy="0"/>
        </a:xfrm>
      </p:grpSpPr>
      <p:sp>
        <p:nvSpPr>
          <p:cNvPr id="49" name="Google Shape;49;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50" name="Google Shape;50;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51" name="Google Shape;51;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sv-SE" sz="1400" b="0" i="0" u="none" strike="noStrike" kern="0" cap="none" spc="0" normalizeH="0" baseline="0" noProof="0">
                <a:ln>
                  <a:noFill/>
                </a:ln>
                <a:solidFill>
                  <a:srgbClr val="000000"/>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1</a:t>
            </a:fld>
            <a:endParaRPr kumimoji="0" sz="1400" b="0" i="0" u="none" strike="noStrike" kern="0" cap="none" spc="0" normalizeH="0" baseline="0" noProof="0">
              <a:ln>
                <a:noFill/>
              </a:ln>
              <a:solidFill>
                <a:srgbClr val="000000"/>
              </a:solidFill>
              <a:effectLst/>
              <a:uLnTx/>
              <a:uFillTx/>
              <a:latin typeface="Arial"/>
              <a:cs typeface="Arial"/>
              <a:sym typeface="Aria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Google Shape;181;gb3904b5d2a_0_14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82" name="Google Shape;182;gb3904b5d2a_0_14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sv" dirty="0">
                <a:latin typeface="Calibri"/>
                <a:ea typeface="Calibri"/>
                <a:cs typeface="Calibri"/>
                <a:sym typeface="Calibri"/>
              </a:rPr>
              <a:t>Uppskattad tidsåtgång: 1 min</a:t>
            </a:r>
            <a:endParaRPr dirty="0">
              <a:latin typeface="Calibri"/>
              <a:ea typeface="Calibri"/>
              <a:cs typeface="Calibri"/>
              <a:sym typeface="Calibri"/>
            </a:endParaRPr>
          </a:p>
          <a:p>
            <a:pPr marL="0" lvl="0" indent="0" algn="l" rtl="0">
              <a:spcBef>
                <a:spcPts val="0"/>
              </a:spcBef>
              <a:spcAft>
                <a:spcPts val="0"/>
              </a:spcAft>
              <a:buNone/>
            </a:pPr>
            <a:endParaRPr dirty="0">
              <a:latin typeface="Calibri"/>
              <a:ea typeface="Calibri"/>
              <a:cs typeface="Calibri"/>
              <a:sym typeface="Calibri"/>
            </a:endParaRPr>
          </a:p>
          <a:p>
            <a:pPr marL="0" lvl="0" indent="0" algn="l" rtl="0">
              <a:spcBef>
                <a:spcPts val="0"/>
              </a:spcBef>
              <a:spcAft>
                <a:spcPts val="0"/>
              </a:spcAft>
              <a:buNone/>
            </a:pPr>
            <a:r>
              <a:rPr lang="sv" dirty="0">
                <a:latin typeface="Calibri"/>
                <a:ea typeface="Calibri"/>
                <a:cs typeface="Calibri"/>
                <a:sym typeface="Calibri"/>
              </a:rPr>
              <a:t>Tre frågemetoden är ett sätt att jobba med ett coachande förhållningssätt vad gäller feedback. </a:t>
            </a:r>
            <a:endParaRPr dirty="0">
              <a:latin typeface="Calibri"/>
              <a:ea typeface="Calibri"/>
              <a:cs typeface="Calibri"/>
              <a:sym typeface="Calibri"/>
            </a:endParaRPr>
          </a:p>
          <a:p>
            <a:pPr marL="0" lvl="0" indent="0" algn="l" rtl="0">
              <a:spcBef>
                <a:spcPts val="0"/>
              </a:spcBef>
              <a:spcAft>
                <a:spcPts val="0"/>
              </a:spcAft>
              <a:buSzPts val="1100"/>
              <a:buNone/>
            </a:pPr>
            <a:r>
              <a:rPr lang="sv" dirty="0">
                <a:latin typeface="Calibri"/>
                <a:ea typeface="Calibri"/>
                <a:cs typeface="Calibri"/>
                <a:sym typeface="Calibri"/>
              </a:rPr>
              <a:t>Det finns tre frågor kopplat till uppskattande feedback och tre frågor för utvecklande feedback (utvecklande feedback handlar om något som kan utvecklas vidare)</a:t>
            </a:r>
            <a:endParaRPr dirty="0">
              <a:solidFill>
                <a:srgbClr val="212121"/>
              </a:solidFill>
              <a:highlight>
                <a:srgbClr val="FFFFFF"/>
              </a:highlight>
              <a:latin typeface="Calibri"/>
              <a:ea typeface="Calibri"/>
              <a:cs typeface="Calibri"/>
              <a:sym typeface="Calibri"/>
            </a:endParaRPr>
          </a:p>
        </p:txBody>
      </p:sp>
      <p:sp>
        <p:nvSpPr>
          <p:cNvPr id="183" name="Google Shape;183;gb3904b5d2a_0_140: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sv"/>
              <a:t>10</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7"/>
        <p:cNvGrpSpPr/>
        <p:nvPr/>
      </p:nvGrpSpPr>
      <p:grpSpPr>
        <a:xfrm>
          <a:off x="0" y="0"/>
          <a:ext cx="0" cy="0"/>
          <a:chOff x="0" y="0"/>
          <a:chExt cx="0" cy="0"/>
        </a:xfrm>
      </p:grpSpPr>
      <p:sp>
        <p:nvSpPr>
          <p:cNvPr id="188" name="Google Shape;188;gb3904b5d2a_0_16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89" name="Google Shape;189;gb3904b5d2a_0_164: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sv">
                <a:latin typeface="Calibri"/>
                <a:ea typeface="Calibri"/>
                <a:cs typeface="Calibri"/>
                <a:sym typeface="Calibri"/>
              </a:rPr>
              <a:t>Uppskattad tidsåtgång: 1 min</a:t>
            </a:r>
            <a:endParaRPr>
              <a:latin typeface="Calibri"/>
              <a:ea typeface="Calibri"/>
              <a:cs typeface="Calibri"/>
              <a:sym typeface="Calibri"/>
            </a:endParaRPr>
          </a:p>
          <a:p>
            <a:pPr marL="0" lvl="0" indent="0" algn="l" rtl="0">
              <a:spcBef>
                <a:spcPts val="0"/>
              </a:spcBef>
              <a:spcAft>
                <a:spcPts val="0"/>
              </a:spcAft>
              <a:buNone/>
            </a:pPr>
            <a:endParaRPr>
              <a:latin typeface="Calibri"/>
              <a:ea typeface="Calibri"/>
              <a:cs typeface="Calibri"/>
              <a:sym typeface="Calibri"/>
            </a:endParaRPr>
          </a:p>
          <a:p>
            <a:pPr marL="0" lvl="0" indent="0" algn="l" rtl="0">
              <a:spcBef>
                <a:spcPts val="0"/>
              </a:spcBef>
              <a:spcAft>
                <a:spcPts val="0"/>
              </a:spcAft>
              <a:buSzPts val="1100"/>
              <a:buNone/>
            </a:pPr>
            <a:endParaRPr>
              <a:solidFill>
                <a:srgbClr val="212121"/>
              </a:solidFill>
              <a:highlight>
                <a:srgbClr val="FFFFFF"/>
              </a:highlight>
              <a:latin typeface="Calibri"/>
              <a:ea typeface="Calibri"/>
              <a:cs typeface="Calibri"/>
              <a:sym typeface="Calibri"/>
            </a:endParaRPr>
          </a:p>
        </p:txBody>
      </p:sp>
      <p:sp>
        <p:nvSpPr>
          <p:cNvPr id="190" name="Google Shape;190;gb3904b5d2a_0_164: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sv"/>
              <a:t>11</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4"/>
        <p:cNvGrpSpPr/>
        <p:nvPr/>
      </p:nvGrpSpPr>
      <p:grpSpPr>
        <a:xfrm>
          <a:off x="0" y="0"/>
          <a:ext cx="0" cy="0"/>
          <a:chOff x="0" y="0"/>
          <a:chExt cx="0" cy="0"/>
        </a:xfrm>
      </p:grpSpPr>
      <p:sp>
        <p:nvSpPr>
          <p:cNvPr id="195" name="Google Shape;195;gb3904b5d2a_0_17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96" name="Google Shape;196;gb3904b5d2a_0_178: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sv">
                <a:latin typeface="Calibri"/>
                <a:ea typeface="Calibri"/>
                <a:cs typeface="Calibri"/>
                <a:sym typeface="Calibri"/>
              </a:rPr>
              <a:t>Uppskattad tidsåtgång: 1 min</a:t>
            </a:r>
            <a:endParaRPr>
              <a:latin typeface="Calibri"/>
              <a:ea typeface="Calibri"/>
              <a:cs typeface="Calibri"/>
              <a:sym typeface="Calibri"/>
            </a:endParaRPr>
          </a:p>
          <a:p>
            <a:pPr marL="0" lvl="0" indent="0" algn="l" rtl="0">
              <a:spcBef>
                <a:spcPts val="0"/>
              </a:spcBef>
              <a:spcAft>
                <a:spcPts val="0"/>
              </a:spcAft>
              <a:buSzPts val="1100"/>
              <a:buNone/>
            </a:pPr>
            <a:endParaRPr>
              <a:solidFill>
                <a:srgbClr val="212121"/>
              </a:solidFill>
              <a:highlight>
                <a:srgbClr val="FFFFFF"/>
              </a:highlight>
              <a:latin typeface="Calibri"/>
              <a:ea typeface="Calibri"/>
              <a:cs typeface="Calibri"/>
              <a:sym typeface="Calibri"/>
            </a:endParaRPr>
          </a:p>
        </p:txBody>
      </p:sp>
      <p:sp>
        <p:nvSpPr>
          <p:cNvPr id="197" name="Google Shape;197;gb3904b5d2a_0_178: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sv"/>
              <a:t>12</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
        <p:cNvGrpSpPr/>
        <p:nvPr/>
      </p:nvGrpSpPr>
      <p:grpSpPr>
        <a:xfrm>
          <a:off x="0" y="0"/>
          <a:ext cx="0" cy="0"/>
          <a:chOff x="0" y="0"/>
          <a:chExt cx="0" cy="0"/>
        </a:xfrm>
      </p:grpSpPr>
      <p:sp>
        <p:nvSpPr>
          <p:cNvPr id="202" name="Google Shape;202;gb3904b5d2a_0_15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03" name="Google Shape;203;gb3904b5d2a_0_158: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sv">
                <a:latin typeface="Calibri"/>
                <a:ea typeface="Calibri"/>
                <a:cs typeface="Calibri"/>
                <a:sym typeface="Calibri"/>
              </a:rPr>
              <a:t>Uppskattad tidsåtgång: 1 min</a:t>
            </a:r>
            <a:endParaRPr>
              <a:latin typeface="Calibri"/>
              <a:ea typeface="Calibri"/>
              <a:cs typeface="Calibri"/>
              <a:sym typeface="Calibri"/>
            </a:endParaRPr>
          </a:p>
          <a:p>
            <a:pPr marL="0" lvl="0" indent="0" algn="l" rtl="0">
              <a:spcBef>
                <a:spcPts val="0"/>
              </a:spcBef>
              <a:spcAft>
                <a:spcPts val="0"/>
              </a:spcAft>
              <a:buNone/>
            </a:pPr>
            <a:endParaRPr sz="1000">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r>
              <a:rPr lang="sv">
                <a:solidFill>
                  <a:srgbClr val="212121"/>
                </a:solidFill>
                <a:highlight>
                  <a:schemeClr val="lt1"/>
                </a:highlight>
                <a:latin typeface="Calibri"/>
                <a:ea typeface="Calibri"/>
                <a:cs typeface="Calibri"/>
                <a:sym typeface="Calibri"/>
              </a:rPr>
              <a:t>När vi ger uppskattande feedback ökar nivåerna av dopamin och oxytocin i mottagarens hjärna. Det får människor att känna sig trygga och öppna, vilket gör att de mår bra och ökar chanserna för förändring</a:t>
            </a:r>
            <a:r>
              <a:rPr lang="sv">
                <a:solidFill>
                  <a:schemeClr val="dk1"/>
                </a:solidFill>
                <a:latin typeface="Calibri"/>
                <a:ea typeface="Calibri"/>
                <a:cs typeface="Calibri"/>
                <a:sym typeface="Calibri"/>
              </a:rPr>
              <a:t>. Att skapa en konstruktiv feedback kultur är kopplat till att tillräckligt med trygghet finns på plats. Att jobba medvetet med uppskattning regelbundet kan vara ett sätt att stötta utveckling av ett tryggare klimat.</a:t>
            </a:r>
            <a:endParaRPr>
              <a:solidFill>
                <a:schemeClr val="dk1"/>
              </a:solidFill>
              <a:latin typeface="Calibri"/>
              <a:ea typeface="Calibri"/>
              <a:cs typeface="Calibri"/>
              <a:sym typeface="Calibri"/>
            </a:endParaRPr>
          </a:p>
          <a:p>
            <a:pPr marL="457200" lvl="0" indent="0" algn="l" rtl="0">
              <a:spcBef>
                <a:spcPts val="0"/>
              </a:spcBef>
              <a:spcAft>
                <a:spcPts val="0"/>
              </a:spcAft>
              <a:buClr>
                <a:schemeClr val="dk1"/>
              </a:buClr>
              <a:buSzPts val="1100"/>
              <a:buFont typeface="Arial"/>
              <a:buNone/>
            </a:pPr>
            <a:endParaRPr>
              <a:solidFill>
                <a:srgbClr val="212121"/>
              </a:solidFill>
              <a:highlight>
                <a:srgbClr val="FFFFFF"/>
              </a:highlight>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r>
              <a:rPr lang="sv" u="sng">
                <a:solidFill>
                  <a:srgbClr val="212121"/>
                </a:solidFill>
                <a:highlight>
                  <a:srgbClr val="FFFFFF"/>
                </a:highlight>
                <a:latin typeface="Calibri"/>
                <a:ea typeface="Calibri"/>
                <a:cs typeface="Calibri"/>
                <a:sym typeface="Calibri"/>
              </a:rPr>
              <a:t>Notera: </a:t>
            </a:r>
            <a:r>
              <a:rPr lang="sv">
                <a:solidFill>
                  <a:srgbClr val="212121"/>
                </a:solidFill>
                <a:highlight>
                  <a:srgbClr val="FFFFFF"/>
                </a:highlight>
                <a:latin typeface="Calibri"/>
                <a:ea typeface="Calibri"/>
                <a:cs typeface="Calibri"/>
                <a:sym typeface="Calibri"/>
              </a:rPr>
              <a:t>Koppla gärna till SCARF-modellen. Som människor upplever vi hot fem gånger oftare än belöning. Effekterna när vårt hot-system triggas finns kvar hos oss längre än när vårt belöningssystem aktiveras. Det finns ett uttryck kopplat till detta vad gäller feedback, vilket är “För varje utvecklande feedback ska man ge 5 uppskattningar”...</a:t>
            </a:r>
            <a:br>
              <a:rPr lang="sv">
                <a:solidFill>
                  <a:srgbClr val="212121"/>
                </a:solidFill>
                <a:highlight>
                  <a:srgbClr val="FFFFFF"/>
                </a:highlight>
                <a:latin typeface="Calibri"/>
                <a:ea typeface="Calibri"/>
                <a:cs typeface="Calibri"/>
                <a:sym typeface="Calibri"/>
              </a:rPr>
            </a:br>
            <a:endParaRPr sz="1700">
              <a:solidFill>
                <a:srgbClr val="212121"/>
              </a:solidFill>
              <a:highlight>
                <a:schemeClr val="lt1"/>
              </a:highlight>
              <a:latin typeface="Calibri"/>
              <a:ea typeface="Calibri"/>
              <a:cs typeface="Calibri"/>
              <a:sym typeface="Calibri"/>
            </a:endParaRPr>
          </a:p>
        </p:txBody>
      </p:sp>
      <p:sp>
        <p:nvSpPr>
          <p:cNvPr id="204" name="Google Shape;204;gb3904b5d2a_0_158: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sv"/>
              <a:t>13</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
        <p:cNvGrpSpPr/>
        <p:nvPr/>
      </p:nvGrpSpPr>
      <p:grpSpPr>
        <a:xfrm>
          <a:off x="0" y="0"/>
          <a:ext cx="0" cy="0"/>
          <a:chOff x="0" y="0"/>
          <a:chExt cx="0" cy="0"/>
        </a:xfrm>
      </p:grpSpPr>
      <p:sp>
        <p:nvSpPr>
          <p:cNvPr id="209" name="Google Shape;209;gb3904b5d2a_0_18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10" name="Google Shape;210;gb3904b5d2a_0_184: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sv" dirty="0">
                <a:latin typeface="Calibri"/>
                <a:ea typeface="Calibri"/>
                <a:cs typeface="Calibri"/>
                <a:sym typeface="Calibri"/>
              </a:rPr>
              <a:t>Uppskattad tidsåtgång: 2 min</a:t>
            </a:r>
            <a:endParaRPr dirty="0">
              <a:latin typeface="Calibri"/>
              <a:ea typeface="Calibri"/>
              <a:cs typeface="Calibri"/>
              <a:sym typeface="Calibri"/>
            </a:endParaRPr>
          </a:p>
          <a:p>
            <a:pPr marL="0" lvl="0" indent="0" algn="l" rtl="0">
              <a:spcBef>
                <a:spcPts val="0"/>
              </a:spcBef>
              <a:spcAft>
                <a:spcPts val="0"/>
              </a:spcAft>
              <a:buNone/>
            </a:pPr>
            <a:endParaRPr sz="1000" dirty="0">
              <a:latin typeface="Calibri"/>
              <a:ea typeface="Calibri"/>
              <a:cs typeface="Calibri"/>
              <a:sym typeface="Calibri"/>
            </a:endParaRPr>
          </a:p>
          <a:p>
            <a:pPr marL="0" lvl="0" indent="0" algn="l" rtl="0">
              <a:spcBef>
                <a:spcPts val="0"/>
              </a:spcBef>
              <a:spcAft>
                <a:spcPts val="0"/>
              </a:spcAft>
              <a:buSzPts val="1100"/>
              <a:buNone/>
            </a:pPr>
            <a:r>
              <a:rPr lang="sv" dirty="0">
                <a:solidFill>
                  <a:schemeClr val="dk1"/>
                </a:solidFill>
                <a:highlight>
                  <a:srgbClr val="FFFFFF"/>
                </a:highlight>
                <a:latin typeface="Calibri"/>
                <a:ea typeface="Calibri"/>
                <a:cs typeface="Calibri"/>
                <a:sym typeface="Calibri"/>
              </a:rPr>
              <a:t>Be de dela in sig i grupper om max fyra personer i varje grupp.</a:t>
            </a:r>
            <a:endParaRPr dirty="0">
              <a:solidFill>
                <a:schemeClr val="dk1"/>
              </a:solidFill>
              <a:highlight>
                <a:srgbClr val="FFFFFF"/>
              </a:highlight>
              <a:latin typeface="Calibri"/>
              <a:ea typeface="Calibri"/>
              <a:cs typeface="Calibri"/>
              <a:sym typeface="Calibri"/>
            </a:endParaRPr>
          </a:p>
          <a:p>
            <a:pPr marL="0" lvl="0" indent="0" algn="l" rtl="0">
              <a:lnSpc>
                <a:spcPct val="115000"/>
              </a:lnSpc>
              <a:spcBef>
                <a:spcPts val="0"/>
              </a:spcBef>
              <a:spcAft>
                <a:spcPts val="0"/>
              </a:spcAft>
              <a:buSzPts val="1100"/>
              <a:buNone/>
            </a:pPr>
            <a:r>
              <a:rPr lang="sv" dirty="0">
                <a:solidFill>
                  <a:schemeClr val="dk1"/>
                </a:solidFill>
                <a:highlight>
                  <a:srgbClr val="FFFFFF"/>
                </a:highlight>
                <a:latin typeface="Calibri"/>
                <a:ea typeface="Calibri"/>
                <a:cs typeface="Calibri"/>
                <a:sym typeface="Calibri"/>
              </a:rPr>
              <a:t>Ge instruktion att varje deltagare skriver postit-lapp var till de andra i gruppen + en till sig själv, där du inleder meningen med för de andra: Det jag uppskattar hos dig är.........  Och till dig själv: Det jag uppskattar hos mig är.... Skriv deltagarens namn överst och ditt eget underst på lappen.. </a:t>
            </a:r>
            <a:endParaRPr dirty="0">
              <a:solidFill>
                <a:schemeClr val="dk1"/>
              </a:solidFill>
              <a:highlight>
                <a:srgbClr val="FFFFFF"/>
              </a:highlight>
              <a:latin typeface="Calibri"/>
              <a:ea typeface="Calibri"/>
              <a:cs typeface="Calibri"/>
              <a:sym typeface="Calibri"/>
            </a:endParaRPr>
          </a:p>
          <a:p>
            <a:pPr marL="0" lvl="0" indent="0" algn="l" rtl="0">
              <a:lnSpc>
                <a:spcPct val="115000"/>
              </a:lnSpc>
              <a:spcBef>
                <a:spcPts val="0"/>
              </a:spcBef>
              <a:spcAft>
                <a:spcPts val="0"/>
              </a:spcAft>
              <a:buSzPts val="1100"/>
              <a:buNone/>
            </a:pPr>
            <a:r>
              <a:rPr lang="sv" dirty="0">
                <a:solidFill>
                  <a:schemeClr val="dk1"/>
                </a:solidFill>
                <a:highlight>
                  <a:srgbClr val="FFFFFF"/>
                </a:highlight>
                <a:latin typeface="Calibri"/>
                <a:ea typeface="Calibri"/>
                <a:cs typeface="Calibri"/>
                <a:sym typeface="Calibri"/>
              </a:rPr>
              <a:t>Tala om för deltagarna att de kommer att få dela lapparna med varandra i gruppen, men att instruktion om hur detta ska gå till kommer efter förberedelse att skriva feedback.</a:t>
            </a:r>
            <a:endParaRPr dirty="0">
              <a:solidFill>
                <a:schemeClr val="dk1"/>
              </a:solidFill>
              <a:highlight>
                <a:srgbClr val="FFFFFF"/>
              </a:highlight>
              <a:latin typeface="Calibri"/>
              <a:ea typeface="Calibri"/>
              <a:cs typeface="Calibri"/>
              <a:sym typeface="Calibri"/>
            </a:endParaRPr>
          </a:p>
          <a:p>
            <a:pPr marL="457200" lvl="0" indent="0" algn="l" rtl="0">
              <a:lnSpc>
                <a:spcPct val="115000"/>
              </a:lnSpc>
              <a:spcBef>
                <a:spcPts val="0"/>
              </a:spcBef>
              <a:spcAft>
                <a:spcPts val="0"/>
              </a:spcAft>
              <a:buSzPts val="1100"/>
              <a:buNone/>
            </a:pPr>
            <a:endParaRPr dirty="0">
              <a:solidFill>
                <a:schemeClr val="dk1"/>
              </a:solidFill>
              <a:highlight>
                <a:srgbClr val="FFFFFF"/>
              </a:highlight>
              <a:latin typeface="Calibri"/>
              <a:ea typeface="Calibri"/>
              <a:cs typeface="Calibri"/>
              <a:sym typeface="Calibri"/>
            </a:endParaRPr>
          </a:p>
          <a:p>
            <a:pPr marL="0" lvl="0" indent="0" algn="l" rtl="0">
              <a:lnSpc>
                <a:spcPct val="115000"/>
              </a:lnSpc>
              <a:spcBef>
                <a:spcPts val="0"/>
              </a:spcBef>
              <a:spcAft>
                <a:spcPts val="0"/>
              </a:spcAft>
              <a:buSzPts val="1100"/>
              <a:buNone/>
            </a:pPr>
            <a:r>
              <a:rPr lang="sv" u="sng" dirty="0">
                <a:solidFill>
                  <a:schemeClr val="dk1"/>
                </a:solidFill>
                <a:highlight>
                  <a:srgbClr val="FFFFFF"/>
                </a:highlight>
                <a:latin typeface="Calibri"/>
                <a:ea typeface="Calibri"/>
                <a:cs typeface="Calibri"/>
                <a:sym typeface="Calibri"/>
              </a:rPr>
              <a:t>Notera:</a:t>
            </a:r>
            <a:r>
              <a:rPr lang="sv" dirty="0">
                <a:solidFill>
                  <a:schemeClr val="dk1"/>
                </a:solidFill>
                <a:highlight>
                  <a:srgbClr val="FFFFFF"/>
                </a:highlight>
                <a:latin typeface="Calibri"/>
                <a:ea typeface="Calibri"/>
                <a:cs typeface="Calibri"/>
                <a:sym typeface="Calibri"/>
              </a:rPr>
              <a:t> Deltagare behöver vara i grupper där deltagarna har jobbat tillsammans nyligen (kanske i ett utbildningsmoment precis innan detta). Alternativt att deltagarna känner varandra sedan tidigare. </a:t>
            </a:r>
            <a:endParaRPr dirty="0">
              <a:solidFill>
                <a:schemeClr val="dk1"/>
              </a:solidFill>
              <a:highlight>
                <a:srgbClr val="FFFFFF"/>
              </a:highlight>
              <a:latin typeface="Calibri"/>
              <a:ea typeface="Calibri"/>
              <a:cs typeface="Calibri"/>
              <a:sym typeface="Calibri"/>
            </a:endParaRPr>
          </a:p>
          <a:p>
            <a:pPr marL="0" lvl="0" indent="0" algn="l" rtl="0">
              <a:lnSpc>
                <a:spcPct val="115000"/>
              </a:lnSpc>
              <a:spcBef>
                <a:spcPts val="0"/>
              </a:spcBef>
              <a:spcAft>
                <a:spcPts val="0"/>
              </a:spcAft>
              <a:buClr>
                <a:schemeClr val="dk1"/>
              </a:buClr>
              <a:buSzPts val="1100"/>
              <a:buFont typeface="Arial"/>
              <a:buNone/>
            </a:pPr>
            <a:endParaRPr dirty="0">
              <a:solidFill>
                <a:schemeClr val="dk1"/>
              </a:solidFill>
              <a:highlight>
                <a:schemeClr val="lt1"/>
              </a:highlight>
              <a:latin typeface="Calibri"/>
              <a:ea typeface="Calibri"/>
              <a:cs typeface="Calibri"/>
              <a:sym typeface="Calibri"/>
            </a:endParaRPr>
          </a:p>
          <a:p>
            <a:pPr marL="0" lvl="0" indent="0" algn="l" rtl="0">
              <a:spcBef>
                <a:spcPts val="0"/>
              </a:spcBef>
              <a:spcAft>
                <a:spcPts val="0"/>
              </a:spcAft>
              <a:buNone/>
            </a:pPr>
            <a:endParaRPr sz="1000" dirty="0">
              <a:highlight>
                <a:srgbClr val="FFFFFF"/>
              </a:highlight>
              <a:latin typeface="Calibri"/>
              <a:ea typeface="Calibri"/>
              <a:cs typeface="Calibri"/>
              <a:sym typeface="Calibri"/>
            </a:endParaRPr>
          </a:p>
        </p:txBody>
      </p:sp>
      <p:sp>
        <p:nvSpPr>
          <p:cNvPr id="211" name="Google Shape;211;gb3904b5d2a_0_184: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sv"/>
              <a:t>14</a:t>
            </a:fld>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5"/>
        <p:cNvGrpSpPr/>
        <p:nvPr/>
      </p:nvGrpSpPr>
      <p:grpSpPr>
        <a:xfrm>
          <a:off x="0" y="0"/>
          <a:ext cx="0" cy="0"/>
          <a:chOff x="0" y="0"/>
          <a:chExt cx="0" cy="0"/>
        </a:xfrm>
      </p:grpSpPr>
      <p:sp>
        <p:nvSpPr>
          <p:cNvPr id="216" name="Google Shape;216;gb3904b5d2a_0_19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17" name="Google Shape;217;gb3904b5d2a_0_19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sv">
                <a:latin typeface="Calibri"/>
                <a:ea typeface="Calibri"/>
                <a:cs typeface="Calibri"/>
                <a:sym typeface="Calibri"/>
              </a:rPr>
              <a:t>Uppskattad tidsåtgång: 8 min</a:t>
            </a:r>
            <a:endParaRPr>
              <a:latin typeface="Calibri"/>
              <a:ea typeface="Calibri"/>
              <a:cs typeface="Calibri"/>
              <a:sym typeface="Calibri"/>
            </a:endParaRPr>
          </a:p>
          <a:p>
            <a:pPr marL="0" lvl="0" indent="0" algn="l" rtl="0">
              <a:spcBef>
                <a:spcPts val="0"/>
              </a:spcBef>
              <a:spcAft>
                <a:spcPts val="0"/>
              </a:spcAft>
              <a:buNone/>
            </a:pPr>
            <a:endParaRPr>
              <a:latin typeface="Calibri"/>
              <a:ea typeface="Calibri"/>
              <a:cs typeface="Calibri"/>
              <a:sym typeface="Calibri"/>
            </a:endParaRPr>
          </a:p>
          <a:p>
            <a:pPr marL="0" lvl="0" indent="0" algn="l" rtl="0">
              <a:spcBef>
                <a:spcPts val="0"/>
              </a:spcBef>
              <a:spcAft>
                <a:spcPts val="0"/>
              </a:spcAft>
              <a:buNone/>
            </a:pPr>
            <a:r>
              <a:rPr lang="sv">
                <a:solidFill>
                  <a:schemeClr val="dk1"/>
                </a:solidFill>
                <a:highlight>
                  <a:schemeClr val="lt1"/>
                </a:highlight>
                <a:latin typeface="Calibri"/>
                <a:ea typeface="Calibri"/>
                <a:cs typeface="Calibri"/>
                <a:sym typeface="Calibri"/>
              </a:rPr>
              <a:t>Ha denna slide uppe medans deltagarna jobbar med att förbereda uppskattning till varandra och sig själva som stöd.</a:t>
            </a:r>
            <a:endParaRPr>
              <a:highlight>
                <a:srgbClr val="FFFFFF"/>
              </a:highlight>
              <a:latin typeface="Calibri"/>
              <a:ea typeface="Calibri"/>
              <a:cs typeface="Calibri"/>
              <a:sym typeface="Calibri"/>
            </a:endParaRPr>
          </a:p>
        </p:txBody>
      </p:sp>
      <p:sp>
        <p:nvSpPr>
          <p:cNvPr id="218" name="Google Shape;218;gb3904b5d2a_0_190: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sv"/>
              <a:t>15</a:t>
            </a:fld>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
        <p:cNvGrpSpPr/>
        <p:nvPr/>
      </p:nvGrpSpPr>
      <p:grpSpPr>
        <a:xfrm>
          <a:off x="0" y="0"/>
          <a:ext cx="0" cy="0"/>
          <a:chOff x="0" y="0"/>
          <a:chExt cx="0" cy="0"/>
        </a:xfrm>
      </p:grpSpPr>
      <p:sp>
        <p:nvSpPr>
          <p:cNvPr id="223" name="Google Shape;223;gb3904b5d2a_0_19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24" name="Google Shape;224;gb3904b5d2a_0_196: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sv" dirty="0">
                <a:latin typeface="Calibri"/>
                <a:ea typeface="Calibri"/>
                <a:cs typeface="Calibri"/>
                <a:sym typeface="Calibri"/>
              </a:rPr>
              <a:t>Uppskattad tidsåtgång: 12 min</a:t>
            </a:r>
            <a:endParaRPr dirty="0">
              <a:latin typeface="Calibri"/>
              <a:ea typeface="Calibri"/>
              <a:cs typeface="Calibri"/>
              <a:sym typeface="Calibri"/>
            </a:endParaRPr>
          </a:p>
          <a:p>
            <a:pPr marL="0" lvl="0" indent="0" algn="l" rtl="0">
              <a:spcBef>
                <a:spcPts val="0"/>
              </a:spcBef>
              <a:spcAft>
                <a:spcPts val="0"/>
              </a:spcAft>
              <a:buNone/>
            </a:pPr>
            <a:endParaRPr dirty="0">
              <a:latin typeface="Calibri"/>
              <a:ea typeface="Calibri"/>
              <a:cs typeface="Calibri"/>
              <a:sym typeface="Calibri"/>
            </a:endParaRPr>
          </a:p>
          <a:p>
            <a:pPr marL="0" lvl="0" indent="0" algn="l" rtl="0">
              <a:spcBef>
                <a:spcPts val="0"/>
              </a:spcBef>
              <a:spcAft>
                <a:spcPts val="0"/>
              </a:spcAft>
              <a:buSzPts val="1100"/>
              <a:buNone/>
            </a:pPr>
            <a:r>
              <a:rPr lang="sv" dirty="0">
                <a:solidFill>
                  <a:schemeClr val="dk1"/>
                </a:solidFill>
                <a:highlight>
                  <a:srgbClr val="FFFFFF"/>
                </a:highlight>
                <a:latin typeface="Calibri"/>
                <a:ea typeface="Calibri"/>
                <a:cs typeface="Calibri"/>
                <a:sym typeface="Calibri"/>
              </a:rPr>
              <a:t>Nu är det dags för deltagarna att börja dela uppskattning med varandra. De sitter </a:t>
            </a:r>
            <a:endParaRPr dirty="0">
              <a:solidFill>
                <a:schemeClr val="dk1"/>
              </a:solidFill>
              <a:highlight>
                <a:srgbClr val="FFFFFF"/>
              </a:highlight>
              <a:latin typeface="Calibri"/>
              <a:ea typeface="Calibri"/>
              <a:cs typeface="Calibri"/>
              <a:sym typeface="Calibri"/>
            </a:endParaRPr>
          </a:p>
          <a:p>
            <a:pPr marL="0" lvl="0" indent="0" algn="l" rtl="0">
              <a:spcBef>
                <a:spcPts val="0"/>
              </a:spcBef>
              <a:spcAft>
                <a:spcPts val="0"/>
              </a:spcAft>
              <a:buSzPts val="1100"/>
              <a:buNone/>
            </a:pPr>
            <a:r>
              <a:rPr lang="sv" dirty="0">
                <a:solidFill>
                  <a:schemeClr val="dk1"/>
                </a:solidFill>
                <a:highlight>
                  <a:srgbClr val="FFFFFF"/>
                </a:highlight>
                <a:latin typeface="Calibri"/>
                <a:ea typeface="Calibri"/>
                <a:cs typeface="Calibri"/>
                <a:sym typeface="Calibri"/>
              </a:rPr>
              <a:t>tillsammans i de mindre grupperna (helst i små cirklar på stolar utan bord framför sig).</a:t>
            </a:r>
            <a:endParaRPr dirty="0">
              <a:solidFill>
                <a:schemeClr val="dk1"/>
              </a:solidFill>
              <a:highlight>
                <a:srgbClr val="FFFFFF"/>
              </a:highlight>
              <a:latin typeface="Calibri"/>
              <a:ea typeface="Calibri"/>
              <a:cs typeface="Calibri"/>
              <a:sym typeface="Calibri"/>
            </a:endParaRPr>
          </a:p>
          <a:p>
            <a:pPr marL="914400" lvl="0" indent="-457200" algn="l" rtl="0">
              <a:spcBef>
                <a:spcPts val="0"/>
              </a:spcBef>
              <a:spcAft>
                <a:spcPts val="0"/>
              </a:spcAft>
              <a:buSzPts val="1100"/>
              <a:buNone/>
            </a:pPr>
            <a:endParaRPr dirty="0">
              <a:solidFill>
                <a:schemeClr val="dk1"/>
              </a:solidFill>
              <a:highlight>
                <a:srgbClr val="FFFFFF"/>
              </a:highlight>
              <a:latin typeface="Calibri"/>
              <a:ea typeface="Calibri"/>
              <a:cs typeface="Calibri"/>
              <a:sym typeface="Calibri"/>
            </a:endParaRPr>
          </a:p>
          <a:p>
            <a:pPr marL="0" lvl="0" indent="0" algn="l" rtl="0">
              <a:lnSpc>
                <a:spcPct val="115000"/>
              </a:lnSpc>
              <a:spcBef>
                <a:spcPts val="0"/>
              </a:spcBef>
              <a:spcAft>
                <a:spcPts val="0"/>
              </a:spcAft>
              <a:buSzPts val="1100"/>
              <a:buNone/>
            </a:pPr>
            <a:r>
              <a:rPr lang="sv" dirty="0">
                <a:solidFill>
                  <a:schemeClr val="dk1"/>
                </a:solidFill>
                <a:highlight>
                  <a:schemeClr val="lt1"/>
                </a:highlight>
                <a:latin typeface="Calibri"/>
                <a:ea typeface="Calibri"/>
                <a:cs typeface="Calibri"/>
                <a:sym typeface="Calibri"/>
              </a:rPr>
              <a:t>Instruera deltagarna följande:</a:t>
            </a:r>
            <a:endParaRPr dirty="0">
              <a:solidFill>
                <a:schemeClr val="dk1"/>
              </a:solidFill>
              <a:highlight>
                <a:schemeClr val="lt1"/>
              </a:highlight>
              <a:latin typeface="Calibri"/>
              <a:ea typeface="Calibri"/>
              <a:cs typeface="Calibri"/>
              <a:sym typeface="Calibri"/>
            </a:endParaRPr>
          </a:p>
          <a:p>
            <a:pPr marL="0" lvl="0" indent="0" algn="l" rtl="0">
              <a:lnSpc>
                <a:spcPct val="115000"/>
              </a:lnSpc>
              <a:spcBef>
                <a:spcPts val="0"/>
              </a:spcBef>
              <a:spcAft>
                <a:spcPts val="0"/>
              </a:spcAft>
              <a:buSzPts val="1100"/>
              <a:buNone/>
            </a:pPr>
            <a:r>
              <a:rPr lang="sv" dirty="0">
                <a:solidFill>
                  <a:schemeClr val="dk1"/>
                </a:solidFill>
                <a:highlight>
                  <a:schemeClr val="lt1"/>
                </a:highlight>
                <a:latin typeface="Calibri"/>
                <a:ea typeface="Calibri"/>
                <a:cs typeface="Calibri"/>
                <a:sym typeface="Calibri"/>
              </a:rPr>
              <a:t>En person åt gången (per grupp) är i fokus för att få uppskattning. Gruppen utser vem som börjar och den personen inleder med att läsa upp den uppskattande feedbacken till sig själv. Därefter ber denne person om att få feedback från de andra deltagarna i gruppen - en i taget. Uppmuntra deltagarna att titta personen de ger feedback till i ögonen och att de bara använder vad de skrivit på post-it som stöd. Be också deltagarna att inte gå in i dialog eller kommentera utan bara lyssna på den feedback som ges. (Naturligtvis kan man säga tack). När alla gett sin feedback till “fokuspersonen” så går turen vidare till nästa deltagare etc tills alla har fått och gett feedback. Be deltagarna lämna över sina post-it lappar till varandra.</a:t>
            </a:r>
            <a:endParaRPr dirty="0">
              <a:solidFill>
                <a:schemeClr val="dk1"/>
              </a:solidFill>
              <a:highlight>
                <a:schemeClr val="lt1"/>
              </a:highlight>
              <a:latin typeface="Calibri"/>
              <a:ea typeface="Calibri"/>
              <a:cs typeface="Calibri"/>
              <a:sym typeface="Calibri"/>
            </a:endParaRPr>
          </a:p>
          <a:p>
            <a:pPr marL="0" lvl="0" indent="0" algn="l" rtl="0">
              <a:lnSpc>
                <a:spcPct val="115000"/>
              </a:lnSpc>
              <a:spcBef>
                <a:spcPts val="0"/>
              </a:spcBef>
              <a:spcAft>
                <a:spcPts val="0"/>
              </a:spcAft>
              <a:buSzPts val="1100"/>
              <a:buNone/>
            </a:pPr>
            <a:endParaRPr dirty="0">
              <a:solidFill>
                <a:schemeClr val="dk1"/>
              </a:solidFill>
              <a:highlight>
                <a:schemeClr val="lt1"/>
              </a:highlight>
              <a:latin typeface="Calibri"/>
              <a:ea typeface="Calibri"/>
              <a:cs typeface="Calibri"/>
              <a:sym typeface="Calibri"/>
            </a:endParaRPr>
          </a:p>
          <a:p>
            <a:pPr marL="0" lvl="0" indent="0" algn="l" rtl="0">
              <a:spcBef>
                <a:spcPts val="0"/>
              </a:spcBef>
              <a:spcAft>
                <a:spcPts val="0"/>
              </a:spcAft>
              <a:buNone/>
            </a:pPr>
            <a:endParaRPr dirty="0">
              <a:highlight>
                <a:srgbClr val="FFFFFF"/>
              </a:highlight>
              <a:latin typeface="Calibri"/>
              <a:ea typeface="Calibri"/>
              <a:cs typeface="Calibri"/>
              <a:sym typeface="Calibri"/>
            </a:endParaRPr>
          </a:p>
        </p:txBody>
      </p:sp>
      <p:sp>
        <p:nvSpPr>
          <p:cNvPr id="225" name="Google Shape;225;gb3904b5d2a_0_196: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sv"/>
              <a:t>16</a:t>
            </a:fld>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9"/>
        <p:cNvGrpSpPr/>
        <p:nvPr/>
      </p:nvGrpSpPr>
      <p:grpSpPr>
        <a:xfrm>
          <a:off x="0" y="0"/>
          <a:ext cx="0" cy="0"/>
          <a:chOff x="0" y="0"/>
          <a:chExt cx="0" cy="0"/>
        </a:xfrm>
      </p:grpSpPr>
      <p:sp>
        <p:nvSpPr>
          <p:cNvPr id="230" name="Google Shape;230;gb3904b5d2a_0_20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31" name="Google Shape;231;gb3904b5d2a_0_202: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sv" dirty="0">
                <a:latin typeface="Calibri"/>
                <a:ea typeface="Calibri"/>
                <a:cs typeface="Calibri"/>
                <a:sym typeface="Calibri"/>
              </a:rPr>
              <a:t>Uppskattad tidsåtgång: 4 min</a:t>
            </a:r>
            <a:endParaRPr dirty="0">
              <a:latin typeface="Calibri"/>
              <a:ea typeface="Calibri"/>
              <a:cs typeface="Calibri"/>
              <a:sym typeface="Calibri"/>
            </a:endParaRPr>
          </a:p>
          <a:p>
            <a:pPr marL="0" lvl="0" indent="0" algn="l" rtl="0">
              <a:lnSpc>
                <a:spcPct val="115000"/>
              </a:lnSpc>
              <a:spcBef>
                <a:spcPts val="0"/>
              </a:spcBef>
              <a:spcAft>
                <a:spcPts val="0"/>
              </a:spcAft>
              <a:buSzPts val="1100"/>
              <a:buNone/>
            </a:pPr>
            <a:endParaRPr dirty="0">
              <a:solidFill>
                <a:schemeClr val="dk1"/>
              </a:solidFill>
              <a:highlight>
                <a:schemeClr val="lt1"/>
              </a:highlight>
              <a:latin typeface="Calibri"/>
              <a:ea typeface="Calibri"/>
              <a:cs typeface="Calibri"/>
              <a:sym typeface="Calibri"/>
            </a:endParaRPr>
          </a:p>
          <a:p>
            <a:pPr marL="0" lvl="0" indent="0" algn="l" rtl="0">
              <a:lnSpc>
                <a:spcPct val="115000"/>
              </a:lnSpc>
              <a:spcBef>
                <a:spcPts val="0"/>
              </a:spcBef>
              <a:spcAft>
                <a:spcPts val="0"/>
              </a:spcAft>
              <a:buSzPts val="1100"/>
              <a:buNone/>
            </a:pPr>
            <a:r>
              <a:rPr lang="sv" dirty="0">
                <a:solidFill>
                  <a:schemeClr val="dk1"/>
                </a:solidFill>
                <a:highlight>
                  <a:srgbClr val="FFFFFF"/>
                </a:highlight>
                <a:latin typeface="Calibri"/>
                <a:ea typeface="Calibri"/>
                <a:cs typeface="Calibri"/>
                <a:sym typeface="Calibri"/>
              </a:rPr>
              <a:t>Be deltagarna reflektera enskilt. Uppmana gärna deltagarna att använda anteckningsbok (eller papper) och penna när de funderar över följande frågor:</a:t>
            </a:r>
            <a:endParaRPr dirty="0">
              <a:solidFill>
                <a:schemeClr val="dk1"/>
              </a:solidFill>
              <a:highlight>
                <a:srgbClr val="FFFFFF"/>
              </a:highlight>
              <a:latin typeface="Calibri"/>
              <a:ea typeface="Calibri"/>
              <a:cs typeface="Calibri"/>
              <a:sym typeface="Calibri"/>
            </a:endParaRPr>
          </a:p>
          <a:p>
            <a:pPr marL="0" lvl="0" indent="0" algn="l" rtl="0">
              <a:lnSpc>
                <a:spcPct val="115000"/>
              </a:lnSpc>
              <a:spcBef>
                <a:spcPts val="0"/>
              </a:spcBef>
              <a:spcAft>
                <a:spcPts val="0"/>
              </a:spcAft>
              <a:buSzPts val="1100"/>
              <a:buNone/>
            </a:pPr>
            <a:endParaRPr sz="1200" dirty="0">
              <a:solidFill>
                <a:schemeClr val="dk1"/>
              </a:solidFill>
              <a:highlight>
                <a:schemeClr val="lt1"/>
              </a:highlight>
            </a:endParaRPr>
          </a:p>
          <a:p>
            <a:pPr marL="0" lvl="0" indent="0" algn="l" rtl="0">
              <a:spcBef>
                <a:spcPts val="0"/>
              </a:spcBef>
              <a:spcAft>
                <a:spcPts val="0"/>
              </a:spcAft>
              <a:buNone/>
            </a:pPr>
            <a:endParaRPr dirty="0">
              <a:highlight>
                <a:srgbClr val="FFFFFF"/>
              </a:highlight>
              <a:latin typeface="Calibri"/>
              <a:ea typeface="Calibri"/>
              <a:cs typeface="Calibri"/>
              <a:sym typeface="Calibri"/>
            </a:endParaRPr>
          </a:p>
        </p:txBody>
      </p:sp>
      <p:sp>
        <p:nvSpPr>
          <p:cNvPr id="232" name="Google Shape;232;gb3904b5d2a_0_202: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sv"/>
              <a:t>17</a:t>
            </a:fld>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
        <p:cNvGrpSpPr/>
        <p:nvPr/>
      </p:nvGrpSpPr>
      <p:grpSpPr>
        <a:xfrm>
          <a:off x="0" y="0"/>
          <a:ext cx="0" cy="0"/>
          <a:chOff x="0" y="0"/>
          <a:chExt cx="0" cy="0"/>
        </a:xfrm>
      </p:grpSpPr>
      <p:sp>
        <p:nvSpPr>
          <p:cNvPr id="237" name="Google Shape;237;gb3904b5d2a_0_20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38" name="Google Shape;238;gb3904b5d2a_0_208: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sv">
                <a:latin typeface="Calibri"/>
                <a:ea typeface="Calibri"/>
                <a:cs typeface="Calibri"/>
                <a:sym typeface="Calibri"/>
              </a:rPr>
              <a:t>Uppskattad tidsåtgång: 7 min</a:t>
            </a:r>
            <a:endParaRPr>
              <a:latin typeface="Calibri"/>
              <a:ea typeface="Calibri"/>
              <a:cs typeface="Calibri"/>
              <a:sym typeface="Calibri"/>
            </a:endParaRPr>
          </a:p>
          <a:p>
            <a:pPr marL="0" lvl="0" indent="0" algn="l" rtl="0">
              <a:spcBef>
                <a:spcPts val="0"/>
              </a:spcBef>
              <a:spcAft>
                <a:spcPts val="0"/>
              </a:spcAft>
              <a:buNone/>
            </a:pPr>
            <a:endParaRPr>
              <a:latin typeface="Calibri"/>
              <a:ea typeface="Calibri"/>
              <a:cs typeface="Calibri"/>
              <a:sym typeface="Calibri"/>
            </a:endParaRPr>
          </a:p>
          <a:p>
            <a:pPr marL="0" lvl="0" indent="0" algn="l" rtl="0">
              <a:lnSpc>
                <a:spcPct val="115000"/>
              </a:lnSpc>
              <a:spcBef>
                <a:spcPts val="0"/>
              </a:spcBef>
              <a:spcAft>
                <a:spcPts val="0"/>
              </a:spcAft>
              <a:buSzPts val="1100"/>
              <a:buNone/>
            </a:pPr>
            <a:r>
              <a:rPr lang="sv">
                <a:solidFill>
                  <a:schemeClr val="dk1"/>
                </a:solidFill>
                <a:latin typeface="Calibri"/>
                <a:ea typeface="Calibri"/>
                <a:cs typeface="Calibri"/>
                <a:sym typeface="Calibri"/>
              </a:rPr>
              <a:t>Deltagarna delar reflektioner med varandra i de mindre grupperna.</a:t>
            </a:r>
            <a:endParaRPr>
              <a:solidFill>
                <a:schemeClr val="dk1"/>
              </a:solidFill>
              <a:latin typeface="Calibri"/>
              <a:ea typeface="Calibri"/>
              <a:cs typeface="Calibri"/>
              <a:sym typeface="Calibri"/>
            </a:endParaRPr>
          </a:p>
          <a:p>
            <a:pPr marL="0" lvl="0" indent="0" algn="l" rtl="0">
              <a:lnSpc>
                <a:spcPct val="115000"/>
              </a:lnSpc>
              <a:spcBef>
                <a:spcPts val="0"/>
              </a:spcBef>
              <a:spcAft>
                <a:spcPts val="0"/>
              </a:spcAft>
              <a:buClr>
                <a:schemeClr val="dk1"/>
              </a:buClr>
              <a:buSzPts val="1100"/>
              <a:buFont typeface="Arial"/>
              <a:buNone/>
            </a:pPr>
            <a:r>
              <a:rPr lang="sv">
                <a:solidFill>
                  <a:schemeClr val="dk1"/>
                </a:solidFill>
                <a:latin typeface="Calibri"/>
                <a:ea typeface="Calibri"/>
                <a:cs typeface="Calibri"/>
                <a:sym typeface="Calibri"/>
              </a:rPr>
              <a:t>Uppmuntra att alla får lika mycket tid att dela och påminn om att det handlar om att lyssna på varandras reflektioner. Inte att gå in i dialog.</a:t>
            </a:r>
            <a:endParaRPr>
              <a:solidFill>
                <a:schemeClr val="dk1"/>
              </a:solidFill>
              <a:latin typeface="Calibri"/>
              <a:ea typeface="Calibri"/>
              <a:cs typeface="Calibri"/>
              <a:sym typeface="Calibri"/>
            </a:endParaRPr>
          </a:p>
          <a:p>
            <a:pPr marL="0" lvl="0" indent="0" algn="l" rtl="0">
              <a:lnSpc>
                <a:spcPct val="115000"/>
              </a:lnSpc>
              <a:spcBef>
                <a:spcPts val="0"/>
              </a:spcBef>
              <a:spcAft>
                <a:spcPts val="0"/>
              </a:spcAft>
              <a:buSzPts val="1100"/>
              <a:buNone/>
            </a:pPr>
            <a:endParaRPr>
              <a:solidFill>
                <a:schemeClr val="dk1"/>
              </a:solidFill>
              <a:highlight>
                <a:schemeClr val="lt1"/>
              </a:highlight>
              <a:latin typeface="Calibri"/>
              <a:ea typeface="Calibri"/>
              <a:cs typeface="Calibri"/>
              <a:sym typeface="Calibri"/>
            </a:endParaRPr>
          </a:p>
          <a:p>
            <a:pPr marL="0" lvl="0" indent="0" algn="l" rtl="0">
              <a:lnSpc>
                <a:spcPct val="115000"/>
              </a:lnSpc>
              <a:spcBef>
                <a:spcPts val="0"/>
              </a:spcBef>
              <a:spcAft>
                <a:spcPts val="0"/>
              </a:spcAft>
              <a:buSzPts val="1100"/>
              <a:buNone/>
            </a:pPr>
            <a:endParaRPr sz="1200">
              <a:solidFill>
                <a:schemeClr val="dk1"/>
              </a:solidFill>
              <a:highlight>
                <a:schemeClr val="lt1"/>
              </a:highlight>
            </a:endParaRPr>
          </a:p>
          <a:p>
            <a:pPr marL="0" lvl="0" indent="0" algn="l" rtl="0">
              <a:spcBef>
                <a:spcPts val="0"/>
              </a:spcBef>
              <a:spcAft>
                <a:spcPts val="0"/>
              </a:spcAft>
              <a:buNone/>
            </a:pPr>
            <a:endParaRPr>
              <a:highlight>
                <a:srgbClr val="FFFFFF"/>
              </a:highlight>
              <a:latin typeface="Calibri"/>
              <a:ea typeface="Calibri"/>
              <a:cs typeface="Calibri"/>
              <a:sym typeface="Calibri"/>
            </a:endParaRPr>
          </a:p>
        </p:txBody>
      </p:sp>
      <p:sp>
        <p:nvSpPr>
          <p:cNvPr id="239" name="Google Shape;239;gb3904b5d2a_0_208: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sv"/>
              <a:t>18</a:t>
            </a:fld>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685800" y="1143000"/>
            <a:ext cx="5486400" cy="3086100"/>
          </a:xfrm>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118ED29D-D7E3-4547-AF0B-728EC45DF93B}" type="slidenum">
              <a:rPr lang="sv-SE" smtClean="0"/>
              <a:t>19</a:t>
            </a:fld>
            <a:endParaRPr lang="sv-SE" dirty="0"/>
          </a:p>
        </p:txBody>
      </p:sp>
    </p:spTree>
    <p:extLst>
      <p:ext uri="{BB962C8B-B14F-4D97-AF65-F5344CB8AC3E}">
        <p14:creationId xmlns:p14="http://schemas.microsoft.com/office/powerpoint/2010/main" val="36793591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gb3904b5d2a_0_6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4" name="Google Shape;124;gb3904b5d2a_0_63: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200"/>
              <a:buFont typeface="Calibri"/>
              <a:buNone/>
            </a:pPr>
            <a:r>
              <a:rPr lang="sv" sz="1200" b="1" dirty="0">
                <a:solidFill>
                  <a:schemeClr val="dk1"/>
                </a:solidFill>
                <a:highlight>
                  <a:srgbClr val="FFFFFF"/>
                </a:highlight>
                <a:latin typeface="Calibri"/>
                <a:ea typeface="Calibri"/>
                <a:cs typeface="Calibri"/>
                <a:sym typeface="Calibri"/>
              </a:rPr>
              <a:t>Uppskattad tidsåtgång för sessionen: 50 minuter</a:t>
            </a:r>
            <a:endParaRPr sz="1200" b="1" dirty="0">
              <a:solidFill>
                <a:schemeClr val="dk1"/>
              </a:solidFill>
              <a:highlight>
                <a:srgbClr val="FFFFFF"/>
              </a:highlight>
              <a:latin typeface="Calibri"/>
              <a:ea typeface="Calibri"/>
              <a:cs typeface="Calibri"/>
              <a:sym typeface="Calibri"/>
            </a:endParaRPr>
          </a:p>
          <a:p>
            <a:pPr marL="0" marR="0" lvl="0" indent="0" algn="l" rtl="0">
              <a:lnSpc>
                <a:spcPct val="100000"/>
              </a:lnSpc>
              <a:spcBef>
                <a:spcPts val="0"/>
              </a:spcBef>
              <a:spcAft>
                <a:spcPts val="0"/>
              </a:spcAft>
              <a:buClr>
                <a:schemeClr val="dk1"/>
              </a:buClr>
              <a:buSzPts val="1200"/>
              <a:buFont typeface="Calibri"/>
              <a:buNone/>
            </a:pPr>
            <a:r>
              <a:rPr lang="sv" dirty="0">
                <a:highlight>
                  <a:srgbClr val="FFFFFF"/>
                </a:highlight>
                <a:latin typeface="Calibri"/>
                <a:ea typeface="Calibri"/>
                <a:cs typeface="Calibri"/>
                <a:sym typeface="Calibri"/>
              </a:rPr>
              <a:t>-Inledning och syfte: 3 min</a:t>
            </a:r>
            <a:endParaRPr dirty="0">
              <a:latin typeface="Calibri"/>
              <a:ea typeface="Calibri"/>
              <a:cs typeface="Calibri"/>
              <a:sym typeface="Calibri"/>
            </a:endParaRPr>
          </a:p>
          <a:p>
            <a:pPr marL="0" marR="0" lvl="0" indent="0" algn="l" rtl="0">
              <a:lnSpc>
                <a:spcPct val="100000"/>
              </a:lnSpc>
              <a:spcBef>
                <a:spcPts val="0"/>
              </a:spcBef>
              <a:spcAft>
                <a:spcPts val="0"/>
              </a:spcAft>
              <a:buClr>
                <a:schemeClr val="dk1"/>
              </a:buClr>
              <a:buSzPts val="1200"/>
              <a:buFont typeface="Calibri"/>
              <a:buNone/>
            </a:pPr>
            <a:r>
              <a:rPr lang="sv" dirty="0">
                <a:highlight>
                  <a:srgbClr val="FFFFFF"/>
                </a:highlight>
                <a:latin typeface="Calibri"/>
                <a:ea typeface="Calibri"/>
                <a:cs typeface="Calibri"/>
                <a:sym typeface="Calibri"/>
              </a:rPr>
              <a:t>-Genomgång Hjärnvänlig feedback: 12 min</a:t>
            </a:r>
            <a:endParaRPr dirty="0">
              <a:latin typeface="Calibri"/>
              <a:ea typeface="Calibri"/>
              <a:cs typeface="Calibri"/>
              <a:sym typeface="Calibri"/>
            </a:endParaRPr>
          </a:p>
          <a:p>
            <a:pPr marL="0" marR="0" lvl="0" indent="0" algn="l" rtl="0">
              <a:lnSpc>
                <a:spcPct val="100000"/>
              </a:lnSpc>
              <a:spcBef>
                <a:spcPts val="0"/>
              </a:spcBef>
              <a:spcAft>
                <a:spcPts val="0"/>
              </a:spcAft>
              <a:buClr>
                <a:schemeClr val="dk1"/>
              </a:buClr>
              <a:buSzPts val="1200"/>
              <a:buFont typeface="Calibri"/>
              <a:buNone/>
            </a:pPr>
            <a:r>
              <a:rPr lang="sv" dirty="0">
                <a:highlight>
                  <a:srgbClr val="FFFFFF"/>
                </a:highlight>
                <a:latin typeface="Calibri"/>
                <a:ea typeface="Calibri"/>
                <a:cs typeface="Calibri"/>
                <a:sym typeface="Calibri"/>
              </a:rPr>
              <a:t>-Förbereda uppskattning: 10 min</a:t>
            </a:r>
            <a:endParaRPr dirty="0">
              <a:latin typeface="Calibri"/>
              <a:ea typeface="Calibri"/>
              <a:cs typeface="Calibri"/>
              <a:sym typeface="Calibri"/>
            </a:endParaRPr>
          </a:p>
          <a:p>
            <a:pPr marL="0" marR="0" lvl="0" indent="0" algn="l" rtl="0">
              <a:lnSpc>
                <a:spcPct val="100000"/>
              </a:lnSpc>
              <a:spcBef>
                <a:spcPts val="0"/>
              </a:spcBef>
              <a:spcAft>
                <a:spcPts val="0"/>
              </a:spcAft>
              <a:buClr>
                <a:schemeClr val="dk1"/>
              </a:buClr>
              <a:buSzPts val="1200"/>
              <a:buFont typeface="Calibri"/>
              <a:buNone/>
            </a:pPr>
            <a:r>
              <a:rPr lang="sv" dirty="0">
                <a:highlight>
                  <a:srgbClr val="FFFFFF"/>
                </a:highlight>
                <a:latin typeface="Calibri"/>
                <a:ea typeface="Calibri"/>
                <a:cs typeface="Calibri"/>
                <a:sym typeface="Calibri"/>
              </a:rPr>
              <a:t>-Dela uppskattning: 12 min</a:t>
            </a:r>
            <a:endParaRPr dirty="0">
              <a:latin typeface="Calibri"/>
              <a:ea typeface="Calibri"/>
              <a:cs typeface="Calibri"/>
              <a:sym typeface="Calibri"/>
            </a:endParaRPr>
          </a:p>
          <a:p>
            <a:pPr marL="0" marR="0" lvl="0" indent="0" algn="l" rtl="0">
              <a:lnSpc>
                <a:spcPct val="100000"/>
              </a:lnSpc>
              <a:spcBef>
                <a:spcPts val="0"/>
              </a:spcBef>
              <a:spcAft>
                <a:spcPts val="0"/>
              </a:spcAft>
              <a:buClr>
                <a:schemeClr val="dk1"/>
              </a:buClr>
              <a:buSzPts val="1200"/>
              <a:buFont typeface="Calibri"/>
              <a:buNone/>
            </a:pPr>
            <a:r>
              <a:rPr lang="sv" dirty="0">
                <a:solidFill>
                  <a:schemeClr val="dk1"/>
                </a:solidFill>
                <a:highlight>
                  <a:srgbClr val="FFFFFF"/>
                </a:highlight>
                <a:latin typeface="Calibri"/>
                <a:ea typeface="Calibri"/>
                <a:cs typeface="Calibri"/>
                <a:sym typeface="Calibri"/>
              </a:rPr>
              <a:t>-Reflektion, 11 min</a:t>
            </a:r>
            <a:br>
              <a:rPr lang="sv" dirty="0">
                <a:solidFill>
                  <a:schemeClr val="dk1"/>
                </a:solidFill>
                <a:highlight>
                  <a:srgbClr val="FFFFFF"/>
                </a:highlight>
                <a:latin typeface="Calibri"/>
                <a:ea typeface="Calibri"/>
                <a:cs typeface="Calibri"/>
                <a:sym typeface="Calibri"/>
              </a:rPr>
            </a:br>
            <a:r>
              <a:rPr lang="sv" dirty="0">
                <a:solidFill>
                  <a:schemeClr val="dk1"/>
                </a:solidFill>
                <a:highlight>
                  <a:srgbClr val="FFFFFF"/>
                </a:highlight>
                <a:latin typeface="Calibri"/>
                <a:ea typeface="Calibri"/>
                <a:cs typeface="Calibri"/>
                <a:sym typeface="Calibri"/>
              </a:rPr>
              <a:t>-Avslut av session, 2 min</a:t>
            </a:r>
            <a:br>
              <a:rPr lang="sv" dirty="0">
                <a:latin typeface="Calibri"/>
                <a:ea typeface="Calibri"/>
                <a:cs typeface="Calibri"/>
                <a:sym typeface="Calibri"/>
              </a:rPr>
            </a:br>
            <a:endParaRPr dirty="0">
              <a:latin typeface="Calibri"/>
              <a:ea typeface="Calibri"/>
              <a:cs typeface="Calibri"/>
              <a:sym typeface="Calibri"/>
            </a:endParaRPr>
          </a:p>
        </p:txBody>
      </p:sp>
      <p:sp>
        <p:nvSpPr>
          <p:cNvPr id="125" name="Google Shape;125;gb3904b5d2a_0_63: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sv"/>
              <a:t>2</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gb3904b5d2a_0_6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0" name="Google Shape;130;gb3904b5d2a_0_68: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sv" dirty="0">
                <a:latin typeface="Calibri"/>
                <a:ea typeface="Calibri"/>
                <a:cs typeface="Calibri"/>
                <a:sym typeface="Calibri"/>
              </a:rPr>
              <a:t>Uppskattad tidsåtgång: 3 min</a:t>
            </a:r>
            <a:endParaRPr dirty="0">
              <a:latin typeface="Calibri"/>
              <a:ea typeface="Calibri"/>
              <a:cs typeface="Calibri"/>
              <a:sym typeface="Calibri"/>
            </a:endParaRPr>
          </a:p>
          <a:p>
            <a:pPr marL="0" lvl="0" indent="0" algn="l" rtl="0">
              <a:spcBef>
                <a:spcPts val="0"/>
              </a:spcBef>
              <a:spcAft>
                <a:spcPts val="0"/>
              </a:spcAft>
              <a:buNone/>
            </a:pPr>
            <a:endParaRPr dirty="0">
              <a:latin typeface="Calibri"/>
              <a:ea typeface="Calibri"/>
              <a:cs typeface="Calibri"/>
              <a:sym typeface="Calibri"/>
            </a:endParaRPr>
          </a:p>
          <a:p>
            <a:pPr marL="0" lvl="0" indent="0" algn="l" rtl="0">
              <a:spcBef>
                <a:spcPts val="0"/>
              </a:spcBef>
              <a:spcAft>
                <a:spcPts val="0"/>
              </a:spcAft>
              <a:buNone/>
            </a:pPr>
            <a:r>
              <a:rPr lang="sv" dirty="0">
                <a:latin typeface="Calibri"/>
                <a:ea typeface="Calibri"/>
                <a:cs typeface="Calibri"/>
                <a:sym typeface="Calibri"/>
              </a:rPr>
              <a:t>Hjärnvänlig feedback handlar om att ge återkoppling på ett sätt som inte upplevs som något slags hot - dvs minimerar vårt mänskliga hot-system att triggas igång.</a:t>
            </a:r>
            <a:endParaRPr dirty="0">
              <a:latin typeface="Calibri"/>
              <a:ea typeface="Calibri"/>
              <a:cs typeface="Calibri"/>
              <a:sym typeface="Calibri"/>
            </a:endParaRPr>
          </a:p>
          <a:p>
            <a:pPr marL="0" lvl="0" indent="0" algn="l" rtl="0">
              <a:spcBef>
                <a:spcPts val="0"/>
              </a:spcBef>
              <a:spcAft>
                <a:spcPts val="0"/>
              </a:spcAft>
              <a:buNone/>
            </a:pPr>
            <a:endParaRPr dirty="0">
              <a:latin typeface="Calibri"/>
              <a:ea typeface="Calibri"/>
              <a:cs typeface="Calibri"/>
              <a:sym typeface="Calibri"/>
            </a:endParaRPr>
          </a:p>
          <a:p>
            <a:pPr marL="0" lvl="0" indent="0" algn="l" rtl="0">
              <a:spcBef>
                <a:spcPts val="0"/>
              </a:spcBef>
              <a:spcAft>
                <a:spcPts val="0"/>
              </a:spcAft>
              <a:buNone/>
            </a:pPr>
            <a:r>
              <a:rPr lang="sv" dirty="0">
                <a:latin typeface="Calibri"/>
                <a:ea typeface="Calibri"/>
                <a:cs typeface="Calibri"/>
                <a:sym typeface="Calibri"/>
              </a:rPr>
              <a:t>Feedback kan ges både för hur en uppgift har utförts, men också på varandras beteenden och attityder. Båda är minst lika viktiga. Feedback är en del av en process att skapa, utveckla och fördjupa mellanmänskliga relationer. </a:t>
            </a:r>
            <a:endParaRPr dirty="0">
              <a:latin typeface="Calibri"/>
              <a:ea typeface="Calibri"/>
              <a:cs typeface="Calibri"/>
              <a:sym typeface="Calibri"/>
            </a:endParaRPr>
          </a:p>
          <a:p>
            <a:pPr marL="0" lvl="0" indent="0" algn="l" rtl="0">
              <a:spcBef>
                <a:spcPts val="0"/>
              </a:spcBef>
              <a:spcAft>
                <a:spcPts val="0"/>
              </a:spcAft>
              <a:buNone/>
            </a:pPr>
            <a:endParaRPr dirty="0">
              <a:latin typeface="Calibri"/>
              <a:ea typeface="Calibri"/>
              <a:cs typeface="Calibri"/>
              <a:sym typeface="Calibri"/>
            </a:endParaRPr>
          </a:p>
          <a:p>
            <a:pPr marL="0" lvl="0" indent="0" algn="l" rtl="0">
              <a:spcBef>
                <a:spcPts val="0"/>
              </a:spcBef>
              <a:spcAft>
                <a:spcPts val="0"/>
              </a:spcAft>
              <a:buNone/>
            </a:pPr>
            <a:r>
              <a:rPr lang="sv" u="sng" dirty="0">
                <a:latin typeface="Calibri"/>
                <a:ea typeface="Calibri"/>
                <a:cs typeface="Calibri"/>
                <a:sym typeface="Calibri"/>
              </a:rPr>
              <a:t>Notera:</a:t>
            </a:r>
            <a:r>
              <a:rPr lang="sv" dirty="0">
                <a:latin typeface="Calibri"/>
                <a:ea typeface="Calibri"/>
                <a:cs typeface="Calibri"/>
                <a:sym typeface="Calibri"/>
              </a:rPr>
              <a:t> Ibland finns det en uppfattning att feedback till någon innebär automatiskt att hen ska ändra sig utifrån feedback. Men en person som får feedback har ett medvetet val att göra hur hantera feedback som hen får. Att ta emot feedback handlar om att ta del av någon annan persons perception om hur du utför något eller hur du beter dig. Feedback är inte automatiskt en universell sanning. Feedback öppnar upp för ett utforskande som kan hanteras på ett nyfiket och konstruktivt sätt, samt senare utforskas med den som gett feedback.</a:t>
            </a:r>
            <a:endParaRPr dirty="0">
              <a:latin typeface="Calibri"/>
              <a:ea typeface="Calibri"/>
              <a:cs typeface="Calibri"/>
              <a:sym typeface="Calibri"/>
            </a:endParaRPr>
          </a:p>
          <a:p>
            <a:pPr marL="0" lvl="0" indent="0" algn="l" rtl="0">
              <a:spcBef>
                <a:spcPts val="0"/>
              </a:spcBef>
              <a:spcAft>
                <a:spcPts val="0"/>
              </a:spcAft>
              <a:buNone/>
            </a:pPr>
            <a:endParaRPr dirty="0">
              <a:latin typeface="Calibri"/>
              <a:ea typeface="Calibri"/>
              <a:cs typeface="Calibri"/>
              <a:sym typeface="Calibri"/>
            </a:endParaRPr>
          </a:p>
          <a:p>
            <a:pPr marL="0" lvl="0" indent="0" algn="l" rtl="0">
              <a:spcBef>
                <a:spcPts val="0"/>
              </a:spcBef>
              <a:spcAft>
                <a:spcPts val="0"/>
              </a:spcAft>
              <a:buNone/>
            </a:pPr>
            <a:endParaRPr dirty="0">
              <a:latin typeface="Calibri"/>
              <a:ea typeface="Calibri"/>
              <a:cs typeface="Calibri"/>
              <a:sym typeface="Calibri"/>
            </a:endParaRPr>
          </a:p>
        </p:txBody>
      </p:sp>
      <p:sp>
        <p:nvSpPr>
          <p:cNvPr id="131" name="Google Shape;131;gb3904b5d2a_0_68: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sv"/>
              <a:t>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Google Shape;136;g4b2945fa5a_0_413:notes"/>
          <p:cNvSpPr txBox="1">
            <a:spLocks noGrp="1"/>
          </p:cNvSpPr>
          <p:nvPr>
            <p:ph type="body" idx="1"/>
          </p:nvPr>
        </p:nvSpPr>
        <p:spPr>
          <a:xfrm>
            <a:off x="685800" y="4343399"/>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Font typeface="Arial"/>
              <a:buNone/>
            </a:pPr>
            <a:r>
              <a:rPr lang="sv" sz="1100" dirty="0">
                <a:solidFill>
                  <a:schemeClr val="dk1"/>
                </a:solidFill>
                <a:latin typeface="Calibri"/>
                <a:ea typeface="Calibri"/>
                <a:cs typeface="Calibri"/>
                <a:sym typeface="Calibri"/>
              </a:rPr>
              <a:t>Uppskattad tidsåtgång: 1 min</a:t>
            </a:r>
            <a:endParaRPr sz="1100" dirty="0">
              <a:solidFill>
                <a:schemeClr val="dk1"/>
              </a:solidFill>
              <a:latin typeface="Calibri"/>
              <a:ea typeface="Calibri"/>
              <a:cs typeface="Calibri"/>
              <a:sym typeface="Calibri"/>
            </a:endParaRPr>
          </a:p>
          <a:p>
            <a:pPr marL="0" lvl="0" indent="0" algn="l" rtl="0">
              <a:spcBef>
                <a:spcPts val="0"/>
              </a:spcBef>
              <a:spcAft>
                <a:spcPts val="0"/>
              </a:spcAft>
              <a:buClr>
                <a:schemeClr val="dk1"/>
              </a:buClr>
              <a:buFont typeface="Arial"/>
              <a:buNone/>
            </a:pPr>
            <a:endParaRPr sz="1100" dirty="0">
              <a:solidFill>
                <a:schemeClr val="dk1"/>
              </a:solidFill>
              <a:latin typeface="Calibri"/>
              <a:ea typeface="Calibri"/>
              <a:cs typeface="Calibri"/>
              <a:sym typeface="Calibri"/>
            </a:endParaRPr>
          </a:p>
          <a:p>
            <a:pPr marL="0" lvl="0" indent="0" algn="l" rtl="0">
              <a:spcBef>
                <a:spcPts val="0"/>
              </a:spcBef>
              <a:spcAft>
                <a:spcPts val="0"/>
              </a:spcAft>
              <a:buClr>
                <a:schemeClr val="dk1"/>
              </a:buClr>
              <a:buFont typeface="Arial"/>
              <a:buNone/>
            </a:pPr>
            <a:r>
              <a:rPr lang="sv" sz="1100" dirty="0">
                <a:solidFill>
                  <a:schemeClr val="dk1"/>
                </a:solidFill>
                <a:highlight>
                  <a:srgbClr val="FFFFFF"/>
                </a:highlight>
                <a:latin typeface="Calibri"/>
                <a:ea typeface="Calibri"/>
                <a:cs typeface="Calibri"/>
                <a:sym typeface="Calibri"/>
              </a:rPr>
              <a:t>Lyft fram att syftet med feedback är att öppna upp för potentiell utveckling. Att jobba med feedback kan skapa förståelse och medvetenhet om hur ens egna beteende påverkar andra människor i min omgivning. Om jag får återkoppling på hur andra ser och upplever mig kan det öppna upp för mig själv att göra egna medvetna val hur jag ska förhålla mig till det.  Det handlar om att stötta potentiell utveckling (både för individ, grupp och organisation) i en konstruktiv anda. Att vilja väl. </a:t>
            </a:r>
            <a:endParaRPr sz="1100" dirty="0">
              <a:solidFill>
                <a:schemeClr val="dk1"/>
              </a:solidFill>
              <a:highlight>
                <a:srgbClr val="FFFFFF"/>
              </a:highlight>
              <a:latin typeface="Calibri"/>
              <a:ea typeface="Calibri"/>
              <a:cs typeface="Calibri"/>
              <a:sym typeface="Calibri"/>
            </a:endParaRPr>
          </a:p>
          <a:p>
            <a:pPr marL="0" lvl="0" indent="0" algn="l" rtl="0">
              <a:spcBef>
                <a:spcPts val="0"/>
              </a:spcBef>
              <a:spcAft>
                <a:spcPts val="0"/>
              </a:spcAft>
              <a:buClr>
                <a:schemeClr val="dk1"/>
              </a:buClr>
              <a:buFont typeface="Arial"/>
              <a:buNone/>
            </a:pPr>
            <a:endParaRPr sz="1100" dirty="0">
              <a:solidFill>
                <a:schemeClr val="dk1"/>
              </a:solidFill>
              <a:highlight>
                <a:srgbClr val="FFFFFF"/>
              </a:highlight>
              <a:latin typeface="Calibri"/>
              <a:ea typeface="Calibri"/>
              <a:cs typeface="Calibri"/>
              <a:sym typeface="Calibri"/>
            </a:endParaRPr>
          </a:p>
          <a:p>
            <a:pPr marL="0" lvl="0" indent="0" algn="l" rtl="0">
              <a:spcBef>
                <a:spcPts val="0"/>
              </a:spcBef>
              <a:spcAft>
                <a:spcPts val="0"/>
              </a:spcAft>
              <a:buClr>
                <a:schemeClr val="dk1"/>
              </a:buClr>
              <a:buFont typeface="Arial"/>
              <a:buNone/>
            </a:pPr>
            <a:r>
              <a:rPr lang="sv" sz="1100" dirty="0">
                <a:solidFill>
                  <a:schemeClr val="dk1"/>
                </a:solidFill>
                <a:highlight>
                  <a:srgbClr val="FFFFFF"/>
                </a:highlight>
                <a:latin typeface="Calibri"/>
                <a:ea typeface="Calibri"/>
                <a:cs typeface="Calibri"/>
                <a:sym typeface="Calibri"/>
              </a:rPr>
              <a:t>Många upplever dock feedback som potentiellt hotfullt. Frågan </a:t>
            </a:r>
            <a:r>
              <a:rPr lang="sv" sz="1100" dirty="0">
                <a:solidFill>
                  <a:schemeClr val="dk1"/>
                </a:solidFill>
                <a:latin typeface="Calibri"/>
                <a:ea typeface="Calibri"/>
                <a:cs typeface="Calibri"/>
                <a:sym typeface="Calibri"/>
              </a:rPr>
              <a:t>“Får jag ge dig feedback?” kan upplevas lika hotfullt som att höra steg bakom sig i en mörk gränd….</a:t>
            </a:r>
            <a:endParaRPr sz="1100" dirty="0">
              <a:solidFill>
                <a:schemeClr val="dk1"/>
              </a:solidFill>
              <a:highlight>
                <a:srgbClr val="FFFFFF"/>
              </a:highlight>
              <a:latin typeface="Calibri"/>
              <a:ea typeface="Calibri"/>
              <a:cs typeface="Calibri"/>
              <a:sym typeface="Calibri"/>
            </a:endParaRPr>
          </a:p>
          <a:p>
            <a:pPr marL="457200" lvl="0" indent="0" algn="l" rtl="0">
              <a:spcBef>
                <a:spcPts val="0"/>
              </a:spcBef>
              <a:spcAft>
                <a:spcPts val="0"/>
              </a:spcAft>
              <a:buClr>
                <a:schemeClr val="dk1"/>
              </a:buClr>
              <a:buSzPts val="1100"/>
              <a:buFont typeface="Arial"/>
              <a:buNone/>
            </a:pPr>
            <a:endParaRPr sz="1100" dirty="0">
              <a:solidFill>
                <a:schemeClr val="dk1"/>
              </a:solidFill>
              <a:highlight>
                <a:srgbClr val="FFFFFF"/>
              </a:highlight>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r>
              <a:rPr lang="sv" sz="1100" dirty="0">
                <a:solidFill>
                  <a:schemeClr val="dk1"/>
                </a:solidFill>
                <a:highlight>
                  <a:srgbClr val="FFFFFF"/>
                </a:highlight>
                <a:latin typeface="Calibri"/>
                <a:ea typeface="Calibri"/>
                <a:cs typeface="Calibri"/>
                <a:sym typeface="Calibri"/>
              </a:rPr>
              <a:t>Notera: Återkoppla gärna till SCARF-modellen. Hjärnvänlig feedback handlar om att minimera att hot-systemet inom oss triggas och att stötta att belöningssystemet aktiveras.</a:t>
            </a:r>
          </a:p>
          <a:p>
            <a:pPr marL="0" lvl="0" indent="0" algn="l" rtl="0">
              <a:spcBef>
                <a:spcPts val="0"/>
              </a:spcBef>
              <a:spcAft>
                <a:spcPts val="0"/>
              </a:spcAft>
              <a:buClr>
                <a:schemeClr val="dk1"/>
              </a:buClr>
              <a:buSzPts val="1100"/>
              <a:buFont typeface="Arial"/>
              <a:buNone/>
            </a:pPr>
            <a:endParaRPr sz="1100" dirty="0">
              <a:solidFill>
                <a:schemeClr val="dk1"/>
              </a:solidFill>
              <a:highlight>
                <a:srgbClr val="FFFFFF"/>
              </a:highlight>
              <a:latin typeface="Calibri"/>
              <a:ea typeface="Calibri"/>
              <a:cs typeface="Calibri"/>
              <a:sym typeface="Calibri"/>
            </a:endParaRPr>
          </a:p>
          <a:p>
            <a:pPr marL="0" marR="0" lvl="0" indent="0" algn="l" rtl="0">
              <a:spcBef>
                <a:spcPts val="0"/>
              </a:spcBef>
              <a:spcAft>
                <a:spcPts val="0"/>
              </a:spcAft>
              <a:buClr>
                <a:schemeClr val="dk1"/>
              </a:buClr>
              <a:buFont typeface="Calibri"/>
              <a:buNone/>
            </a:pPr>
            <a:endParaRPr sz="1100" dirty="0">
              <a:solidFill>
                <a:schemeClr val="dk1"/>
              </a:solidFill>
              <a:latin typeface="Calibri"/>
              <a:ea typeface="Calibri"/>
              <a:cs typeface="Calibri"/>
              <a:sym typeface="Calibri"/>
            </a:endParaRPr>
          </a:p>
        </p:txBody>
      </p:sp>
      <p:sp>
        <p:nvSpPr>
          <p:cNvPr id="137" name="Google Shape;137;g4b2945fa5a_0_4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g4b2945fa5a_0_450:notes"/>
          <p:cNvSpPr txBox="1">
            <a:spLocks noGrp="1"/>
          </p:cNvSpPr>
          <p:nvPr>
            <p:ph type="body" idx="1"/>
          </p:nvPr>
        </p:nvSpPr>
        <p:spPr>
          <a:xfrm>
            <a:off x="685800" y="4343399"/>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Font typeface="Arial"/>
              <a:buNone/>
            </a:pPr>
            <a:r>
              <a:rPr lang="sv" sz="1100" dirty="0">
                <a:solidFill>
                  <a:schemeClr val="dk1"/>
                </a:solidFill>
                <a:latin typeface="Calibri"/>
                <a:ea typeface="Calibri"/>
                <a:cs typeface="Calibri"/>
                <a:sym typeface="Calibri"/>
              </a:rPr>
              <a:t>Uppskattad tidsåtgång: 1 min</a:t>
            </a:r>
            <a:endParaRPr sz="1100" dirty="0">
              <a:solidFill>
                <a:schemeClr val="dk1"/>
              </a:solidFill>
              <a:latin typeface="Calibri"/>
              <a:ea typeface="Calibri"/>
              <a:cs typeface="Calibri"/>
              <a:sym typeface="Calibri"/>
            </a:endParaRPr>
          </a:p>
          <a:p>
            <a:pPr marL="0" lvl="0" indent="0" algn="l" rtl="0">
              <a:spcBef>
                <a:spcPts val="0"/>
              </a:spcBef>
              <a:spcAft>
                <a:spcPts val="0"/>
              </a:spcAft>
              <a:buClr>
                <a:schemeClr val="dk1"/>
              </a:buClr>
              <a:buFont typeface="Arial"/>
              <a:buNone/>
            </a:pPr>
            <a:endParaRPr sz="1100" dirty="0">
              <a:solidFill>
                <a:schemeClr val="dk1"/>
              </a:solidFill>
              <a:latin typeface="Calibri"/>
              <a:ea typeface="Calibri"/>
              <a:cs typeface="Calibri"/>
              <a:sym typeface="Calibri"/>
            </a:endParaRPr>
          </a:p>
          <a:p>
            <a:pPr marL="0" lvl="0" indent="0" algn="l" rtl="0">
              <a:spcBef>
                <a:spcPts val="0"/>
              </a:spcBef>
              <a:spcAft>
                <a:spcPts val="0"/>
              </a:spcAft>
              <a:buClr>
                <a:schemeClr val="dk1"/>
              </a:buClr>
              <a:buFont typeface="Arial"/>
              <a:buNone/>
            </a:pPr>
            <a:r>
              <a:rPr lang="sv" sz="1100" dirty="0">
                <a:solidFill>
                  <a:schemeClr val="dk1"/>
                </a:solidFill>
                <a:latin typeface="Calibri"/>
                <a:ea typeface="Calibri"/>
                <a:cs typeface="Calibri"/>
                <a:sym typeface="Calibri"/>
              </a:rPr>
              <a:t>N</a:t>
            </a:r>
            <a:r>
              <a:rPr lang="sv" sz="1100" dirty="0">
                <a:solidFill>
                  <a:schemeClr val="dk1"/>
                </a:solidFill>
                <a:highlight>
                  <a:srgbClr val="FFFFFF"/>
                </a:highlight>
                <a:latin typeface="Calibri"/>
                <a:ea typeface="Calibri"/>
                <a:cs typeface="Calibri"/>
                <a:sym typeface="Calibri"/>
              </a:rPr>
              <a:t>är vi känner oss ifrågasatta aktiveras hot-systemen i våra hjärnor och i ett hotläge dvs när vi känner oss stressade och rädda reagerar vi högst sannolikt med att gå i försvar. Vi agerar defensivt och kommer troligen inte att hålla med om uttalanden som får oss att framstå i en sämre dager och därigenom minskar vår förmåga att förändras. </a:t>
            </a:r>
            <a:endParaRPr sz="1100" dirty="0">
              <a:solidFill>
                <a:schemeClr val="dk1"/>
              </a:solidFill>
              <a:highlight>
                <a:srgbClr val="FFFFFF"/>
              </a:highlight>
              <a:latin typeface="Calibri"/>
              <a:ea typeface="Calibri"/>
              <a:cs typeface="Calibri"/>
              <a:sym typeface="Calibri"/>
            </a:endParaRPr>
          </a:p>
          <a:p>
            <a:pPr marL="0" lvl="0" indent="0" algn="l" rtl="0">
              <a:spcBef>
                <a:spcPts val="0"/>
              </a:spcBef>
              <a:spcAft>
                <a:spcPts val="0"/>
              </a:spcAft>
              <a:buClr>
                <a:schemeClr val="dk1"/>
              </a:buClr>
              <a:buFont typeface="Arial"/>
              <a:buNone/>
            </a:pPr>
            <a:endParaRPr sz="1100" dirty="0">
              <a:solidFill>
                <a:schemeClr val="dk1"/>
              </a:solidFill>
              <a:highlight>
                <a:srgbClr val="FFFFFF"/>
              </a:highlight>
              <a:latin typeface="Calibri"/>
              <a:ea typeface="Calibri"/>
              <a:cs typeface="Calibri"/>
              <a:sym typeface="Calibri"/>
            </a:endParaRPr>
          </a:p>
          <a:p>
            <a:pPr marL="0" lvl="0" indent="0" algn="l" rtl="0">
              <a:spcBef>
                <a:spcPts val="0"/>
              </a:spcBef>
              <a:spcAft>
                <a:spcPts val="0"/>
              </a:spcAft>
              <a:buClr>
                <a:schemeClr val="dk1"/>
              </a:buClr>
              <a:buFont typeface="Arial"/>
              <a:buNone/>
            </a:pPr>
            <a:r>
              <a:rPr lang="sv" sz="1100" dirty="0">
                <a:solidFill>
                  <a:srgbClr val="212121"/>
                </a:solidFill>
                <a:highlight>
                  <a:schemeClr val="lt1"/>
                </a:highlight>
                <a:latin typeface="Calibri"/>
                <a:ea typeface="Calibri"/>
                <a:cs typeface="Calibri"/>
                <a:sym typeface="Calibri"/>
              </a:rPr>
              <a:t>Även om syftet med feedback är att utveckla och motivera, kan vi ibland uppfatta det som anklagelse, kritik eller straff. Det aktiverar då vårt hotsystem i hjärnan, vilket gör att vi fokuserar på vårt försvar och faktiskt minskar vår förmåga att förändras. Minskar förmågan att ta till oss det som återkopplas till oss.</a:t>
            </a:r>
            <a:endParaRPr sz="1100" dirty="0">
              <a:solidFill>
                <a:schemeClr val="dk1"/>
              </a:solidFill>
              <a:highlight>
                <a:srgbClr val="FFFFFF"/>
              </a:highlight>
              <a:latin typeface="Calibri"/>
              <a:ea typeface="Calibri"/>
              <a:cs typeface="Calibri"/>
              <a:sym typeface="Calibri"/>
            </a:endParaRPr>
          </a:p>
          <a:p>
            <a:pPr marL="0" lvl="0" indent="0" algn="l" rtl="0">
              <a:spcBef>
                <a:spcPts val="0"/>
              </a:spcBef>
              <a:spcAft>
                <a:spcPts val="0"/>
              </a:spcAft>
              <a:buClr>
                <a:schemeClr val="dk1"/>
              </a:buClr>
              <a:buFont typeface="Arial"/>
              <a:buNone/>
            </a:pPr>
            <a:endParaRPr sz="1100" dirty="0">
              <a:solidFill>
                <a:schemeClr val="dk1"/>
              </a:solidFill>
              <a:latin typeface="Calibri"/>
              <a:ea typeface="Calibri"/>
              <a:cs typeface="Calibri"/>
              <a:sym typeface="Calibri"/>
            </a:endParaRPr>
          </a:p>
        </p:txBody>
      </p:sp>
      <p:sp>
        <p:nvSpPr>
          <p:cNvPr id="146" name="Google Shape;146;g4b2945fa5a_0_45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Google Shape;153;g4b2945fa5a_0_486:notes"/>
          <p:cNvSpPr txBox="1">
            <a:spLocks noGrp="1"/>
          </p:cNvSpPr>
          <p:nvPr>
            <p:ph type="body" idx="1"/>
          </p:nvPr>
        </p:nvSpPr>
        <p:spPr>
          <a:xfrm>
            <a:off x="685800" y="4343399"/>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Font typeface="Arial"/>
              <a:buNone/>
            </a:pPr>
            <a:r>
              <a:rPr lang="sv" sz="1100">
                <a:solidFill>
                  <a:schemeClr val="dk1"/>
                </a:solidFill>
                <a:latin typeface="Calibri"/>
                <a:ea typeface="Calibri"/>
                <a:cs typeface="Calibri"/>
                <a:sym typeface="Calibri"/>
              </a:rPr>
              <a:t>Uppskattad tidsåtgång: 2 min</a:t>
            </a:r>
            <a:endParaRPr sz="1100">
              <a:solidFill>
                <a:schemeClr val="dk1"/>
              </a:solidFill>
              <a:latin typeface="Calibri"/>
              <a:ea typeface="Calibri"/>
              <a:cs typeface="Calibri"/>
              <a:sym typeface="Calibri"/>
            </a:endParaRPr>
          </a:p>
          <a:p>
            <a:pPr marL="0" marR="25400" lvl="0" indent="0" algn="l" rtl="0">
              <a:lnSpc>
                <a:spcPct val="115000"/>
              </a:lnSpc>
              <a:spcBef>
                <a:spcPts val="0"/>
              </a:spcBef>
              <a:spcAft>
                <a:spcPts val="0"/>
              </a:spcAft>
              <a:buClr>
                <a:schemeClr val="dk1"/>
              </a:buClr>
              <a:buSzPts val="1100"/>
              <a:buFont typeface="Arial"/>
              <a:buNone/>
            </a:pPr>
            <a:endParaRPr sz="1100">
              <a:solidFill>
                <a:srgbClr val="212121"/>
              </a:solidFill>
              <a:highlight>
                <a:schemeClr val="lt1"/>
              </a:highlight>
              <a:latin typeface="Calibri"/>
              <a:ea typeface="Calibri"/>
              <a:cs typeface="Calibri"/>
              <a:sym typeface="Calibri"/>
            </a:endParaRPr>
          </a:p>
          <a:p>
            <a:pPr marL="0" marR="25400" lvl="0" indent="0" algn="l" rtl="0">
              <a:lnSpc>
                <a:spcPct val="115000"/>
              </a:lnSpc>
              <a:spcBef>
                <a:spcPts val="0"/>
              </a:spcBef>
              <a:spcAft>
                <a:spcPts val="0"/>
              </a:spcAft>
              <a:buClr>
                <a:schemeClr val="dk1"/>
              </a:buClr>
              <a:buSzPts val="1100"/>
              <a:buFont typeface="Arial"/>
              <a:buNone/>
            </a:pPr>
            <a:r>
              <a:rPr lang="sv" sz="1100">
                <a:solidFill>
                  <a:srgbClr val="212121"/>
                </a:solidFill>
                <a:highlight>
                  <a:schemeClr val="lt1"/>
                </a:highlight>
                <a:latin typeface="Calibri"/>
                <a:ea typeface="Calibri"/>
                <a:cs typeface="Calibri"/>
                <a:sym typeface="Calibri"/>
              </a:rPr>
              <a:t>Men utan feedback/återkoppling finns det en risk att vi skulle se vårt beteende bara genom våra egna ögon…</a:t>
            </a:r>
            <a:endParaRPr sz="1100">
              <a:solidFill>
                <a:srgbClr val="212121"/>
              </a:solidFill>
              <a:highlight>
                <a:schemeClr val="lt1"/>
              </a:highlight>
              <a:latin typeface="Calibri"/>
              <a:ea typeface="Calibri"/>
              <a:cs typeface="Calibri"/>
              <a:sym typeface="Calibri"/>
            </a:endParaRPr>
          </a:p>
          <a:p>
            <a:pPr marL="0" marR="25400" lvl="0" indent="0" algn="l" rtl="0">
              <a:lnSpc>
                <a:spcPct val="115000"/>
              </a:lnSpc>
              <a:spcBef>
                <a:spcPts val="0"/>
              </a:spcBef>
              <a:spcAft>
                <a:spcPts val="0"/>
              </a:spcAft>
              <a:buClr>
                <a:schemeClr val="dk1"/>
              </a:buClr>
              <a:buSzPts val="1100"/>
              <a:buFont typeface="Arial"/>
              <a:buNone/>
            </a:pPr>
            <a:r>
              <a:rPr lang="sv" sz="1100">
                <a:solidFill>
                  <a:srgbClr val="212121"/>
                </a:solidFill>
                <a:highlight>
                  <a:schemeClr val="lt1"/>
                </a:highlight>
                <a:latin typeface="Calibri"/>
                <a:ea typeface="Calibri"/>
                <a:cs typeface="Calibri"/>
                <a:sym typeface="Calibri"/>
              </a:rPr>
              <a:t>Feedback som ges i en “belönande” process, dvs som inte leder till hot-respons kan leda till personlig utveckling, högre välmående och bättre prestationer.</a:t>
            </a:r>
            <a:endParaRPr sz="1100">
              <a:solidFill>
                <a:srgbClr val="212121"/>
              </a:solidFill>
              <a:highlight>
                <a:schemeClr val="lt1"/>
              </a:highlight>
              <a:latin typeface="Calibri"/>
              <a:ea typeface="Calibri"/>
              <a:cs typeface="Calibri"/>
              <a:sym typeface="Calibri"/>
            </a:endParaRPr>
          </a:p>
          <a:p>
            <a:pPr marL="0" marR="25400" lvl="0" indent="457200" algn="l" rtl="0">
              <a:lnSpc>
                <a:spcPct val="115000"/>
              </a:lnSpc>
              <a:spcBef>
                <a:spcPts val="0"/>
              </a:spcBef>
              <a:spcAft>
                <a:spcPts val="0"/>
              </a:spcAft>
              <a:buClr>
                <a:schemeClr val="dk1"/>
              </a:buClr>
              <a:buSzPts val="1100"/>
              <a:buFont typeface="Arial"/>
              <a:buNone/>
            </a:pPr>
            <a:endParaRPr sz="1100">
              <a:solidFill>
                <a:srgbClr val="212121"/>
              </a:solidFill>
              <a:highlight>
                <a:schemeClr val="lt1"/>
              </a:highlight>
              <a:latin typeface="Calibri"/>
              <a:ea typeface="Calibri"/>
              <a:cs typeface="Calibri"/>
              <a:sym typeface="Calibri"/>
            </a:endParaRPr>
          </a:p>
          <a:p>
            <a:pPr marL="0" marR="25400" lvl="0" indent="0" algn="l" rtl="0">
              <a:lnSpc>
                <a:spcPct val="115000"/>
              </a:lnSpc>
              <a:spcBef>
                <a:spcPts val="0"/>
              </a:spcBef>
              <a:spcAft>
                <a:spcPts val="0"/>
              </a:spcAft>
              <a:buClr>
                <a:schemeClr val="dk1"/>
              </a:buClr>
              <a:buSzPts val="1100"/>
              <a:buFont typeface="Arial"/>
              <a:buNone/>
            </a:pPr>
            <a:r>
              <a:rPr lang="sv" sz="1100" u="sng">
                <a:solidFill>
                  <a:srgbClr val="212121"/>
                </a:solidFill>
                <a:highlight>
                  <a:schemeClr val="lt1"/>
                </a:highlight>
                <a:latin typeface="Calibri"/>
                <a:ea typeface="Calibri"/>
                <a:cs typeface="Calibri"/>
                <a:sym typeface="Calibri"/>
              </a:rPr>
              <a:t>Notera: </a:t>
            </a:r>
            <a:r>
              <a:rPr lang="sv" sz="1100">
                <a:solidFill>
                  <a:srgbClr val="212121"/>
                </a:solidFill>
                <a:highlight>
                  <a:schemeClr val="lt1"/>
                </a:highlight>
                <a:latin typeface="Calibri"/>
                <a:ea typeface="Calibri"/>
                <a:cs typeface="Calibri"/>
                <a:sym typeface="Calibri"/>
              </a:rPr>
              <a:t>Återkoppla gärna till utbildningens avsnitt om “Att leda dig själv”. Att utöva självledarskap bygger på att ha självinsikt. Självinsikt kan öka om man öppnar upp för att lyssna på andras uppfattning om ens egna beteenden och attityder och aktivt processar det som återkopplas till en själv. Utan att spegla sig själv i hur andra uppfattar en, ökar chansen att få en skev självbild och lägre nivå av självinsikt.</a:t>
            </a:r>
            <a:endParaRPr sz="1100">
              <a:solidFill>
                <a:srgbClr val="212121"/>
              </a:solidFill>
              <a:highlight>
                <a:schemeClr val="lt1"/>
              </a:highlight>
              <a:latin typeface="Calibri"/>
              <a:ea typeface="Calibri"/>
              <a:cs typeface="Calibri"/>
              <a:sym typeface="Calibri"/>
            </a:endParaRPr>
          </a:p>
          <a:p>
            <a:pPr marL="0" marR="25400" lvl="0" indent="0" algn="l" rtl="0">
              <a:lnSpc>
                <a:spcPct val="115000"/>
              </a:lnSpc>
              <a:spcBef>
                <a:spcPts val="0"/>
              </a:spcBef>
              <a:spcAft>
                <a:spcPts val="0"/>
              </a:spcAft>
              <a:buClr>
                <a:schemeClr val="dk1"/>
              </a:buClr>
              <a:buSzPts val="1100"/>
              <a:buFont typeface="Arial"/>
              <a:buNone/>
            </a:pPr>
            <a:endParaRPr sz="1100">
              <a:solidFill>
                <a:srgbClr val="212121"/>
              </a:solidFill>
              <a:highlight>
                <a:srgbClr val="FFFFFF"/>
              </a:highlight>
              <a:latin typeface="Calibri"/>
              <a:ea typeface="Calibri"/>
              <a:cs typeface="Calibri"/>
              <a:sym typeface="Calibri"/>
            </a:endParaRPr>
          </a:p>
        </p:txBody>
      </p:sp>
      <p:sp>
        <p:nvSpPr>
          <p:cNvPr id="154" name="Google Shape;154;g4b2945fa5a_0_48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Google Shape;160;gb3904b5d2a_0_12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1" name="Google Shape;161;gb3904b5d2a_0_122: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sv" dirty="0">
                <a:latin typeface="Calibri"/>
                <a:ea typeface="Calibri"/>
                <a:cs typeface="Calibri"/>
                <a:sym typeface="Calibri"/>
              </a:rPr>
              <a:t>Uppskattad tidsåtgång: 1 min (använd slide som snabb övergång till de olika perspektiven)</a:t>
            </a:r>
            <a:endParaRPr dirty="0">
              <a:latin typeface="Calibri"/>
              <a:ea typeface="Calibri"/>
              <a:cs typeface="Calibri"/>
              <a:sym typeface="Calibri"/>
            </a:endParaRPr>
          </a:p>
          <a:p>
            <a:pPr marL="0" lvl="0" indent="0" algn="l" rtl="0">
              <a:spcBef>
                <a:spcPts val="0"/>
              </a:spcBef>
              <a:spcAft>
                <a:spcPts val="0"/>
              </a:spcAft>
              <a:buNone/>
            </a:pPr>
            <a:endParaRPr dirty="0">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r>
              <a:rPr lang="sv" dirty="0">
                <a:solidFill>
                  <a:srgbClr val="212121"/>
                </a:solidFill>
                <a:highlight>
                  <a:srgbClr val="FFFFFF"/>
                </a:highlight>
                <a:latin typeface="Calibri"/>
                <a:ea typeface="Calibri"/>
                <a:cs typeface="Calibri"/>
                <a:sym typeface="Calibri"/>
              </a:rPr>
              <a:t>Feedback som ges på ett "hjärnvänligt sätt" kan leda till personlig utveckling, ökat lärande, bättre samverkan och bättre resultat i olika sammanhang.</a:t>
            </a:r>
            <a:br>
              <a:rPr lang="sv" dirty="0">
                <a:solidFill>
                  <a:srgbClr val="212121"/>
                </a:solidFill>
                <a:highlight>
                  <a:srgbClr val="FFFFFF"/>
                </a:highlight>
                <a:latin typeface="Calibri"/>
                <a:ea typeface="Calibri"/>
                <a:cs typeface="Calibri"/>
                <a:sym typeface="Calibri"/>
              </a:rPr>
            </a:br>
            <a:br>
              <a:rPr lang="sv" dirty="0">
                <a:solidFill>
                  <a:srgbClr val="212121"/>
                </a:solidFill>
                <a:highlight>
                  <a:srgbClr val="FFFFFF"/>
                </a:highlight>
                <a:latin typeface="Calibri"/>
                <a:ea typeface="Calibri"/>
                <a:cs typeface="Calibri"/>
                <a:sym typeface="Calibri"/>
              </a:rPr>
            </a:br>
            <a:r>
              <a:rPr lang="sv" dirty="0">
                <a:solidFill>
                  <a:srgbClr val="212121"/>
                </a:solidFill>
                <a:highlight>
                  <a:srgbClr val="FFFFFF"/>
                </a:highlight>
                <a:latin typeface="Calibri"/>
                <a:ea typeface="Calibri"/>
                <a:cs typeface="Calibri"/>
                <a:sym typeface="Calibri"/>
              </a:rPr>
              <a:t>Så, hur ger vi feedback på ett hjärnvänligt sätt?</a:t>
            </a:r>
            <a:endParaRPr dirty="0">
              <a:highlight>
                <a:srgbClr val="FFFFFF"/>
              </a:highlight>
              <a:latin typeface="Calibri"/>
              <a:ea typeface="Calibri"/>
              <a:cs typeface="Calibri"/>
              <a:sym typeface="Calibri"/>
            </a:endParaRPr>
          </a:p>
        </p:txBody>
      </p:sp>
      <p:sp>
        <p:nvSpPr>
          <p:cNvPr id="162" name="Google Shape;162;gb3904b5d2a_0_122: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sv"/>
              <a:t>7</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gb3904b5d2a_0_12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8" name="Google Shape;168;gb3904b5d2a_0_128: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sv" dirty="0">
                <a:latin typeface="Calibri"/>
                <a:ea typeface="Calibri"/>
                <a:cs typeface="Calibri"/>
                <a:sym typeface="Calibri"/>
              </a:rPr>
              <a:t>Uppskattad tidsåtgång: 2 min</a:t>
            </a:r>
            <a:endParaRPr dirty="0">
              <a:latin typeface="Calibri"/>
              <a:ea typeface="Calibri"/>
              <a:cs typeface="Calibri"/>
              <a:sym typeface="Calibri"/>
            </a:endParaRPr>
          </a:p>
          <a:p>
            <a:pPr marL="0" lvl="0" indent="0" algn="l" rtl="0">
              <a:spcBef>
                <a:spcPts val="0"/>
              </a:spcBef>
              <a:spcAft>
                <a:spcPts val="0"/>
              </a:spcAft>
              <a:buNone/>
            </a:pPr>
            <a:endParaRPr dirty="0">
              <a:latin typeface="Calibri"/>
              <a:ea typeface="Calibri"/>
              <a:cs typeface="Calibri"/>
              <a:sym typeface="Calibri"/>
            </a:endParaRPr>
          </a:p>
          <a:p>
            <a:pPr marL="0" lvl="0" indent="0" algn="l" rtl="0">
              <a:spcBef>
                <a:spcPts val="0"/>
              </a:spcBef>
              <a:spcAft>
                <a:spcPts val="0"/>
              </a:spcAft>
              <a:buNone/>
            </a:pPr>
            <a:r>
              <a:rPr lang="sv" dirty="0">
                <a:latin typeface="Calibri"/>
                <a:ea typeface="Calibri"/>
                <a:cs typeface="Calibri"/>
                <a:sym typeface="Calibri"/>
              </a:rPr>
              <a:t>Att jobba aktivt med feedback kan byggas in i en organisations strukturer och processer och vara en naturlig del. Det är ett medvetet val. I en styrelse eller någon annan typ av grupp inom organisationen kan man t.ex. aktivt skapa sin egen kultur genom att prata med varandra kring hur man vill vara tillsammans för att fungera på bästa sätt. En del av detta kan t.ex. vara att aktivt jobba med feedback. Om en person är öppen för att ta emot feedback ökar också mottagligheten. Ett mål med sin organisationskultur kan vara att skapa trygghet och förutsättningar för att alla aktivt frågar efter feedback.</a:t>
            </a:r>
            <a:endParaRPr dirty="0">
              <a:latin typeface="Calibri"/>
              <a:ea typeface="Calibri"/>
              <a:cs typeface="Calibri"/>
              <a:sym typeface="Calibri"/>
            </a:endParaRPr>
          </a:p>
          <a:p>
            <a:pPr marL="0" lvl="0" indent="0" algn="l" rtl="0">
              <a:spcBef>
                <a:spcPts val="0"/>
              </a:spcBef>
              <a:spcAft>
                <a:spcPts val="0"/>
              </a:spcAft>
              <a:buNone/>
            </a:pPr>
            <a:endParaRPr dirty="0">
              <a:latin typeface="Calibri"/>
              <a:ea typeface="Calibri"/>
              <a:cs typeface="Calibri"/>
              <a:sym typeface="Calibri"/>
            </a:endParaRPr>
          </a:p>
          <a:p>
            <a:pPr marL="0" lvl="0" indent="0" algn="l" rtl="0">
              <a:spcBef>
                <a:spcPts val="0"/>
              </a:spcBef>
              <a:spcAft>
                <a:spcPts val="0"/>
              </a:spcAft>
              <a:buSzPts val="1100"/>
              <a:buNone/>
            </a:pPr>
            <a:r>
              <a:rPr lang="sv" dirty="0">
                <a:solidFill>
                  <a:srgbClr val="212121"/>
                </a:solidFill>
                <a:highlight>
                  <a:schemeClr val="lt1"/>
                </a:highlight>
                <a:latin typeface="Calibri"/>
                <a:ea typeface="Calibri"/>
                <a:cs typeface="Calibri"/>
                <a:sym typeface="Calibri"/>
              </a:rPr>
              <a:t>Att fråga om feedback skapar en givande process inom alla områden av SCARF! </a:t>
            </a:r>
            <a:endParaRPr dirty="0">
              <a:solidFill>
                <a:srgbClr val="212121"/>
              </a:solidFill>
              <a:highlight>
                <a:schemeClr val="lt1"/>
              </a:highlight>
              <a:latin typeface="Calibri"/>
              <a:ea typeface="Calibri"/>
              <a:cs typeface="Calibri"/>
              <a:sym typeface="Calibri"/>
            </a:endParaRPr>
          </a:p>
          <a:p>
            <a:pPr marL="0" lvl="0" indent="0" algn="l" rtl="0">
              <a:spcBef>
                <a:spcPts val="0"/>
              </a:spcBef>
              <a:spcAft>
                <a:spcPts val="0"/>
              </a:spcAft>
              <a:buSzPts val="1100"/>
              <a:buNone/>
            </a:pPr>
            <a:r>
              <a:rPr lang="sv" dirty="0">
                <a:solidFill>
                  <a:srgbClr val="212121"/>
                </a:solidFill>
                <a:highlight>
                  <a:schemeClr val="lt1"/>
                </a:highlight>
                <a:latin typeface="Calibri"/>
                <a:ea typeface="Calibri"/>
                <a:cs typeface="Calibri"/>
                <a:sym typeface="Calibri"/>
              </a:rPr>
              <a:t>Eftersom du frågar efter återkopplingen är din status inte hotad. </a:t>
            </a:r>
            <a:endParaRPr dirty="0">
              <a:solidFill>
                <a:srgbClr val="212121"/>
              </a:solidFill>
              <a:highlight>
                <a:schemeClr val="lt1"/>
              </a:highlight>
              <a:latin typeface="Calibri"/>
              <a:ea typeface="Calibri"/>
              <a:cs typeface="Calibri"/>
              <a:sym typeface="Calibri"/>
            </a:endParaRPr>
          </a:p>
          <a:p>
            <a:pPr marL="0" lvl="0" indent="0" algn="l" rtl="0">
              <a:spcBef>
                <a:spcPts val="0"/>
              </a:spcBef>
              <a:spcAft>
                <a:spcPts val="0"/>
              </a:spcAft>
              <a:buSzPts val="1100"/>
              <a:buNone/>
            </a:pPr>
            <a:r>
              <a:rPr lang="sv" dirty="0">
                <a:solidFill>
                  <a:srgbClr val="212121"/>
                </a:solidFill>
                <a:highlight>
                  <a:schemeClr val="lt1"/>
                </a:highlight>
                <a:latin typeface="Calibri"/>
                <a:ea typeface="Calibri"/>
                <a:cs typeface="Calibri"/>
                <a:sym typeface="Calibri"/>
              </a:rPr>
              <a:t>Återkopplingen sätter dig inte i ett osäkerhets-läge eftersom du har kontroll över situationen och det kommer också att få dig att uppleva självstyre. </a:t>
            </a:r>
            <a:endParaRPr dirty="0">
              <a:solidFill>
                <a:srgbClr val="212121"/>
              </a:solidFill>
              <a:highlight>
                <a:schemeClr val="lt1"/>
              </a:highlight>
              <a:latin typeface="Calibri"/>
              <a:ea typeface="Calibri"/>
              <a:cs typeface="Calibri"/>
              <a:sym typeface="Calibri"/>
            </a:endParaRPr>
          </a:p>
          <a:p>
            <a:pPr marL="0" lvl="0" indent="0" algn="l" rtl="0">
              <a:spcBef>
                <a:spcPts val="0"/>
              </a:spcBef>
              <a:spcAft>
                <a:spcPts val="0"/>
              </a:spcAft>
              <a:buSzPts val="1100"/>
              <a:buNone/>
            </a:pPr>
            <a:r>
              <a:rPr lang="sv" dirty="0">
                <a:solidFill>
                  <a:srgbClr val="212121"/>
                </a:solidFill>
                <a:highlight>
                  <a:schemeClr val="lt1"/>
                </a:highlight>
                <a:latin typeface="Calibri"/>
                <a:ea typeface="Calibri"/>
                <a:cs typeface="Calibri"/>
                <a:sym typeface="Calibri"/>
              </a:rPr>
              <a:t>Eftersom du väljer vem du vill be om feedback, kommer du förmodligen att fråga någon du känner dig trygg med och därigenom inte riskera din relation. Av samma anledning är det mycket osannolikt att du kommer att känna att feedbacken är orättvist.</a:t>
            </a:r>
            <a:endParaRPr dirty="0">
              <a:solidFill>
                <a:srgbClr val="212121"/>
              </a:solidFill>
              <a:highlight>
                <a:srgbClr val="FFFFFF"/>
              </a:highlight>
              <a:latin typeface="Calibri"/>
              <a:ea typeface="Calibri"/>
              <a:cs typeface="Calibri"/>
              <a:sym typeface="Calibri"/>
            </a:endParaRPr>
          </a:p>
        </p:txBody>
      </p:sp>
      <p:sp>
        <p:nvSpPr>
          <p:cNvPr id="169" name="Google Shape;169;gb3904b5d2a_0_128: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sv"/>
              <a:t>8</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3"/>
        <p:cNvGrpSpPr/>
        <p:nvPr/>
      </p:nvGrpSpPr>
      <p:grpSpPr>
        <a:xfrm>
          <a:off x="0" y="0"/>
          <a:ext cx="0" cy="0"/>
          <a:chOff x="0" y="0"/>
          <a:chExt cx="0" cy="0"/>
        </a:xfrm>
      </p:grpSpPr>
      <p:sp>
        <p:nvSpPr>
          <p:cNvPr id="174" name="Google Shape;174;gb3904b5d2a_0_13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5" name="Google Shape;175;gb3904b5d2a_0_134: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sv">
                <a:latin typeface="Calibri"/>
                <a:ea typeface="Calibri"/>
                <a:cs typeface="Calibri"/>
                <a:sym typeface="Calibri"/>
              </a:rPr>
              <a:t>Uppskattad tidsåtgång: 1 min</a:t>
            </a:r>
            <a:endParaRPr>
              <a:latin typeface="Calibri"/>
              <a:ea typeface="Calibri"/>
              <a:cs typeface="Calibri"/>
              <a:sym typeface="Calibri"/>
            </a:endParaRPr>
          </a:p>
          <a:p>
            <a:pPr marL="0" lvl="0" indent="0" algn="l" rtl="0">
              <a:spcBef>
                <a:spcPts val="0"/>
              </a:spcBef>
              <a:spcAft>
                <a:spcPts val="0"/>
              </a:spcAft>
              <a:buNone/>
            </a:pPr>
            <a:endParaRPr>
              <a:latin typeface="Calibri"/>
              <a:ea typeface="Calibri"/>
              <a:cs typeface="Calibri"/>
              <a:sym typeface="Calibri"/>
            </a:endParaRPr>
          </a:p>
          <a:p>
            <a:pPr marL="0" lvl="0" indent="0" algn="l" rtl="0">
              <a:spcBef>
                <a:spcPts val="0"/>
              </a:spcBef>
              <a:spcAft>
                <a:spcPts val="0"/>
              </a:spcAft>
              <a:buSzPts val="1100"/>
              <a:buNone/>
            </a:pPr>
            <a:r>
              <a:rPr lang="sv">
                <a:solidFill>
                  <a:srgbClr val="212121"/>
                </a:solidFill>
                <a:highlight>
                  <a:srgbClr val="FFFFFF"/>
                </a:highlight>
                <a:latin typeface="Calibri"/>
                <a:ea typeface="Calibri"/>
                <a:cs typeface="Calibri"/>
                <a:sym typeface="Calibri"/>
              </a:rPr>
              <a:t>Ett coachande förhållningssätt kan vara ett konstruktivt sätt att jobba med feedback. Det handlar om att hjälpa människor i sin omgivning att reflektera om sig själva och den egna insatsen. </a:t>
            </a:r>
            <a:r>
              <a:rPr lang="sv">
                <a:solidFill>
                  <a:srgbClr val="212121"/>
                </a:solidFill>
                <a:highlight>
                  <a:schemeClr val="lt1"/>
                </a:highlight>
                <a:latin typeface="Calibri"/>
                <a:ea typeface="Calibri"/>
                <a:cs typeface="Calibri"/>
                <a:sym typeface="Calibri"/>
              </a:rPr>
              <a:t>Ställ frågor som hjälper människor att hitta egna svar och göra egna insikter och dra egna slutsatser. Koppling till SCARF: Insikter utlöser belöningssystemet (ökar dopaminnivåerna i hjärnan), skapar nya kopplingar i neuron-kretsarna och stöder långsiktigt minne.</a:t>
            </a:r>
            <a:endParaRPr>
              <a:solidFill>
                <a:srgbClr val="212121"/>
              </a:solidFill>
              <a:highlight>
                <a:srgbClr val="FFFFFF"/>
              </a:highlight>
              <a:latin typeface="Calibri"/>
              <a:ea typeface="Calibri"/>
              <a:cs typeface="Calibri"/>
              <a:sym typeface="Calibri"/>
            </a:endParaRPr>
          </a:p>
          <a:p>
            <a:pPr marL="0" lvl="0" indent="0" algn="l" rtl="0">
              <a:spcBef>
                <a:spcPts val="0"/>
              </a:spcBef>
              <a:spcAft>
                <a:spcPts val="0"/>
              </a:spcAft>
              <a:buSzPts val="1100"/>
              <a:buNone/>
            </a:pPr>
            <a:endParaRPr>
              <a:solidFill>
                <a:srgbClr val="212121"/>
              </a:solidFill>
              <a:highlight>
                <a:schemeClr val="lt1"/>
              </a:highlight>
              <a:latin typeface="Calibri"/>
              <a:ea typeface="Calibri"/>
              <a:cs typeface="Calibri"/>
              <a:sym typeface="Calibri"/>
            </a:endParaRPr>
          </a:p>
          <a:p>
            <a:pPr marL="0" lvl="0" indent="0" algn="l" rtl="0">
              <a:spcBef>
                <a:spcPts val="0"/>
              </a:spcBef>
              <a:spcAft>
                <a:spcPts val="0"/>
              </a:spcAft>
              <a:buSzPts val="1100"/>
              <a:buNone/>
            </a:pPr>
            <a:endParaRPr>
              <a:highlight>
                <a:srgbClr val="FFFFFF"/>
              </a:highlight>
              <a:latin typeface="Calibri"/>
              <a:ea typeface="Calibri"/>
              <a:cs typeface="Calibri"/>
              <a:sym typeface="Calibri"/>
            </a:endParaRPr>
          </a:p>
        </p:txBody>
      </p:sp>
      <p:sp>
        <p:nvSpPr>
          <p:cNvPr id="176" name="Google Shape;176;gb3904b5d2a_0_134: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sv"/>
              <a:t>9</a:t>
            </a:fld>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Rubrikbild">
    <p:bg>
      <p:bgPr>
        <a:solidFill>
          <a:schemeClr val="accent2"/>
        </a:solidFill>
        <a:effectLst/>
      </p:bgPr>
    </p:bg>
    <p:spTree>
      <p:nvGrpSpPr>
        <p:cNvPr id="1" name=""/>
        <p:cNvGrpSpPr/>
        <p:nvPr/>
      </p:nvGrpSpPr>
      <p:grpSpPr>
        <a:xfrm>
          <a:off x="0" y="0"/>
          <a:ext cx="0" cy="0"/>
          <a:chOff x="0" y="0"/>
          <a:chExt cx="0" cy="0"/>
        </a:xfrm>
      </p:grpSpPr>
      <p:pic>
        <p:nvPicPr>
          <p:cNvPr id="14" name="Bildobjekt 13">
            <a:extLst>
              <a:ext uri="{FF2B5EF4-FFF2-40B4-BE49-F238E27FC236}">
                <a16:creationId xmlns:a16="http://schemas.microsoft.com/office/drawing/2014/main" id="{913953AB-E7C9-43E8-B896-8E1A10255641}"/>
              </a:ext>
            </a:extLst>
          </p:cNvPr>
          <p:cNvPicPr>
            <a:picLocks noChangeAspect="1"/>
          </p:cNvPicPr>
          <p:nvPr userDrawn="1"/>
        </p:nvPicPr>
        <p:blipFill>
          <a:blip r:embed="rId2"/>
          <a:stretch>
            <a:fillRect/>
          </a:stretch>
        </p:blipFill>
        <p:spPr>
          <a:xfrm>
            <a:off x="10361682" y="5260041"/>
            <a:ext cx="1222317" cy="1086153"/>
          </a:xfrm>
          <a:prstGeom prst="rect">
            <a:avLst/>
          </a:prstGeom>
        </p:spPr>
      </p:pic>
      <p:sp>
        <p:nvSpPr>
          <p:cNvPr id="6150" name="Rectangle 6"/>
          <p:cNvSpPr>
            <a:spLocks noGrp="1" noChangeArrowheads="1"/>
          </p:cNvSpPr>
          <p:nvPr>
            <p:ph type="ctrTitle" hasCustomPrompt="1"/>
          </p:nvPr>
        </p:nvSpPr>
        <p:spPr>
          <a:xfrm>
            <a:off x="1162050" y="1183133"/>
            <a:ext cx="9613900" cy="4212317"/>
          </a:xfrm>
          <a:prstGeom prst="rect">
            <a:avLst/>
          </a:prstGeom>
        </p:spPr>
        <p:txBody>
          <a:bodyPr tIns="180000" anchor="ctr" anchorCtr="0"/>
          <a:lstStyle>
            <a:lvl1pPr algn="ctr">
              <a:defRPr sz="8400" b="0">
                <a:solidFill>
                  <a:schemeClr val="bg1"/>
                </a:solidFill>
              </a:defRPr>
            </a:lvl1pPr>
          </a:lstStyle>
          <a:p>
            <a:r>
              <a:rPr lang="sv-SE" dirty="0"/>
              <a:t>Klicka här för att ändra format</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om" type="blank">
  <p:cSld name="Tom">
    <p:spTree>
      <p:nvGrpSpPr>
        <p:cNvPr id="1" name="Shape 57"/>
        <p:cNvGrpSpPr/>
        <p:nvPr/>
      </p:nvGrpSpPr>
      <p:grpSpPr>
        <a:xfrm>
          <a:off x="0" y="0"/>
          <a:ext cx="0" cy="0"/>
          <a:chOff x="0" y="0"/>
          <a:chExt cx="0" cy="0"/>
        </a:xfrm>
      </p:grpSpPr>
      <p:sp>
        <p:nvSpPr>
          <p:cNvPr id="58" name="Google Shape;58;p14"/>
          <p:cNvSpPr txBox="1">
            <a:spLocks noGrp="1"/>
          </p:cNvSpPr>
          <p:nvPr>
            <p:ph type="dt" idx="10"/>
          </p:nvPr>
        </p:nvSpPr>
        <p:spPr>
          <a:xfrm>
            <a:off x="607483" y="149225"/>
            <a:ext cx="2844800" cy="476000"/>
          </a:xfrm>
          <a:prstGeom prst="rect">
            <a:avLst/>
          </a:prstGeom>
          <a:noFill/>
          <a:ln>
            <a:noFill/>
          </a:ln>
        </p:spPr>
        <p:txBody>
          <a:bodyPr spcFirstLastPara="1" wrap="square" lIns="91425" tIns="91425" rIns="91425" bIns="91425" anchor="t" anchorCtr="0">
            <a:noAutofit/>
          </a:bodyPr>
          <a:lstStyle>
            <a:lvl1pPr marL="0" marR="0" lvl="0" indent="0" algn="l" rtl="0">
              <a:lnSpc>
                <a:spcPct val="100000"/>
              </a:lnSpc>
              <a:spcBef>
                <a:spcPts val="0"/>
              </a:spcBef>
              <a:spcAft>
                <a:spcPts val="0"/>
              </a:spcAft>
              <a:buClr>
                <a:schemeClr val="dk1"/>
              </a:buClr>
              <a:buSzPts val="1400"/>
              <a:buFont typeface="Arial"/>
              <a:buNone/>
              <a:defRPr sz="1867" b="0" i="0" u="none" strike="noStrike" cap="none">
                <a:solidFill>
                  <a:schemeClr val="dk1"/>
                </a:solidFill>
                <a:latin typeface="Arial"/>
                <a:ea typeface="Arial"/>
                <a:cs typeface="Arial"/>
                <a:sym typeface="Arial"/>
              </a:defRPr>
            </a:lvl1pPr>
            <a:lvl2pPr marL="609585" marR="0" lvl="1" indent="0" algn="l" rtl="0">
              <a:lnSpc>
                <a:spcPct val="100000"/>
              </a:lnSpc>
              <a:spcBef>
                <a:spcPts val="0"/>
              </a:spcBef>
              <a:spcAft>
                <a:spcPts val="0"/>
              </a:spcAft>
              <a:buClr>
                <a:schemeClr val="dk1"/>
              </a:buClr>
              <a:buSzPts val="1400"/>
              <a:buFont typeface="Arial"/>
              <a:buNone/>
              <a:defRPr sz="2400" b="0" i="0" u="none" strike="noStrike" cap="none">
                <a:solidFill>
                  <a:schemeClr val="dk1"/>
                </a:solidFill>
                <a:latin typeface="Arial"/>
                <a:ea typeface="Arial"/>
                <a:cs typeface="Arial"/>
                <a:sym typeface="Arial"/>
              </a:defRPr>
            </a:lvl2pPr>
            <a:lvl3pPr marL="1219170" marR="0" lvl="2" indent="0" algn="l" rtl="0">
              <a:lnSpc>
                <a:spcPct val="100000"/>
              </a:lnSpc>
              <a:spcBef>
                <a:spcPts val="0"/>
              </a:spcBef>
              <a:spcAft>
                <a:spcPts val="0"/>
              </a:spcAft>
              <a:buClr>
                <a:schemeClr val="dk1"/>
              </a:buClr>
              <a:buSzPts val="1400"/>
              <a:buFont typeface="Arial"/>
              <a:buNone/>
              <a:defRPr sz="2400" b="0" i="0" u="none" strike="noStrike" cap="none">
                <a:solidFill>
                  <a:schemeClr val="dk1"/>
                </a:solidFill>
                <a:latin typeface="Arial"/>
                <a:ea typeface="Arial"/>
                <a:cs typeface="Arial"/>
                <a:sym typeface="Arial"/>
              </a:defRPr>
            </a:lvl3pPr>
            <a:lvl4pPr marL="1828754" marR="0" lvl="3" indent="0" algn="l" rtl="0">
              <a:lnSpc>
                <a:spcPct val="100000"/>
              </a:lnSpc>
              <a:spcBef>
                <a:spcPts val="0"/>
              </a:spcBef>
              <a:spcAft>
                <a:spcPts val="0"/>
              </a:spcAft>
              <a:buClr>
                <a:schemeClr val="dk1"/>
              </a:buClr>
              <a:buSzPts val="1400"/>
              <a:buFont typeface="Arial"/>
              <a:buNone/>
              <a:defRPr sz="2400" b="0" i="0" u="none" strike="noStrike" cap="none">
                <a:solidFill>
                  <a:schemeClr val="dk1"/>
                </a:solidFill>
                <a:latin typeface="Arial"/>
                <a:ea typeface="Arial"/>
                <a:cs typeface="Arial"/>
                <a:sym typeface="Arial"/>
              </a:defRPr>
            </a:lvl4pPr>
            <a:lvl5pPr marL="2438339" marR="0" lvl="4" indent="0" algn="l" rtl="0">
              <a:lnSpc>
                <a:spcPct val="100000"/>
              </a:lnSpc>
              <a:spcBef>
                <a:spcPts val="0"/>
              </a:spcBef>
              <a:spcAft>
                <a:spcPts val="0"/>
              </a:spcAft>
              <a:buClr>
                <a:schemeClr val="dk1"/>
              </a:buClr>
              <a:buSzPts val="1400"/>
              <a:buFont typeface="Arial"/>
              <a:buNone/>
              <a:defRPr sz="2400" b="0" i="0" u="none" strike="noStrike" cap="none">
                <a:solidFill>
                  <a:schemeClr val="dk1"/>
                </a:solidFill>
                <a:latin typeface="Arial"/>
                <a:ea typeface="Arial"/>
                <a:cs typeface="Arial"/>
                <a:sym typeface="Arial"/>
              </a:defRPr>
            </a:lvl5pPr>
            <a:lvl6pPr marL="3047924" marR="0" lvl="5" indent="0" algn="l" rtl="0">
              <a:lnSpc>
                <a:spcPct val="100000"/>
              </a:lnSpc>
              <a:spcBef>
                <a:spcPts val="0"/>
              </a:spcBef>
              <a:spcAft>
                <a:spcPts val="0"/>
              </a:spcAft>
              <a:buClr>
                <a:schemeClr val="dk1"/>
              </a:buClr>
              <a:buSzPts val="1400"/>
              <a:buFont typeface="Arial"/>
              <a:buNone/>
              <a:defRPr sz="2400" b="0" i="0" u="none" strike="noStrike" cap="none">
                <a:solidFill>
                  <a:schemeClr val="dk1"/>
                </a:solidFill>
                <a:latin typeface="Arial"/>
                <a:ea typeface="Arial"/>
                <a:cs typeface="Arial"/>
                <a:sym typeface="Arial"/>
              </a:defRPr>
            </a:lvl6pPr>
            <a:lvl7pPr marL="3657509" marR="0" lvl="6" indent="0" algn="l" rtl="0">
              <a:lnSpc>
                <a:spcPct val="100000"/>
              </a:lnSpc>
              <a:spcBef>
                <a:spcPts val="0"/>
              </a:spcBef>
              <a:spcAft>
                <a:spcPts val="0"/>
              </a:spcAft>
              <a:buClr>
                <a:schemeClr val="dk1"/>
              </a:buClr>
              <a:buSzPts val="1400"/>
              <a:buFont typeface="Arial"/>
              <a:buNone/>
              <a:defRPr sz="2400" b="0" i="0" u="none" strike="noStrike" cap="none">
                <a:solidFill>
                  <a:schemeClr val="dk1"/>
                </a:solidFill>
                <a:latin typeface="Arial"/>
                <a:ea typeface="Arial"/>
                <a:cs typeface="Arial"/>
                <a:sym typeface="Arial"/>
              </a:defRPr>
            </a:lvl7pPr>
            <a:lvl8pPr marL="4267093" marR="0" lvl="7" indent="0" algn="l" rtl="0">
              <a:lnSpc>
                <a:spcPct val="100000"/>
              </a:lnSpc>
              <a:spcBef>
                <a:spcPts val="0"/>
              </a:spcBef>
              <a:spcAft>
                <a:spcPts val="0"/>
              </a:spcAft>
              <a:buClr>
                <a:schemeClr val="dk1"/>
              </a:buClr>
              <a:buSzPts val="1400"/>
              <a:buFont typeface="Arial"/>
              <a:buNone/>
              <a:defRPr sz="2400" b="0" i="0" u="none" strike="noStrike" cap="none">
                <a:solidFill>
                  <a:schemeClr val="dk1"/>
                </a:solidFill>
                <a:latin typeface="Arial"/>
                <a:ea typeface="Arial"/>
                <a:cs typeface="Arial"/>
                <a:sym typeface="Arial"/>
              </a:defRPr>
            </a:lvl8pPr>
            <a:lvl9pPr marL="4876678" marR="0" lvl="8" indent="0" algn="l" rtl="0">
              <a:lnSpc>
                <a:spcPct val="100000"/>
              </a:lnSpc>
              <a:spcBef>
                <a:spcPts val="0"/>
              </a:spcBef>
              <a:spcAft>
                <a:spcPts val="0"/>
              </a:spcAft>
              <a:buClr>
                <a:schemeClr val="dk1"/>
              </a:buClr>
              <a:buSzPts val="1400"/>
              <a:buFont typeface="Arial"/>
              <a:buNone/>
              <a:defRPr sz="2400" b="0" i="0" u="none" strike="noStrike" cap="none">
                <a:solidFill>
                  <a:schemeClr val="dk1"/>
                </a:solidFill>
                <a:latin typeface="Arial"/>
                <a:ea typeface="Arial"/>
                <a:cs typeface="Arial"/>
                <a:sym typeface="Arial"/>
              </a:defRPr>
            </a:lvl9pPr>
          </a:lstStyle>
          <a:p>
            <a:endParaRPr/>
          </a:p>
        </p:txBody>
      </p:sp>
      <p:sp>
        <p:nvSpPr>
          <p:cNvPr id="59" name="Google Shape;59;p14"/>
          <p:cNvSpPr txBox="1">
            <a:spLocks noGrp="1"/>
          </p:cNvSpPr>
          <p:nvPr>
            <p:ph type="ftr" idx="11"/>
          </p:nvPr>
        </p:nvSpPr>
        <p:spPr>
          <a:xfrm>
            <a:off x="4163481" y="149225"/>
            <a:ext cx="3860800" cy="476000"/>
          </a:xfrm>
          <a:prstGeom prst="rect">
            <a:avLst/>
          </a:prstGeom>
          <a:noFill/>
          <a:ln>
            <a:noFill/>
          </a:ln>
        </p:spPr>
        <p:txBody>
          <a:bodyPr spcFirstLastPara="1" wrap="square" lIns="91425" tIns="91425" rIns="91425" bIns="91425" anchor="t" anchorCtr="0">
            <a:noAutofit/>
          </a:bodyPr>
          <a:lstStyle>
            <a:lvl1pPr marL="0" marR="0" lvl="0" indent="0" algn="ctr" rtl="0">
              <a:lnSpc>
                <a:spcPct val="100000"/>
              </a:lnSpc>
              <a:spcBef>
                <a:spcPts val="0"/>
              </a:spcBef>
              <a:spcAft>
                <a:spcPts val="0"/>
              </a:spcAft>
              <a:buClr>
                <a:schemeClr val="dk1"/>
              </a:buClr>
              <a:buSzPts val="1400"/>
              <a:buFont typeface="Arial"/>
              <a:buNone/>
              <a:defRPr sz="1867" b="0" i="0" u="none" strike="noStrike" cap="none">
                <a:solidFill>
                  <a:schemeClr val="dk1"/>
                </a:solidFill>
                <a:latin typeface="Arial"/>
                <a:ea typeface="Arial"/>
                <a:cs typeface="Arial"/>
                <a:sym typeface="Arial"/>
              </a:defRPr>
            </a:lvl1pPr>
            <a:lvl2pPr marL="609585" marR="0" lvl="1" indent="0" algn="l" rtl="0">
              <a:lnSpc>
                <a:spcPct val="100000"/>
              </a:lnSpc>
              <a:spcBef>
                <a:spcPts val="0"/>
              </a:spcBef>
              <a:spcAft>
                <a:spcPts val="0"/>
              </a:spcAft>
              <a:buClr>
                <a:schemeClr val="dk1"/>
              </a:buClr>
              <a:buSzPts val="1400"/>
              <a:buFont typeface="Arial"/>
              <a:buNone/>
              <a:defRPr sz="2400" b="0" i="0" u="none" strike="noStrike" cap="none">
                <a:solidFill>
                  <a:schemeClr val="dk1"/>
                </a:solidFill>
                <a:latin typeface="Arial"/>
                <a:ea typeface="Arial"/>
                <a:cs typeface="Arial"/>
                <a:sym typeface="Arial"/>
              </a:defRPr>
            </a:lvl2pPr>
            <a:lvl3pPr marL="1219170" marR="0" lvl="2" indent="0" algn="l" rtl="0">
              <a:lnSpc>
                <a:spcPct val="100000"/>
              </a:lnSpc>
              <a:spcBef>
                <a:spcPts val="0"/>
              </a:spcBef>
              <a:spcAft>
                <a:spcPts val="0"/>
              </a:spcAft>
              <a:buClr>
                <a:schemeClr val="dk1"/>
              </a:buClr>
              <a:buSzPts val="1400"/>
              <a:buFont typeface="Arial"/>
              <a:buNone/>
              <a:defRPr sz="2400" b="0" i="0" u="none" strike="noStrike" cap="none">
                <a:solidFill>
                  <a:schemeClr val="dk1"/>
                </a:solidFill>
                <a:latin typeface="Arial"/>
                <a:ea typeface="Arial"/>
                <a:cs typeface="Arial"/>
                <a:sym typeface="Arial"/>
              </a:defRPr>
            </a:lvl3pPr>
            <a:lvl4pPr marL="1828754" marR="0" lvl="3" indent="0" algn="l" rtl="0">
              <a:lnSpc>
                <a:spcPct val="100000"/>
              </a:lnSpc>
              <a:spcBef>
                <a:spcPts val="0"/>
              </a:spcBef>
              <a:spcAft>
                <a:spcPts val="0"/>
              </a:spcAft>
              <a:buClr>
                <a:schemeClr val="dk1"/>
              </a:buClr>
              <a:buSzPts val="1400"/>
              <a:buFont typeface="Arial"/>
              <a:buNone/>
              <a:defRPr sz="2400" b="0" i="0" u="none" strike="noStrike" cap="none">
                <a:solidFill>
                  <a:schemeClr val="dk1"/>
                </a:solidFill>
                <a:latin typeface="Arial"/>
                <a:ea typeface="Arial"/>
                <a:cs typeface="Arial"/>
                <a:sym typeface="Arial"/>
              </a:defRPr>
            </a:lvl4pPr>
            <a:lvl5pPr marL="2438339" marR="0" lvl="4" indent="0" algn="l" rtl="0">
              <a:lnSpc>
                <a:spcPct val="100000"/>
              </a:lnSpc>
              <a:spcBef>
                <a:spcPts val="0"/>
              </a:spcBef>
              <a:spcAft>
                <a:spcPts val="0"/>
              </a:spcAft>
              <a:buClr>
                <a:schemeClr val="dk1"/>
              </a:buClr>
              <a:buSzPts val="1400"/>
              <a:buFont typeface="Arial"/>
              <a:buNone/>
              <a:defRPr sz="2400" b="0" i="0" u="none" strike="noStrike" cap="none">
                <a:solidFill>
                  <a:schemeClr val="dk1"/>
                </a:solidFill>
                <a:latin typeface="Arial"/>
                <a:ea typeface="Arial"/>
                <a:cs typeface="Arial"/>
                <a:sym typeface="Arial"/>
              </a:defRPr>
            </a:lvl5pPr>
            <a:lvl6pPr marL="3047924" marR="0" lvl="5" indent="0" algn="l" rtl="0">
              <a:lnSpc>
                <a:spcPct val="100000"/>
              </a:lnSpc>
              <a:spcBef>
                <a:spcPts val="0"/>
              </a:spcBef>
              <a:spcAft>
                <a:spcPts val="0"/>
              </a:spcAft>
              <a:buClr>
                <a:schemeClr val="dk1"/>
              </a:buClr>
              <a:buSzPts val="1400"/>
              <a:buFont typeface="Arial"/>
              <a:buNone/>
              <a:defRPr sz="2400" b="0" i="0" u="none" strike="noStrike" cap="none">
                <a:solidFill>
                  <a:schemeClr val="dk1"/>
                </a:solidFill>
                <a:latin typeface="Arial"/>
                <a:ea typeface="Arial"/>
                <a:cs typeface="Arial"/>
                <a:sym typeface="Arial"/>
              </a:defRPr>
            </a:lvl6pPr>
            <a:lvl7pPr marL="3657509" marR="0" lvl="6" indent="0" algn="l" rtl="0">
              <a:lnSpc>
                <a:spcPct val="100000"/>
              </a:lnSpc>
              <a:spcBef>
                <a:spcPts val="0"/>
              </a:spcBef>
              <a:spcAft>
                <a:spcPts val="0"/>
              </a:spcAft>
              <a:buClr>
                <a:schemeClr val="dk1"/>
              </a:buClr>
              <a:buSzPts val="1400"/>
              <a:buFont typeface="Arial"/>
              <a:buNone/>
              <a:defRPr sz="2400" b="0" i="0" u="none" strike="noStrike" cap="none">
                <a:solidFill>
                  <a:schemeClr val="dk1"/>
                </a:solidFill>
                <a:latin typeface="Arial"/>
                <a:ea typeface="Arial"/>
                <a:cs typeface="Arial"/>
                <a:sym typeface="Arial"/>
              </a:defRPr>
            </a:lvl7pPr>
            <a:lvl8pPr marL="4267093" marR="0" lvl="7" indent="0" algn="l" rtl="0">
              <a:lnSpc>
                <a:spcPct val="100000"/>
              </a:lnSpc>
              <a:spcBef>
                <a:spcPts val="0"/>
              </a:spcBef>
              <a:spcAft>
                <a:spcPts val="0"/>
              </a:spcAft>
              <a:buClr>
                <a:schemeClr val="dk1"/>
              </a:buClr>
              <a:buSzPts val="1400"/>
              <a:buFont typeface="Arial"/>
              <a:buNone/>
              <a:defRPr sz="2400" b="0" i="0" u="none" strike="noStrike" cap="none">
                <a:solidFill>
                  <a:schemeClr val="dk1"/>
                </a:solidFill>
                <a:latin typeface="Arial"/>
                <a:ea typeface="Arial"/>
                <a:cs typeface="Arial"/>
                <a:sym typeface="Arial"/>
              </a:defRPr>
            </a:lvl8pPr>
            <a:lvl9pPr marL="4876678" marR="0" lvl="8" indent="0" algn="l" rtl="0">
              <a:lnSpc>
                <a:spcPct val="100000"/>
              </a:lnSpc>
              <a:spcBef>
                <a:spcPts val="0"/>
              </a:spcBef>
              <a:spcAft>
                <a:spcPts val="0"/>
              </a:spcAft>
              <a:buClr>
                <a:schemeClr val="dk1"/>
              </a:buClr>
              <a:buSzPts val="1400"/>
              <a:buFont typeface="Arial"/>
              <a:buNone/>
              <a:defRPr sz="2400" b="0" i="0" u="none" strike="noStrike" cap="none">
                <a:solidFill>
                  <a:schemeClr val="dk1"/>
                </a:solidFill>
                <a:latin typeface="Arial"/>
                <a:ea typeface="Arial"/>
                <a:cs typeface="Arial"/>
                <a:sym typeface="Arial"/>
              </a:defRPr>
            </a:lvl9pPr>
          </a:lstStyle>
          <a:p>
            <a:endParaRPr/>
          </a:p>
        </p:txBody>
      </p:sp>
      <p:sp>
        <p:nvSpPr>
          <p:cNvPr id="60" name="Google Shape;60;p14"/>
          <p:cNvSpPr txBox="1">
            <a:spLocks noGrp="1"/>
          </p:cNvSpPr>
          <p:nvPr>
            <p:ph type="sldNum" idx="12"/>
          </p:nvPr>
        </p:nvSpPr>
        <p:spPr>
          <a:xfrm>
            <a:off x="8735483" y="149225"/>
            <a:ext cx="2844800" cy="47600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chemeClr val="dk1"/>
              </a:buClr>
              <a:buFont typeface="Arial"/>
              <a:buNone/>
              <a:defRPr sz="1867"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chemeClr val="dk1"/>
              </a:buClr>
              <a:buFont typeface="Arial"/>
              <a:buNone/>
              <a:defRPr sz="1867"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chemeClr val="dk1"/>
              </a:buClr>
              <a:buFont typeface="Arial"/>
              <a:buNone/>
              <a:defRPr sz="1867"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chemeClr val="dk1"/>
              </a:buClr>
              <a:buFont typeface="Arial"/>
              <a:buNone/>
              <a:defRPr sz="1867"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chemeClr val="dk1"/>
              </a:buClr>
              <a:buFont typeface="Arial"/>
              <a:buNone/>
              <a:defRPr sz="1867"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chemeClr val="dk1"/>
              </a:buClr>
              <a:buFont typeface="Arial"/>
              <a:buNone/>
              <a:defRPr sz="1867"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chemeClr val="dk1"/>
              </a:buClr>
              <a:buFont typeface="Arial"/>
              <a:buNone/>
              <a:defRPr sz="1867"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chemeClr val="dk1"/>
              </a:buClr>
              <a:buFont typeface="Arial"/>
              <a:buNone/>
              <a:defRPr sz="1867"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chemeClr val="dk1"/>
              </a:buClr>
              <a:buFont typeface="Arial"/>
              <a:buNone/>
              <a:defRPr sz="1867" b="0" i="0" u="none" strike="noStrike" cap="none">
                <a:solidFill>
                  <a:schemeClr val="dk1"/>
                </a:solidFill>
                <a:latin typeface="Arial"/>
                <a:ea typeface="Arial"/>
                <a:cs typeface="Arial"/>
                <a:sym typeface="Arial"/>
              </a:defRPr>
            </a:lvl9pPr>
          </a:lstStyle>
          <a:p>
            <a:fld id="{00000000-1234-1234-1234-123412341234}" type="slidenum">
              <a:rPr lang="sv" smtClean="0"/>
              <a:pPr/>
              <a:t>‹#›</a:t>
            </a:fld>
            <a:endParaRPr lang="sv"/>
          </a:p>
        </p:txBody>
      </p:sp>
    </p:spTree>
    <p:extLst>
      <p:ext uri="{BB962C8B-B14F-4D97-AF65-F5344CB8AC3E}">
        <p14:creationId xmlns:p14="http://schemas.microsoft.com/office/powerpoint/2010/main" val="22066153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Rubrik och innehåll">
    <p:bg>
      <p:bgRef idx="1001">
        <a:schemeClr val="bg1"/>
      </p:bgRef>
    </p:bg>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1173600" y="2570400"/>
            <a:ext cx="7560000" cy="2944800"/>
          </a:xfrm>
          <a:prstGeom prst="rect">
            <a:avLst/>
          </a:prstGeom>
        </p:spPr>
        <p:txBody>
          <a:bodyPr/>
          <a:lstStyle>
            <a:lvl1pPr>
              <a:spcBef>
                <a:spcPts val="600"/>
              </a:spcBef>
              <a:spcAft>
                <a:spcPts val="300"/>
              </a:spcAft>
              <a:defRPr/>
            </a:lvl1pPr>
          </a:lstStyle>
          <a:p>
            <a:pPr lvl="0"/>
            <a:r>
              <a:rPr lang="sv-SE"/>
              <a:t>Redigera format för bakgrundstext</a:t>
            </a:r>
          </a:p>
        </p:txBody>
      </p:sp>
      <p:pic>
        <p:nvPicPr>
          <p:cNvPr id="8" name="Bildobjekt 16">
            <a:extLst>
              <a:ext uri="{FF2B5EF4-FFF2-40B4-BE49-F238E27FC236}">
                <a16:creationId xmlns:a16="http://schemas.microsoft.com/office/drawing/2014/main" id="{9F17E83D-2BCB-4780-AA06-16BAFFBEEDB6}"/>
              </a:ext>
            </a:extLst>
          </p:cNvPr>
          <p:cNvPicPr>
            <a:picLocks noChangeAspect="1"/>
          </p:cNvPicPr>
          <p:nvPr userDrawn="1"/>
        </p:nvPicPr>
        <p:blipFill>
          <a:blip r:embed="rId2"/>
          <a:stretch>
            <a:fillRect/>
          </a:stretch>
        </p:blipFill>
        <p:spPr>
          <a:xfrm>
            <a:off x="10356979" y="5273268"/>
            <a:ext cx="1224000" cy="1086152"/>
          </a:xfrm>
          <a:prstGeom prst="rect">
            <a:avLst/>
          </a:prstGeom>
        </p:spPr>
      </p:pic>
      <p:sp>
        <p:nvSpPr>
          <p:cNvPr id="5" name="Platshållare för sidfot 4"/>
          <p:cNvSpPr>
            <a:spLocks noGrp="1"/>
          </p:cNvSpPr>
          <p:nvPr>
            <p:ph type="ftr" sz="quarter" idx="11"/>
          </p:nvPr>
        </p:nvSpPr>
        <p:spPr/>
        <p:txBody>
          <a:bodyPr/>
          <a:lstStyle>
            <a:lvl1pPr>
              <a:defRPr/>
            </a:lvl1pPr>
          </a:lstStyle>
          <a:p>
            <a:endParaRPr lang="sv-SE" dirty="0"/>
          </a:p>
        </p:txBody>
      </p:sp>
      <p:sp>
        <p:nvSpPr>
          <p:cNvPr id="6" name="Platshållare för bildnummer 5"/>
          <p:cNvSpPr>
            <a:spLocks noGrp="1"/>
          </p:cNvSpPr>
          <p:nvPr>
            <p:ph type="sldNum" sz="quarter" idx="12"/>
          </p:nvPr>
        </p:nvSpPr>
        <p:spPr/>
        <p:txBody>
          <a:bodyPr/>
          <a:lstStyle>
            <a:lvl1pPr>
              <a:defRPr/>
            </a:lvl1pPr>
          </a:lstStyle>
          <a:p>
            <a:fld id="{7919ABB3-B004-4F43-99F2-5F6F81193A3C}" type="slidenum">
              <a:rPr lang="sv-SE" smtClean="0"/>
              <a:pPr/>
              <a:t>‹#›</a:t>
            </a:fld>
            <a:endParaRPr lang="sv-SE" dirty="0"/>
          </a:p>
        </p:txBody>
      </p:sp>
      <p:sp>
        <p:nvSpPr>
          <p:cNvPr id="7" name="Rubrik 6">
            <a:extLst>
              <a:ext uri="{FF2B5EF4-FFF2-40B4-BE49-F238E27FC236}">
                <a16:creationId xmlns:a16="http://schemas.microsoft.com/office/drawing/2014/main" id="{2C474EA3-B419-4857-94F6-E0A2EBA8E9B1}"/>
              </a:ext>
            </a:extLst>
          </p:cNvPr>
          <p:cNvSpPr>
            <a:spLocks noGrp="1"/>
          </p:cNvSpPr>
          <p:nvPr>
            <p:ph type="title"/>
          </p:nvPr>
        </p:nvSpPr>
        <p:spPr/>
        <p:txBody>
          <a:bodyPr/>
          <a:lstStyle>
            <a:lvl1pPr>
              <a:defRPr b="0"/>
            </a:lvl1pPr>
          </a:lstStyle>
          <a:p>
            <a:r>
              <a:rPr lang="sv-SE"/>
              <a:t>Klicka här för att ändra mall för rubrikformat</a:t>
            </a:r>
            <a:endParaRPr lang="sv-SE" dirty="0"/>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Endast rubrik">
    <p:bg>
      <p:bgPr>
        <a:solidFill>
          <a:schemeClr val="bg1"/>
        </a:solidFill>
        <a:effectLst/>
      </p:bgPr>
    </p:bg>
    <p:spTree>
      <p:nvGrpSpPr>
        <p:cNvPr id="1" name=""/>
        <p:cNvGrpSpPr/>
        <p:nvPr/>
      </p:nvGrpSpPr>
      <p:grpSpPr>
        <a:xfrm>
          <a:off x="0" y="0"/>
          <a:ext cx="0" cy="0"/>
          <a:chOff x="0" y="0"/>
          <a:chExt cx="0" cy="0"/>
        </a:xfrm>
      </p:grpSpPr>
      <p:sp>
        <p:nvSpPr>
          <p:cNvPr id="4" name="Platshållare för sidfot 3"/>
          <p:cNvSpPr>
            <a:spLocks noGrp="1"/>
          </p:cNvSpPr>
          <p:nvPr>
            <p:ph type="ftr" sz="quarter" idx="11"/>
          </p:nvPr>
        </p:nvSpPr>
        <p:spPr/>
        <p:txBody>
          <a:bodyPr/>
          <a:lstStyle>
            <a:lvl1pPr>
              <a:defRPr/>
            </a:lvl1pPr>
          </a:lstStyle>
          <a:p>
            <a:endParaRPr lang="sv-SE" dirty="0"/>
          </a:p>
        </p:txBody>
      </p:sp>
      <p:pic>
        <p:nvPicPr>
          <p:cNvPr id="7" name="Bildobjekt 16">
            <a:extLst>
              <a:ext uri="{FF2B5EF4-FFF2-40B4-BE49-F238E27FC236}">
                <a16:creationId xmlns:a16="http://schemas.microsoft.com/office/drawing/2014/main" id="{9F17E83D-2BCB-4780-AA06-16BAFFBEEDB6}"/>
              </a:ext>
            </a:extLst>
          </p:cNvPr>
          <p:cNvPicPr>
            <a:picLocks noChangeAspect="1"/>
          </p:cNvPicPr>
          <p:nvPr userDrawn="1"/>
        </p:nvPicPr>
        <p:blipFill>
          <a:blip r:embed="rId2"/>
          <a:stretch>
            <a:fillRect/>
          </a:stretch>
        </p:blipFill>
        <p:spPr>
          <a:xfrm>
            <a:off x="10356979" y="5273268"/>
            <a:ext cx="1224000" cy="1086152"/>
          </a:xfrm>
          <a:prstGeom prst="rect">
            <a:avLst/>
          </a:prstGeom>
        </p:spPr>
      </p:pic>
      <p:sp>
        <p:nvSpPr>
          <p:cNvPr id="5" name="Platshållare för bildnummer 4"/>
          <p:cNvSpPr>
            <a:spLocks noGrp="1"/>
          </p:cNvSpPr>
          <p:nvPr>
            <p:ph type="sldNum" sz="quarter" idx="12"/>
          </p:nvPr>
        </p:nvSpPr>
        <p:spPr/>
        <p:txBody>
          <a:bodyPr/>
          <a:lstStyle>
            <a:lvl1pPr>
              <a:defRPr/>
            </a:lvl1pPr>
          </a:lstStyle>
          <a:p>
            <a:fld id="{F85C7293-DAF3-421A-8E6E-E23855CE3205}" type="slidenum">
              <a:rPr lang="sv-SE" smtClean="0"/>
              <a:pPr/>
              <a:t>‹#›</a:t>
            </a:fld>
            <a:endParaRPr lang="sv-SE" dirty="0"/>
          </a:p>
        </p:txBody>
      </p:sp>
      <p:sp>
        <p:nvSpPr>
          <p:cNvPr id="6" name="Rubrik 5">
            <a:extLst>
              <a:ext uri="{FF2B5EF4-FFF2-40B4-BE49-F238E27FC236}">
                <a16:creationId xmlns:a16="http://schemas.microsoft.com/office/drawing/2014/main" id="{672BBA37-E6EB-42A9-BB84-8E15D4B74459}"/>
              </a:ext>
            </a:extLst>
          </p:cNvPr>
          <p:cNvSpPr>
            <a:spLocks noGrp="1"/>
          </p:cNvSpPr>
          <p:nvPr>
            <p:ph type="title"/>
          </p:nvPr>
        </p:nvSpPr>
        <p:spPr/>
        <p:txBody>
          <a:bodyPr/>
          <a:lstStyle/>
          <a:p>
            <a:r>
              <a:rPr lang="sv-SE"/>
              <a:t>Klicka här för att ändra mall för rubrikformat</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ubrik och innehåll 2">
    <p:bg>
      <p:bgPr>
        <a:solidFill>
          <a:srgbClr val="FEDCD6"/>
        </a:solidFill>
        <a:effectLst/>
      </p:bgPr>
    </p:bg>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1173600" y="2570400"/>
            <a:ext cx="7560000" cy="2944800"/>
          </a:xfrm>
          <a:prstGeom prst="rect">
            <a:avLst/>
          </a:prstGeom>
        </p:spPr>
        <p:txBody>
          <a:bodyPr/>
          <a:lstStyle>
            <a:lvl1pPr>
              <a:spcBef>
                <a:spcPts val="600"/>
              </a:spcBef>
              <a:spcAft>
                <a:spcPts val="300"/>
              </a:spcAft>
              <a:defRPr/>
            </a:lvl1pPr>
          </a:lstStyle>
          <a:p>
            <a:pPr lvl="0"/>
            <a:r>
              <a:rPr lang="sv-SE"/>
              <a:t>Redigera format för bakgrundstext</a:t>
            </a:r>
          </a:p>
        </p:txBody>
      </p:sp>
      <p:sp>
        <p:nvSpPr>
          <p:cNvPr id="5" name="Platshållare för sidfot 4"/>
          <p:cNvSpPr>
            <a:spLocks noGrp="1"/>
          </p:cNvSpPr>
          <p:nvPr>
            <p:ph type="ftr" sz="quarter" idx="11"/>
          </p:nvPr>
        </p:nvSpPr>
        <p:spPr/>
        <p:txBody>
          <a:bodyPr/>
          <a:lstStyle>
            <a:lvl1pPr>
              <a:defRPr/>
            </a:lvl1pPr>
          </a:lstStyle>
          <a:p>
            <a:endParaRPr lang="sv-SE" dirty="0"/>
          </a:p>
        </p:txBody>
      </p:sp>
      <p:sp>
        <p:nvSpPr>
          <p:cNvPr id="6" name="Platshållare för bildnummer 5"/>
          <p:cNvSpPr>
            <a:spLocks noGrp="1"/>
          </p:cNvSpPr>
          <p:nvPr>
            <p:ph type="sldNum" sz="quarter" idx="12"/>
          </p:nvPr>
        </p:nvSpPr>
        <p:spPr/>
        <p:txBody>
          <a:bodyPr/>
          <a:lstStyle>
            <a:lvl1pPr>
              <a:defRPr/>
            </a:lvl1pPr>
          </a:lstStyle>
          <a:p>
            <a:fld id="{7919ABB3-B004-4F43-99F2-5F6F81193A3C}" type="slidenum">
              <a:rPr lang="sv-SE" smtClean="0"/>
              <a:pPr/>
              <a:t>‹#›</a:t>
            </a:fld>
            <a:endParaRPr lang="sv-SE" dirty="0"/>
          </a:p>
        </p:txBody>
      </p:sp>
      <p:sp>
        <p:nvSpPr>
          <p:cNvPr id="7" name="Rubrik 6">
            <a:extLst>
              <a:ext uri="{FF2B5EF4-FFF2-40B4-BE49-F238E27FC236}">
                <a16:creationId xmlns:a16="http://schemas.microsoft.com/office/drawing/2014/main" id="{2C474EA3-B419-4857-94F6-E0A2EBA8E9B1}"/>
              </a:ext>
            </a:extLst>
          </p:cNvPr>
          <p:cNvSpPr>
            <a:spLocks noGrp="1"/>
          </p:cNvSpPr>
          <p:nvPr>
            <p:ph type="title"/>
          </p:nvPr>
        </p:nvSpPr>
        <p:spPr/>
        <p:txBody>
          <a:bodyPr/>
          <a:lstStyle/>
          <a:p>
            <a:r>
              <a:rPr lang="sv-SE"/>
              <a:t>Klicka här för att ändra mall för rubrikformat</a:t>
            </a:r>
            <a:endParaRPr lang="sv-SE" dirty="0"/>
          </a:p>
        </p:txBody>
      </p:sp>
    </p:spTree>
    <p:extLst>
      <p:ext uri="{BB962C8B-B14F-4D97-AF65-F5344CB8AC3E}">
        <p14:creationId xmlns:p14="http://schemas.microsoft.com/office/powerpoint/2010/main" val="526998409"/>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Endast rubrik 2">
    <p:bg>
      <p:bgPr>
        <a:solidFill>
          <a:srgbClr val="FEDCD6"/>
        </a:solidFill>
        <a:effectLst/>
      </p:bgPr>
    </p:bg>
    <p:spTree>
      <p:nvGrpSpPr>
        <p:cNvPr id="1" name=""/>
        <p:cNvGrpSpPr/>
        <p:nvPr/>
      </p:nvGrpSpPr>
      <p:grpSpPr>
        <a:xfrm>
          <a:off x="0" y="0"/>
          <a:ext cx="0" cy="0"/>
          <a:chOff x="0" y="0"/>
          <a:chExt cx="0" cy="0"/>
        </a:xfrm>
      </p:grpSpPr>
      <p:sp>
        <p:nvSpPr>
          <p:cNvPr id="4" name="Platshållare för sidfot 3"/>
          <p:cNvSpPr>
            <a:spLocks noGrp="1"/>
          </p:cNvSpPr>
          <p:nvPr>
            <p:ph type="ftr" sz="quarter" idx="11"/>
          </p:nvPr>
        </p:nvSpPr>
        <p:spPr/>
        <p:txBody>
          <a:bodyPr/>
          <a:lstStyle>
            <a:lvl1pPr>
              <a:defRPr/>
            </a:lvl1pPr>
          </a:lstStyle>
          <a:p>
            <a:endParaRPr lang="sv-SE" dirty="0"/>
          </a:p>
        </p:txBody>
      </p:sp>
      <p:sp>
        <p:nvSpPr>
          <p:cNvPr id="5" name="Platshållare för bildnummer 4"/>
          <p:cNvSpPr>
            <a:spLocks noGrp="1"/>
          </p:cNvSpPr>
          <p:nvPr>
            <p:ph type="sldNum" sz="quarter" idx="12"/>
          </p:nvPr>
        </p:nvSpPr>
        <p:spPr/>
        <p:txBody>
          <a:bodyPr/>
          <a:lstStyle>
            <a:lvl1pPr>
              <a:defRPr/>
            </a:lvl1pPr>
          </a:lstStyle>
          <a:p>
            <a:fld id="{F85C7293-DAF3-421A-8E6E-E23855CE3205}" type="slidenum">
              <a:rPr lang="sv-SE" smtClean="0"/>
              <a:pPr/>
              <a:t>‹#›</a:t>
            </a:fld>
            <a:endParaRPr lang="sv-SE" dirty="0"/>
          </a:p>
        </p:txBody>
      </p:sp>
      <p:sp>
        <p:nvSpPr>
          <p:cNvPr id="6" name="Rubrik 5">
            <a:extLst>
              <a:ext uri="{FF2B5EF4-FFF2-40B4-BE49-F238E27FC236}">
                <a16:creationId xmlns:a16="http://schemas.microsoft.com/office/drawing/2014/main" id="{672BBA37-E6EB-42A9-BB84-8E15D4B74459}"/>
              </a:ext>
            </a:extLst>
          </p:cNvPr>
          <p:cNvSpPr>
            <a:spLocks noGrp="1"/>
          </p:cNvSpPr>
          <p:nvPr>
            <p:ph type="title"/>
          </p:nvPr>
        </p:nvSpPr>
        <p:spPr/>
        <p:txBody>
          <a:bodyPr/>
          <a:lstStyle/>
          <a:p>
            <a:r>
              <a:rPr lang="sv-SE"/>
              <a:t>Klicka här för att ändra mall för rubrikformat</a:t>
            </a:r>
          </a:p>
        </p:txBody>
      </p:sp>
    </p:spTree>
    <p:extLst>
      <p:ext uri="{BB962C8B-B14F-4D97-AF65-F5344CB8AC3E}">
        <p14:creationId xmlns:p14="http://schemas.microsoft.com/office/powerpoint/2010/main" val="6414434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Slutbild">
    <p:bg>
      <p:bgPr>
        <a:solidFill>
          <a:schemeClr val="accent2"/>
        </a:solidFill>
        <a:effectLst/>
      </p:bgPr>
    </p:bg>
    <p:spTree>
      <p:nvGrpSpPr>
        <p:cNvPr id="1" name=""/>
        <p:cNvGrpSpPr/>
        <p:nvPr/>
      </p:nvGrpSpPr>
      <p:grpSpPr>
        <a:xfrm>
          <a:off x="0" y="0"/>
          <a:ext cx="0" cy="0"/>
          <a:chOff x="0" y="0"/>
          <a:chExt cx="0" cy="0"/>
        </a:xfrm>
      </p:grpSpPr>
      <p:pic>
        <p:nvPicPr>
          <p:cNvPr id="5" name="Bildobjekt 4">
            <a:extLst>
              <a:ext uri="{FF2B5EF4-FFF2-40B4-BE49-F238E27FC236}">
                <a16:creationId xmlns:a16="http://schemas.microsoft.com/office/drawing/2014/main" id="{274FBCDD-2D73-1F49-826A-160CB3CFCAC8}"/>
              </a:ext>
            </a:extLst>
          </p:cNvPr>
          <p:cNvPicPr>
            <a:picLocks noChangeAspect="1"/>
          </p:cNvPicPr>
          <p:nvPr userDrawn="1"/>
        </p:nvPicPr>
        <p:blipFill>
          <a:blip r:embed="rId2"/>
          <a:stretch>
            <a:fillRect/>
          </a:stretch>
        </p:blipFill>
        <p:spPr>
          <a:xfrm>
            <a:off x="4255090" y="1809000"/>
            <a:ext cx="3681820" cy="3240000"/>
          </a:xfrm>
          <a:prstGeom prst="rect">
            <a:avLst/>
          </a:prstGeom>
        </p:spPr>
      </p:pic>
    </p:spTree>
    <p:extLst>
      <p:ext uri="{BB962C8B-B14F-4D97-AF65-F5344CB8AC3E}">
        <p14:creationId xmlns:p14="http://schemas.microsoft.com/office/powerpoint/2010/main" val="739559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Slogan">
    <p:bg>
      <p:bgPr>
        <a:solidFill>
          <a:schemeClr val="accent2"/>
        </a:solidFill>
        <a:effectLst/>
      </p:bgPr>
    </p:bg>
    <p:spTree>
      <p:nvGrpSpPr>
        <p:cNvPr id="1" name=""/>
        <p:cNvGrpSpPr/>
        <p:nvPr/>
      </p:nvGrpSpPr>
      <p:grpSpPr>
        <a:xfrm>
          <a:off x="0" y="0"/>
          <a:ext cx="0" cy="0"/>
          <a:chOff x="0" y="0"/>
          <a:chExt cx="0" cy="0"/>
        </a:xfrm>
      </p:grpSpPr>
      <p:pic>
        <p:nvPicPr>
          <p:cNvPr id="5" name="Bildobjekt 4">
            <a:extLst>
              <a:ext uri="{FF2B5EF4-FFF2-40B4-BE49-F238E27FC236}">
                <a16:creationId xmlns:a16="http://schemas.microsoft.com/office/drawing/2014/main" id="{6EF17898-CBF0-9D46-988B-91F305DB48D7}"/>
              </a:ext>
            </a:extLst>
          </p:cNvPr>
          <p:cNvPicPr>
            <a:picLocks noChangeAspect="1"/>
          </p:cNvPicPr>
          <p:nvPr userDrawn="1"/>
        </p:nvPicPr>
        <p:blipFill>
          <a:blip r:embed="rId2"/>
          <a:stretch>
            <a:fillRect/>
          </a:stretch>
        </p:blipFill>
        <p:spPr>
          <a:xfrm>
            <a:off x="4465349" y="5677832"/>
            <a:ext cx="3261302" cy="688165"/>
          </a:xfrm>
          <a:prstGeom prst="rect">
            <a:avLst/>
          </a:prstGeom>
        </p:spPr>
      </p:pic>
      <p:sp>
        <p:nvSpPr>
          <p:cNvPr id="4" name="Rectangle 6">
            <a:extLst>
              <a:ext uri="{FF2B5EF4-FFF2-40B4-BE49-F238E27FC236}">
                <a16:creationId xmlns:a16="http://schemas.microsoft.com/office/drawing/2014/main" id="{012C9861-3691-2346-9187-033A9661D31A}"/>
              </a:ext>
            </a:extLst>
          </p:cNvPr>
          <p:cNvSpPr>
            <a:spLocks noGrp="1" noChangeArrowheads="1"/>
          </p:cNvSpPr>
          <p:nvPr>
            <p:ph type="ctrTitle" hasCustomPrompt="1"/>
          </p:nvPr>
        </p:nvSpPr>
        <p:spPr>
          <a:xfrm>
            <a:off x="1162050" y="1183133"/>
            <a:ext cx="9613900" cy="4212317"/>
          </a:xfrm>
          <a:prstGeom prst="rect">
            <a:avLst/>
          </a:prstGeom>
        </p:spPr>
        <p:txBody>
          <a:bodyPr tIns="180000" anchor="ctr" anchorCtr="0"/>
          <a:lstStyle>
            <a:lvl1pPr algn="ctr">
              <a:defRPr sz="8400" b="0">
                <a:solidFill>
                  <a:schemeClr val="bg1"/>
                </a:solidFill>
              </a:defRPr>
            </a:lvl1pPr>
          </a:lstStyle>
          <a:p>
            <a:r>
              <a:rPr lang="sv-SE" dirty="0"/>
              <a:t>Klicka här för att ändra format</a:t>
            </a:r>
          </a:p>
        </p:txBody>
      </p:sp>
    </p:spTree>
    <p:extLst>
      <p:ext uri="{BB962C8B-B14F-4D97-AF65-F5344CB8AC3E}">
        <p14:creationId xmlns:p14="http://schemas.microsoft.com/office/powerpoint/2010/main" val="40027736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matchingName="Rubrikbild">
  <p:cSld name="1_Rubrikbild">
    <p:bg>
      <p:bgPr>
        <a:solidFill>
          <a:schemeClr val="accent2"/>
        </a:solidFill>
        <a:effectLst/>
      </p:bgPr>
    </p:bg>
    <p:spTree>
      <p:nvGrpSpPr>
        <p:cNvPr id="1" name="Shape 17"/>
        <p:cNvGrpSpPr/>
        <p:nvPr/>
      </p:nvGrpSpPr>
      <p:grpSpPr>
        <a:xfrm>
          <a:off x="0" y="0"/>
          <a:ext cx="0" cy="0"/>
          <a:chOff x="0" y="0"/>
          <a:chExt cx="0" cy="0"/>
        </a:xfrm>
      </p:grpSpPr>
      <p:pic>
        <p:nvPicPr>
          <p:cNvPr id="18" name="Google Shape;18;p2"/>
          <p:cNvPicPr preferRelativeResize="0"/>
          <p:nvPr/>
        </p:nvPicPr>
        <p:blipFill rotWithShape="1">
          <a:blip r:embed="rId2">
            <a:alphaModFix/>
          </a:blip>
          <a:srcRect/>
          <a:stretch/>
        </p:blipFill>
        <p:spPr>
          <a:xfrm>
            <a:off x="0" y="1715"/>
            <a:ext cx="12192000" cy="6854572"/>
          </a:xfrm>
          <a:prstGeom prst="rect">
            <a:avLst/>
          </a:prstGeom>
          <a:noFill/>
          <a:ln>
            <a:noFill/>
          </a:ln>
        </p:spPr>
      </p:pic>
      <p:sp>
        <p:nvSpPr>
          <p:cNvPr id="19" name="Google Shape;19;p2"/>
          <p:cNvSpPr txBox="1">
            <a:spLocks noGrp="1"/>
          </p:cNvSpPr>
          <p:nvPr>
            <p:ph type="ctrTitle"/>
          </p:nvPr>
        </p:nvSpPr>
        <p:spPr>
          <a:xfrm>
            <a:off x="1162051" y="1183134"/>
            <a:ext cx="9613900" cy="4212317"/>
          </a:xfrm>
          <a:prstGeom prst="rect">
            <a:avLst/>
          </a:prstGeom>
          <a:noFill/>
          <a:ln>
            <a:noFill/>
          </a:ln>
        </p:spPr>
        <p:txBody>
          <a:bodyPr spcFirstLastPara="1" wrap="square" lIns="0" tIns="180000" rIns="0" bIns="0" anchor="t" anchorCtr="0">
            <a:noAutofit/>
          </a:bodyPr>
          <a:lstStyle>
            <a:lvl1pPr lvl="0" algn="l">
              <a:lnSpc>
                <a:spcPct val="80000"/>
              </a:lnSpc>
              <a:spcBef>
                <a:spcPts val="0"/>
              </a:spcBef>
              <a:spcAft>
                <a:spcPts val="0"/>
              </a:spcAft>
              <a:buSzPts val="1400"/>
              <a:buNone/>
              <a:defRPr sz="8400">
                <a:solidFill>
                  <a:schemeClr val="lt1"/>
                </a:solidFill>
              </a:defRPr>
            </a:lvl1pPr>
            <a:lvl2pPr lvl="1" algn="l">
              <a:lnSpc>
                <a:spcPct val="80000"/>
              </a:lnSpc>
              <a:spcBef>
                <a:spcPts val="0"/>
              </a:spcBef>
              <a:spcAft>
                <a:spcPts val="0"/>
              </a:spcAft>
              <a:buSzPts val="1400"/>
              <a:buNone/>
              <a:defRPr/>
            </a:lvl2pPr>
            <a:lvl3pPr lvl="2" algn="l">
              <a:lnSpc>
                <a:spcPct val="80000"/>
              </a:lnSpc>
              <a:spcBef>
                <a:spcPts val="0"/>
              </a:spcBef>
              <a:spcAft>
                <a:spcPts val="0"/>
              </a:spcAft>
              <a:buSzPts val="1400"/>
              <a:buNone/>
              <a:defRPr/>
            </a:lvl3pPr>
            <a:lvl4pPr lvl="3" algn="l">
              <a:lnSpc>
                <a:spcPct val="80000"/>
              </a:lnSpc>
              <a:spcBef>
                <a:spcPts val="0"/>
              </a:spcBef>
              <a:spcAft>
                <a:spcPts val="0"/>
              </a:spcAft>
              <a:buSzPts val="1400"/>
              <a:buNone/>
              <a:defRPr/>
            </a:lvl4pPr>
            <a:lvl5pPr lvl="4" algn="l">
              <a:lnSpc>
                <a:spcPct val="80000"/>
              </a:lnSpc>
              <a:spcBef>
                <a:spcPts val="0"/>
              </a:spcBef>
              <a:spcAft>
                <a:spcPts val="0"/>
              </a:spcAft>
              <a:buSzPts val="1400"/>
              <a:buNone/>
              <a:defRPr/>
            </a:lvl5pPr>
            <a:lvl6pPr lvl="5" algn="l">
              <a:lnSpc>
                <a:spcPct val="80000"/>
              </a:lnSpc>
              <a:spcBef>
                <a:spcPts val="0"/>
              </a:spcBef>
              <a:spcAft>
                <a:spcPts val="0"/>
              </a:spcAft>
              <a:buSzPts val="1400"/>
              <a:buNone/>
              <a:defRPr/>
            </a:lvl6pPr>
            <a:lvl7pPr lvl="6" algn="l">
              <a:lnSpc>
                <a:spcPct val="80000"/>
              </a:lnSpc>
              <a:spcBef>
                <a:spcPts val="0"/>
              </a:spcBef>
              <a:spcAft>
                <a:spcPts val="0"/>
              </a:spcAft>
              <a:buSzPts val="1400"/>
              <a:buNone/>
              <a:defRPr/>
            </a:lvl7pPr>
            <a:lvl8pPr lvl="7" algn="l">
              <a:lnSpc>
                <a:spcPct val="80000"/>
              </a:lnSpc>
              <a:spcBef>
                <a:spcPts val="0"/>
              </a:spcBef>
              <a:spcAft>
                <a:spcPts val="0"/>
              </a:spcAft>
              <a:buSzPts val="1400"/>
              <a:buNone/>
              <a:defRPr/>
            </a:lvl8pPr>
            <a:lvl9pPr lvl="8" algn="l">
              <a:lnSpc>
                <a:spcPct val="80000"/>
              </a:lnSpc>
              <a:spcBef>
                <a:spcPts val="0"/>
              </a:spcBef>
              <a:spcAft>
                <a:spcPts val="0"/>
              </a:spcAft>
              <a:buSzPts val="1400"/>
              <a:buNone/>
              <a:defRPr/>
            </a:lvl9pPr>
          </a:lstStyle>
          <a:p>
            <a:endParaRPr/>
          </a:p>
        </p:txBody>
      </p:sp>
      <p:pic>
        <p:nvPicPr>
          <p:cNvPr id="20" name="Google Shape;20;p2"/>
          <p:cNvPicPr preferRelativeResize="0"/>
          <p:nvPr/>
        </p:nvPicPr>
        <p:blipFill rotWithShape="1">
          <a:blip r:embed="rId3">
            <a:alphaModFix/>
          </a:blip>
          <a:srcRect/>
          <a:stretch/>
        </p:blipFill>
        <p:spPr>
          <a:xfrm>
            <a:off x="9755151" y="4688567"/>
            <a:ext cx="1854000" cy="1647468"/>
          </a:xfrm>
          <a:prstGeom prst="rect">
            <a:avLst/>
          </a:prstGeom>
          <a:noFill/>
          <a:ln>
            <a:noFill/>
          </a:ln>
        </p:spPr>
      </p:pic>
    </p:spTree>
    <p:extLst>
      <p:ext uri="{BB962C8B-B14F-4D97-AF65-F5344CB8AC3E}">
        <p14:creationId xmlns:p14="http://schemas.microsoft.com/office/powerpoint/2010/main" val="1044518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Rubrik och innehåll (ros)">
  <p:cSld name="Rubrik och innehåll (ros)">
    <p:bg>
      <p:bgPr>
        <a:solidFill>
          <a:schemeClr val="lt1"/>
        </a:solidFill>
        <a:effectLst/>
      </p:bgPr>
    </p:bg>
    <p:spTree>
      <p:nvGrpSpPr>
        <p:cNvPr id="1" name="Shape 91"/>
        <p:cNvGrpSpPr/>
        <p:nvPr/>
      </p:nvGrpSpPr>
      <p:grpSpPr>
        <a:xfrm>
          <a:off x="0" y="0"/>
          <a:ext cx="0" cy="0"/>
          <a:chOff x="0" y="0"/>
          <a:chExt cx="0" cy="0"/>
        </a:xfrm>
      </p:grpSpPr>
      <p:sp>
        <p:nvSpPr>
          <p:cNvPr id="92" name="Google Shape;92;p20"/>
          <p:cNvSpPr txBox="1">
            <a:spLocks noGrp="1"/>
          </p:cNvSpPr>
          <p:nvPr>
            <p:ph type="body" idx="1"/>
          </p:nvPr>
        </p:nvSpPr>
        <p:spPr>
          <a:xfrm>
            <a:off x="1173600" y="2570400"/>
            <a:ext cx="7560000" cy="2944800"/>
          </a:xfrm>
          <a:prstGeom prst="rect">
            <a:avLst/>
          </a:prstGeom>
          <a:noFill/>
          <a:ln>
            <a:noFill/>
          </a:ln>
        </p:spPr>
        <p:txBody>
          <a:bodyPr spcFirstLastPara="1" wrap="square" lIns="0" tIns="0" rIns="0" bIns="0" anchor="t" anchorCtr="0">
            <a:noAutofit/>
          </a:bodyPr>
          <a:lstStyle>
            <a:lvl1pPr marL="609585" lvl="0" indent="-457189" algn="l" rtl="0">
              <a:lnSpc>
                <a:spcPct val="100000"/>
              </a:lnSpc>
              <a:spcBef>
                <a:spcPts val="667"/>
              </a:spcBef>
              <a:spcAft>
                <a:spcPts val="0"/>
              </a:spcAft>
              <a:buSzPts val="1800"/>
              <a:buFont typeface="Avenir"/>
              <a:buChar char="•"/>
              <a:defRPr/>
            </a:lvl1pPr>
            <a:lvl2pPr marL="1219170" lvl="1" indent="-423323" algn="l" rtl="0">
              <a:lnSpc>
                <a:spcPct val="100000"/>
              </a:lnSpc>
              <a:spcBef>
                <a:spcPts val="267"/>
              </a:spcBef>
              <a:spcAft>
                <a:spcPts val="0"/>
              </a:spcAft>
              <a:buClr>
                <a:schemeClr val="dk1"/>
              </a:buClr>
              <a:buSzPts val="1400"/>
              <a:buChar char="–"/>
              <a:defRPr/>
            </a:lvl2pPr>
            <a:lvl3pPr marL="1828754" lvl="2" indent="-423323" algn="l" rtl="0">
              <a:lnSpc>
                <a:spcPct val="100000"/>
              </a:lnSpc>
              <a:spcBef>
                <a:spcPts val="0"/>
              </a:spcBef>
              <a:spcAft>
                <a:spcPts val="0"/>
              </a:spcAft>
              <a:buClr>
                <a:schemeClr val="dk1"/>
              </a:buClr>
              <a:buSzPts val="1400"/>
              <a:buChar char="•"/>
              <a:defRPr/>
            </a:lvl3pPr>
            <a:lvl4pPr marL="2438339" lvl="3" indent="-423323" algn="l" rtl="0">
              <a:lnSpc>
                <a:spcPct val="100000"/>
              </a:lnSpc>
              <a:spcBef>
                <a:spcPts val="0"/>
              </a:spcBef>
              <a:spcAft>
                <a:spcPts val="0"/>
              </a:spcAft>
              <a:buClr>
                <a:schemeClr val="dk1"/>
              </a:buClr>
              <a:buSzPts val="1400"/>
              <a:buChar char="–"/>
              <a:defRPr/>
            </a:lvl4pPr>
            <a:lvl5pPr marL="3047924" lvl="4" indent="-423323" algn="l" rtl="0">
              <a:lnSpc>
                <a:spcPct val="100000"/>
              </a:lnSpc>
              <a:spcBef>
                <a:spcPts val="0"/>
              </a:spcBef>
              <a:spcAft>
                <a:spcPts val="0"/>
              </a:spcAft>
              <a:buClr>
                <a:schemeClr val="dk1"/>
              </a:buClr>
              <a:buSzPts val="1400"/>
              <a:buChar char="»"/>
              <a:defRPr/>
            </a:lvl5pPr>
            <a:lvl6pPr marL="3657509" lvl="5" indent="-423323" algn="l" rtl="0">
              <a:lnSpc>
                <a:spcPct val="80000"/>
              </a:lnSpc>
              <a:spcBef>
                <a:spcPts val="267"/>
              </a:spcBef>
              <a:spcAft>
                <a:spcPts val="0"/>
              </a:spcAft>
              <a:buClr>
                <a:schemeClr val="dk1"/>
              </a:buClr>
              <a:buSzPts val="1400"/>
              <a:buChar char="»"/>
              <a:defRPr/>
            </a:lvl6pPr>
            <a:lvl7pPr marL="4267093" lvl="6" indent="-423323" algn="l" rtl="0">
              <a:lnSpc>
                <a:spcPct val="80000"/>
              </a:lnSpc>
              <a:spcBef>
                <a:spcPts val="267"/>
              </a:spcBef>
              <a:spcAft>
                <a:spcPts val="0"/>
              </a:spcAft>
              <a:buClr>
                <a:schemeClr val="dk1"/>
              </a:buClr>
              <a:buSzPts val="1400"/>
              <a:buChar char="»"/>
              <a:defRPr/>
            </a:lvl7pPr>
            <a:lvl8pPr marL="4876678" lvl="7" indent="-423323" algn="l" rtl="0">
              <a:lnSpc>
                <a:spcPct val="80000"/>
              </a:lnSpc>
              <a:spcBef>
                <a:spcPts val="267"/>
              </a:spcBef>
              <a:spcAft>
                <a:spcPts val="0"/>
              </a:spcAft>
              <a:buClr>
                <a:schemeClr val="dk1"/>
              </a:buClr>
              <a:buSzPts val="1400"/>
              <a:buChar char="»"/>
              <a:defRPr/>
            </a:lvl8pPr>
            <a:lvl9pPr marL="5486263" lvl="8" indent="-423323" algn="l" rtl="0">
              <a:lnSpc>
                <a:spcPct val="80000"/>
              </a:lnSpc>
              <a:spcBef>
                <a:spcPts val="267"/>
              </a:spcBef>
              <a:spcAft>
                <a:spcPts val="267"/>
              </a:spcAft>
              <a:buClr>
                <a:schemeClr val="dk1"/>
              </a:buClr>
              <a:buSzPts val="1400"/>
              <a:buChar char="»"/>
              <a:defRPr/>
            </a:lvl9pPr>
          </a:lstStyle>
          <a:p>
            <a:endParaRPr/>
          </a:p>
        </p:txBody>
      </p:sp>
      <p:sp>
        <p:nvSpPr>
          <p:cNvPr id="93" name="Google Shape;93;p20"/>
          <p:cNvSpPr txBox="1">
            <a:spLocks noGrp="1"/>
          </p:cNvSpPr>
          <p:nvPr>
            <p:ph type="ftr" idx="11"/>
          </p:nvPr>
        </p:nvSpPr>
        <p:spPr>
          <a:xfrm>
            <a:off x="368379" y="6405647"/>
            <a:ext cx="3860800" cy="223200"/>
          </a:xfrm>
          <a:prstGeom prst="rect">
            <a:avLst/>
          </a:prstGeom>
          <a:noFill/>
          <a:ln>
            <a:noFill/>
          </a:ln>
        </p:spPr>
        <p:txBody>
          <a:bodyPr spcFirstLastPara="1" wrap="square" lIns="0" tIns="0" rIns="0" bIns="0" anchor="t" anchorCtr="0">
            <a:noAutofit/>
          </a:bodyPr>
          <a:lstStyle>
            <a:lvl1pPr lvl="0" algn="l" rtl="0">
              <a:spcBef>
                <a:spcPts val="0"/>
              </a:spcBef>
              <a:spcAft>
                <a:spcPts val="0"/>
              </a:spcAft>
              <a:buSzPts val="1100"/>
              <a:buNone/>
              <a:defRPr/>
            </a:lvl1pPr>
            <a:lvl2pPr lvl="1" algn="l" rtl="0">
              <a:spcBef>
                <a:spcPts val="0"/>
              </a:spcBef>
              <a:spcAft>
                <a:spcPts val="0"/>
              </a:spcAft>
              <a:buSzPts val="1100"/>
              <a:buNone/>
              <a:defRPr/>
            </a:lvl2pPr>
            <a:lvl3pPr lvl="2" algn="l" rtl="0">
              <a:spcBef>
                <a:spcPts val="0"/>
              </a:spcBef>
              <a:spcAft>
                <a:spcPts val="0"/>
              </a:spcAft>
              <a:buSzPts val="1100"/>
              <a:buNone/>
              <a:defRPr/>
            </a:lvl3pPr>
            <a:lvl4pPr lvl="3" algn="l" rtl="0">
              <a:spcBef>
                <a:spcPts val="0"/>
              </a:spcBef>
              <a:spcAft>
                <a:spcPts val="0"/>
              </a:spcAft>
              <a:buSzPts val="1100"/>
              <a:buNone/>
              <a:defRPr/>
            </a:lvl4pPr>
            <a:lvl5pPr lvl="4" algn="l" rtl="0">
              <a:spcBef>
                <a:spcPts val="0"/>
              </a:spcBef>
              <a:spcAft>
                <a:spcPts val="0"/>
              </a:spcAft>
              <a:buSzPts val="1100"/>
              <a:buNone/>
              <a:defRPr/>
            </a:lvl5pPr>
            <a:lvl6pPr lvl="5" algn="l" rtl="0">
              <a:spcBef>
                <a:spcPts val="0"/>
              </a:spcBef>
              <a:spcAft>
                <a:spcPts val="0"/>
              </a:spcAft>
              <a:buSzPts val="1100"/>
              <a:buNone/>
              <a:defRPr/>
            </a:lvl6pPr>
            <a:lvl7pPr lvl="6" algn="l" rtl="0">
              <a:spcBef>
                <a:spcPts val="0"/>
              </a:spcBef>
              <a:spcAft>
                <a:spcPts val="0"/>
              </a:spcAft>
              <a:buSzPts val="1100"/>
              <a:buNone/>
              <a:defRPr/>
            </a:lvl7pPr>
            <a:lvl8pPr lvl="7" algn="l" rtl="0">
              <a:spcBef>
                <a:spcPts val="0"/>
              </a:spcBef>
              <a:spcAft>
                <a:spcPts val="0"/>
              </a:spcAft>
              <a:buSzPts val="1100"/>
              <a:buNone/>
              <a:defRPr/>
            </a:lvl8pPr>
            <a:lvl9pPr lvl="8" algn="l" rtl="0">
              <a:spcBef>
                <a:spcPts val="0"/>
              </a:spcBef>
              <a:spcAft>
                <a:spcPts val="0"/>
              </a:spcAft>
              <a:buSzPts val="1100"/>
              <a:buNone/>
              <a:defRPr/>
            </a:lvl9pPr>
          </a:lstStyle>
          <a:p>
            <a:endParaRPr/>
          </a:p>
        </p:txBody>
      </p:sp>
      <p:sp>
        <p:nvSpPr>
          <p:cNvPr id="94" name="Google Shape;94;p20"/>
          <p:cNvSpPr txBox="1">
            <a:spLocks noGrp="1"/>
          </p:cNvSpPr>
          <p:nvPr>
            <p:ph type="sldNum" idx="12"/>
          </p:nvPr>
        </p:nvSpPr>
        <p:spPr>
          <a:xfrm>
            <a:off x="11147049" y="252941"/>
            <a:ext cx="792000" cy="223200"/>
          </a:xfrm>
          <a:prstGeom prst="rect">
            <a:avLst/>
          </a:prstGeom>
          <a:noFill/>
          <a:ln>
            <a:noFill/>
          </a:ln>
        </p:spPr>
        <p:txBody>
          <a:bodyPr spcFirstLastPara="1" wrap="square" lIns="0" tIns="0" rIns="0" bIns="0" anchor="t" anchorCtr="0">
            <a:noAutofit/>
          </a:bodyPr>
          <a:lstStyle>
            <a:lvl1pPr marL="0" lvl="0" indent="0" algn="r" rtl="0">
              <a:spcBef>
                <a:spcPts val="0"/>
              </a:spcBef>
              <a:spcAft>
                <a:spcPts val="0"/>
              </a:spcAft>
              <a:buNone/>
              <a:defRPr sz="1067" b="0" i="0" u="none" strike="noStrike" cap="none">
                <a:solidFill>
                  <a:schemeClr val="dk1"/>
                </a:solidFill>
                <a:latin typeface="Avenir"/>
                <a:ea typeface="Avenir"/>
                <a:cs typeface="Avenir"/>
                <a:sym typeface="Avenir"/>
              </a:defRPr>
            </a:lvl1pPr>
            <a:lvl2pPr marL="0" lvl="1" indent="0" algn="r" rtl="0">
              <a:spcBef>
                <a:spcPts val="0"/>
              </a:spcBef>
              <a:spcAft>
                <a:spcPts val="0"/>
              </a:spcAft>
              <a:buNone/>
              <a:defRPr sz="1067" b="0" i="0" u="none" strike="noStrike" cap="none">
                <a:solidFill>
                  <a:schemeClr val="dk1"/>
                </a:solidFill>
                <a:latin typeface="Avenir"/>
                <a:ea typeface="Avenir"/>
                <a:cs typeface="Avenir"/>
                <a:sym typeface="Avenir"/>
              </a:defRPr>
            </a:lvl2pPr>
            <a:lvl3pPr marL="0" lvl="2" indent="0" algn="r" rtl="0">
              <a:spcBef>
                <a:spcPts val="0"/>
              </a:spcBef>
              <a:spcAft>
                <a:spcPts val="0"/>
              </a:spcAft>
              <a:buNone/>
              <a:defRPr sz="1067" b="0" i="0" u="none" strike="noStrike" cap="none">
                <a:solidFill>
                  <a:schemeClr val="dk1"/>
                </a:solidFill>
                <a:latin typeface="Avenir"/>
                <a:ea typeface="Avenir"/>
                <a:cs typeface="Avenir"/>
                <a:sym typeface="Avenir"/>
              </a:defRPr>
            </a:lvl3pPr>
            <a:lvl4pPr marL="0" lvl="3" indent="0" algn="r" rtl="0">
              <a:spcBef>
                <a:spcPts val="0"/>
              </a:spcBef>
              <a:spcAft>
                <a:spcPts val="0"/>
              </a:spcAft>
              <a:buNone/>
              <a:defRPr sz="1067" b="0" i="0" u="none" strike="noStrike" cap="none">
                <a:solidFill>
                  <a:schemeClr val="dk1"/>
                </a:solidFill>
                <a:latin typeface="Avenir"/>
                <a:ea typeface="Avenir"/>
                <a:cs typeface="Avenir"/>
                <a:sym typeface="Avenir"/>
              </a:defRPr>
            </a:lvl4pPr>
            <a:lvl5pPr marL="0" lvl="4" indent="0" algn="r" rtl="0">
              <a:spcBef>
                <a:spcPts val="0"/>
              </a:spcBef>
              <a:spcAft>
                <a:spcPts val="0"/>
              </a:spcAft>
              <a:buNone/>
              <a:defRPr sz="1067" b="0" i="0" u="none" strike="noStrike" cap="none">
                <a:solidFill>
                  <a:schemeClr val="dk1"/>
                </a:solidFill>
                <a:latin typeface="Avenir"/>
                <a:ea typeface="Avenir"/>
                <a:cs typeface="Avenir"/>
                <a:sym typeface="Avenir"/>
              </a:defRPr>
            </a:lvl5pPr>
            <a:lvl6pPr marL="0" lvl="5" indent="0" algn="r" rtl="0">
              <a:spcBef>
                <a:spcPts val="0"/>
              </a:spcBef>
              <a:spcAft>
                <a:spcPts val="0"/>
              </a:spcAft>
              <a:buNone/>
              <a:defRPr sz="1067" b="0" i="0" u="none" strike="noStrike" cap="none">
                <a:solidFill>
                  <a:schemeClr val="dk1"/>
                </a:solidFill>
                <a:latin typeface="Avenir"/>
                <a:ea typeface="Avenir"/>
                <a:cs typeface="Avenir"/>
                <a:sym typeface="Avenir"/>
              </a:defRPr>
            </a:lvl6pPr>
            <a:lvl7pPr marL="0" lvl="6" indent="0" algn="r" rtl="0">
              <a:spcBef>
                <a:spcPts val="0"/>
              </a:spcBef>
              <a:spcAft>
                <a:spcPts val="0"/>
              </a:spcAft>
              <a:buNone/>
              <a:defRPr sz="1067" b="0" i="0" u="none" strike="noStrike" cap="none">
                <a:solidFill>
                  <a:schemeClr val="dk1"/>
                </a:solidFill>
                <a:latin typeface="Avenir"/>
                <a:ea typeface="Avenir"/>
                <a:cs typeface="Avenir"/>
                <a:sym typeface="Avenir"/>
              </a:defRPr>
            </a:lvl7pPr>
            <a:lvl8pPr marL="0" lvl="7" indent="0" algn="r" rtl="0">
              <a:spcBef>
                <a:spcPts val="0"/>
              </a:spcBef>
              <a:spcAft>
                <a:spcPts val="0"/>
              </a:spcAft>
              <a:buNone/>
              <a:defRPr sz="1067" b="0" i="0" u="none" strike="noStrike" cap="none">
                <a:solidFill>
                  <a:schemeClr val="dk1"/>
                </a:solidFill>
                <a:latin typeface="Avenir"/>
                <a:ea typeface="Avenir"/>
                <a:cs typeface="Avenir"/>
                <a:sym typeface="Avenir"/>
              </a:defRPr>
            </a:lvl8pPr>
            <a:lvl9pPr marL="0" lvl="8" indent="0" algn="r" rtl="0">
              <a:spcBef>
                <a:spcPts val="0"/>
              </a:spcBef>
              <a:spcAft>
                <a:spcPts val="0"/>
              </a:spcAft>
              <a:buNone/>
              <a:defRPr sz="1067" b="0" i="0" u="none" strike="noStrike" cap="none">
                <a:solidFill>
                  <a:schemeClr val="dk1"/>
                </a:solidFill>
                <a:latin typeface="Avenir"/>
                <a:ea typeface="Avenir"/>
                <a:cs typeface="Avenir"/>
                <a:sym typeface="Avenir"/>
              </a:defRPr>
            </a:lvl9pPr>
          </a:lstStyle>
          <a:p>
            <a:fld id="{00000000-1234-1234-1234-123412341234}" type="slidenum">
              <a:rPr lang="sv" smtClean="0"/>
              <a:pPr/>
              <a:t>‹#›</a:t>
            </a:fld>
            <a:endParaRPr lang="sv"/>
          </a:p>
        </p:txBody>
      </p:sp>
      <p:sp>
        <p:nvSpPr>
          <p:cNvPr id="95" name="Google Shape;95;p20"/>
          <p:cNvSpPr txBox="1">
            <a:spLocks noGrp="1"/>
          </p:cNvSpPr>
          <p:nvPr>
            <p:ph type="title"/>
          </p:nvPr>
        </p:nvSpPr>
        <p:spPr>
          <a:xfrm>
            <a:off x="1173892" y="476251"/>
            <a:ext cx="7561600" cy="1755600"/>
          </a:xfrm>
          <a:prstGeom prst="rect">
            <a:avLst/>
          </a:prstGeom>
          <a:noFill/>
          <a:ln>
            <a:noFill/>
          </a:ln>
        </p:spPr>
        <p:txBody>
          <a:bodyPr spcFirstLastPara="1" wrap="square" lIns="0" tIns="0" rIns="0" bIns="0" anchor="b" anchorCtr="0">
            <a:noAutofit/>
          </a:bodyPr>
          <a:lstStyle>
            <a:lvl1pPr lvl="0" algn="l" rtl="0">
              <a:lnSpc>
                <a:spcPct val="80000"/>
              </a:lnSpc>
              <a:spcBef>
                <a:spcPts val="0"/>
              </a:spcBef>
              <a:spcAft>
                <a:spcPts val="0"/>
              </a:spcAft>
              <a:buSzPts val="1100"/>
              <a:buNone/>
              <a:defRPr/>
            </a:lvl1pPr>
            <a:lvl2pPr lvl="1" algn="l" rtl="0">
              <a:lnSpc>
                <a:spcPct val="80000"/>
              </a:lnSpc>
              <a:spcBef>
                <a:spcPts val="0"/>
              </a:spcBef>
              <a:spcAft>
                <a:spcPts val="0"/>
              </a:spcAft>
              <a:buSzPts val="1100"/>
              <a:buNone/>
              <a:defRPr/>
            </a:lvl2pPr>
            <a:lvl3pPr lvl="2" algn="l" rtl="0">
              <a:lnSpc>
                <a:spcPct val="80000"/>
              </a:lnSpc>
              <a:spcBef>
                <a:spcPts val="0"/>
              </a:spcBef>
              <a:spcAft>
                <a:spcPts val="0"/>
              </a:spcAft>
              <a:buSzPts val="1100"/>
              <a:buNone/>
              <a:defRPr/>
            </a:lvl3pPr>
            <a:lvl4pPr lvl="3" algn="l" rtl="0">
              <a:lnSpc>
                <a:spcPct val="80000"/>
              </a:lnSpc>
              <a:spcBef>
                <a:spcPts val="0"/>
              </a:spcBef>
              <a:spcAft>
                <a:spcPts val="0"/>
              </a:spcAft>
              <a:buSzPts val="1100"/>
              <a:buNone/>
              <a:defRPr/>
            </a:lvl4pPr>
            <a:lvl5pPr lvl="4" algn="l" rtl="0">
              <a:lnSpc>
                <a:spcPct val="80000"/>
              </a:lnSpc>
              <a:spcBef>
                <a:spcPts val="0"/>
              </a:spcBef>
              <a:spcAft>
                <a:spcPts val="0"/>
              </a:spcAft>
              <a:buSzPts val="1100"/>
              <a:buNone/>
              <a:defRPr/>
            </a:lvl5pPr>
            <a:lvl6pPr lvl="5" algn="l" rtl="0">
              <a:lnSpc>
                <a:spcPct val="80000"/>
              </a:lnSpc>
              <a:spcBef>
                <a:spcPts val="0"/>
              </a:spcBef>
              <a:spcAft>
                <a:spcPts val="0"/>
              </a:spcAft>
              <a:buSzPts val="1100"/>
              <a:buNone/>
              <a:defRPr/>
            </a:lvl6pPr>
            <a:lvl7pPr lvl="6" algn="l" rtl="0">
              <a:lnSpc>
                <a:spcPct val="80000"/>
              </a:lnSpc>
              <a:spcBef>
                <a:spcPts val="0"/>
              </a:spcBef>
              <a:spcAft>
                <a:spcPts val="0"/>
              </a:spcAft>
              <a:buSzPts val="1100"/>
              <a:buNone/>
              <a:defRPr/>
            </a:lvl7pPr>
            <a:lvl8pPr lvl="7" algn="l" rtl="0">
              <a:lnSpc>
                <a:spcPct val="80000"/>
              </a:lnSpc>
              <a:spcBef>
                <a:spcPts val="0"/>
              </a:spcBef>
              <a:spcAft>
                <a:spcPts val="0"/>
              </a:spcAft>
              <a:buSzPts val="1100"/>
              <a:buNone/>
              <a:defRPr/>
            </a:lvl8pPr>
            <a:lvl9pPr lvl="8" algn="l" rtl="0">
              <a:lnSpc>
                <a:spcPct val="80000"/>
              </a:lnSpc>
              <a:spcBef>
                <a:spcPts val="0"/>
              </a:spcBef>
              <a:spcAft>
                <a:spcPts val="0"/>
              </a:spcAft>
              <a:buSzPts val="1100"/>
              <a:buNone/>
              <a:defRPr/>
            </a:lvl9pPr>
          </a:lstStyle>
          <a:p>
            <a:endParaRPr/>
          </a:p>
        </p:txBody>
      </p:sp>
    </p:spTree>
    <p:extLst>
      <p:ext uri="{BB962C8B-B14F-4D97-AF65-F5344CB8AC3E}">
        <p14:creationId xmlns:p14="http://schemas.microsoft.com/office/powerpoint/2010/main" val="22476228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ags" Target="../tags/tag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7" name="Bildobjekt 16">
            <a:extLst>
              <a:ext uri="{FF2B5EF4-FFF2-40B4-BE49-F238E27FC236}">
                <a16:creationId xmlns:a16="http://schemas.microsoft.com/office/drawing/2014/main" id="{9F17E83D-2BCB-4780-AA06-16BAFFBEEDB6}"/>
              </a:ext>
            </a:extLst>
          </p:cNvPr>
          <p:cNvPicPr>
            <a:picLocks noChangeAspect="1"/>
          </p:cNvPicPr>
          <p:nvPr userDrawn="1"/>
        </p:nvPicPr>
        <p:blipFill>
          <a:blip r:embed="rId13"/>
          <a:stretch>
            <a:fillRect/>
          </a:stretch>
        </p:blipFill>
        <p:spPr>
          <a:xfrm>
            <a:off x="10356979" y="5273268"/>
            <a:ext cx="1224000" cy="1086152"/>
          </a:xfrm>
          <a:prstGeom prst="rect">
            <a:avLst/>
          </a:prstGeom>
        </p:spPr>
      </p:pic>
      <p:sp>
        <p:nvSpPr>
          <p:cNvPr id="5123" name="Rectangle 3"/>
          <p:cNvSpPr>
            <a:spLocks noGrp="1" noChangeArrowheads="1"/>
          </p:cNvSpPr>
          <p:nvPr>
            <p:ph type="title"/>
          </p:nvPr>
        </p:nvSpPr>
        <p:spPr bwMode="auto">
          <a:xfrm>
            <a:off x="1173892" y="476250"/>
            <a:ext cx="7561591" cy="1755714"/>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p>
            <a:pPr lvl="0"/>
            <a:r>
              <a:rPr lang="sv-SE" dirty="0"/>
              <a:t>Klicka här för att ändra format</a:t>
            </a:r>
          </a:p>
        </p:txBody>
      </p:sp>
      <p:sp>
        <p:nvSpPr>
          <p:cNvPr id="5124" name="Rectangle 4"/>
          <p:cNvSpPr>
            <a:spLocks noGrp="1" noChangeArrowheads="1"/>
          </p:cNvSpPr>
          <p:nvPr>
            <p:ph type="body" idx="1"/>
          </p:nvPr>
        </p:nvSpPr>
        <p:spPr bwMode="auto">
          <a:xfrm>
            <a:off x="1173892" y="2571321"/>
            <a:ext cx="7561591" cy="2945242"/>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5127" name="Rectangle 7"/>
          <p:cNvSpPr>
            <a:spLocks noGrp="1" noChangeArrowheads="1"/>
          </p:cNvSpPr>
          <p:nvPr>
            <p:ph type="ftr" sz="quarter" idx="3"/>
          </p:nvPr>
        </p:nvSpPr>
        <p:spPr bwMode="auto">
          <a:xfrm>
            <a:off x="368379" y="6405646"/>
            <a:ext cx="3860800" cy="223308"/>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l">
              <a:defRPr sz="1000">
                <a:latin typeface="+mn-lt"/>
              </a:defRPr>
            </a:lvl1pPr>
          </a:lstStyle>
          <a:p>
            <a:endParaRPr lang="sv-SE" dirty="0"/>
          </a:p>
        </p:txBody>
      </p:sp>
      <p:sp>
        <p:nvSpPr>
          <p:cNvPr id="5128" name="Rectangle 8"/>
          <p:cNvSpPr>
            <a:spLocks noGrp="1" noChangeArrowheads="1"/>
          </p:cNvSpPr>
          <p:nvPr>
            <p:ph type="sldNum" sz="quarter" idx="4"/>
          </p:nvPr>
        </p:nvSpPr>
        <p:spPr bwMode="auto">
          <a:xfrm>
            <a:off x="11147049" y="252942"/>
            <a:ext cx="792000" cy="223308"/>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r">
              <a:defRPr sz="1000">
                <a:latin typeface="+mn-lt"/>
              </a:defRPr>
            </a:lvl1pPr>
          </a:lstStyle>
          <a:p>
            <a:fld id="{46085A6D-D083-4792-977F-F5A10C3755BB}" type="slidenum">
              <a:rPr lang="sv-SE" smtClean="0"/>
              <a:pPr/>
              <a:t>‹#›</a:t>
            </a:fld>
            <a:endParaRPr lang="sv-SE" dirty="0"/>
          </a:p>
        </p:txBody>
      </p:sp>
      <p:sp>
        <p:nvSpPr>
          <p:cNvPr id="2" name="xxLanguageTextBox"/>
          <p:cNvSpPr/>
          <p:nvPr userDrawn="1">
            <p:custDataLst>
              <p:tags r:id="rId12"/>
            </p:custDataLst>
          </p:nvPr>
        </p:nvSpPr>
        <p:spPr>
          <a:xfrm>
            <a:off x="0" y="0"/>
            <a:ext cx="16933" cy="12700"/>
          </a:xfrm>
          <a:prstGeom prst="rect">
            <a:avLst/>
          </a:prstGeom>
          <a:noFill/>
          <a:ln w="25400"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v-SE"/>
          </a:p>
        </p:txBody>
      </p:sp>
    </p:spTree>
  </p:cSld>
  <p:clrMap bg1="lt1" tx1="dk1" bg2="lt2" tx2="dk2" accent1="accent1" accent2="accent2" accent3="accent3" accent4="accent4" accent5="accent5" accent6="accent6" hlink="hlink" folHlink="folHlink"/>
  <p:sldLayoutIdLst>
    <p:sldLayoutId id="2147483650" r:id="rId1"/>
    <p:sldLayoutId id="2147483652" r:id="rId2"/>
    <p:sldLayoutId id="2147483656" r:id="rId3"/>
    <p:sldLayoutId id="2147483681" r:id="rId4"/>
    <p:sldLayoutId id="2147483682" r:id="rId5"/>
    <p:sldLayoutId id="2147483683" r:id="rId6"/>
    <p:sldLayoutId id="2147483680" r:id="rId7"/>
    <p:sldLayoutId id="2147483684" r:id="rId8"/>
    <p:sldLayoutId id="2147483685" r:id="rId9"/>
    <p:sldLayoutId id="2147483686" r:id="rId10"/>
  </p:sldLayoutIdLst>
  <p:txStyles>
    <p:titleStyle>
      <a:lvl1pPr algn="l" rtl="0" eaLnBrk="1" fontAlgn="base" hangingPunct="1">
        <a:lnSpc>
          <a:spcPct val="80000"/>
        </a:lnSpc>
        <a:spcBef>
          <a:spcPct val="0"/>
        </a:spcBef>
        <a:spcAft>
          <a:spcPct val="0"/>
        </a:spcAft>
        <a:defRPr sz="5400" b="0" cap="all" baseline="0">
          <a:solidFill>
            <a:schemeClr val="accent2"/>
          </a:solidFill>
          <a:latin typeface="+mj-lt"/>
          <a:ea typeface="+mj-ea"/>
          <a:cs typeface="+mj-cs"/>
        </a:defRPr>
      </a:lvl1pPr>
      <a:lvl2pPr algn="l" rtl="0" eaLnBrk="1" fontAlgn="base" hangingPunct="1">
        <a:lnSpc>
          <a:spcPct val="80000"/>
        </a:lnSpc>
        <a:spcBef>
          <a:spcPct val="0"/>
        </a:spcBef>
        <a:spcAft>
          <a:spcPct val="0"/>
        </a:spcAft>
        <a:defRPr sz="3600" b="1">
          <a:solidFill>
            <a:schemeClr val="tx2"/>
          </a:solidFill>
          <a:latin typeface="Arial" charset="0"/>
        </a:defRPr>
      </a:lvl2pPr>
      <a:lvl3pPr algn="l" rtl="0" eaLnBrk="1" fontAlgn="base" hangingPunct="1">
        <a:lnSpc>
          <a:spcPct val="80000"/>
        </a:lnSpc>
        <a:spcBef>
          <a:spcPct val="0"/>
        </a:spcBef>
        <a:spcAft>
          <a:spcPct val="0"/>
        </a:spcAft>
        <a:defRPr sz="3600" b="1">
          <a:solidFill>
            <a:schemeClr val="tx2"/>
          </a:solidFill>
          <a:latin typeface="Arial" charset="0"/>
        </a:defRPr>
      </a:lvl3pPr>
      <a:lvl4pPr algn="l" rtl="0" eaLnBrk="1" fontAlgn="base" hangingPunct="1">
        <a:lnSpc>
          <a:spcPct val="80000"/>
        </a:lnSpc>
        <a:spcBef>
          <a:spcPct val="0"/>
        </a:spcBef>
        <a:spcAft>
          <a:spcPct val="0"/>
        </a:spcAft>
        <a:defRPr sz="3600" b="1">
          <a:solidFill>
            <a:schemeClr val="tx2"/>
          </a:solidFill>
          <a:latin typeface="Arial" charset="0"/>
        </a:defRPr>
      </a:lvl4pPr>
      <a:lvl5pPr algn="l" rtl="0" eaLnBrk="1" fontAlgn="base" hangingPunct="1">
        <a:lnSpc>
          <a:spcPct val="80000"/>
        </a:lnSpc>
        <a:spcBef>
          <a:spcPct val="0"/>
        </a:spcBef>
        <a:spcAft>
          <a:spcPct val="0"/>
        </a:spcAft>
        <a:defRPr sz="3600" b="1">
          <a:solidFill>
            <a:schemeClr val="tx2"/>
          </a:solidFill>
          <a:latin typeface="Arial" charset="0"/>
        </a:defRPr>
      </a:lvl5pPr>
      <a:lvl6pPr marL="457200" algn="l" rtl="0" eaLnBrk="1" fontAlgn="base" hangingPunct="1">
        <a:lnSpc>
          <a:spcPct val="80000"/>
        </a:lnSpc>
        <a:spcBef>
          <a:spcPct val="0"/>
        </a:spcBef>
        <a:spcAft>
          <a:spcPct val="0"/>
        </a:spcAft>
        <a:defRPr sz="3600" b="1">
          <a:solidFill>
            <a:schemeClr val="tx2"/>
          </a:solidFill>
          <a:latin typeface="Arial" charset="0"/>
        </a:defRPr>
      </a:lvl6pPr>
      <a:lvl7pPr marL="914400" algn="l" rtl="0" eaLnBrk="1" fontAlgn="base" hangingPunct="1">
        <a:lnSpc>
          <a:spcPct val="80000"/>
        </a:lnSpc>
        <a:spcBef>
          <a:spcPct val="0"/>
        </a:spcBef>
        <a:spcAft>
          <a:spcPct val="0"/>
        </a:spcAft>
        <a:defRPr sz="3600" b="1">
          <a:solidFill>
            <a:schemeClr val="tx2"/>
          </a:solidFill>
          <a:latin typeface="Arial" charset="0"/>
        </a:defRPr>
      </a:lvl7pPr>
      <a:lvl8pPr marL="1371600" algn="l" rtl="0" eaLnBrk="1" fontAlgn="base" hangingPunct="1">
        <a:lnSpc>
          <a:spcPct val="80000"/>
        </a:lnSpc>
        <a:spcBef>
          <a:spcPct val="0"/>
        </a:spcBef>
        <a:spcAft>
          <a:spcPct val="0"/>
        </a:spcAft>
        <a:defRPr sz="3600" b="1">
          <a:solidFill>
            <a:schemeClr val="tx2"/>
          </a:solidFill>
          <a:latin typeface="Arial" charset="0"/>
        </a:defRPr>
      </a:lvl8pPr>
      <a:lvl9pPr marL="1828800" algn="l" rtl="0" eaLnBrk="1" fontAlgn="base" hangingPunct="1">
        <a:lnSpc>
          <a:spcPct val="80000"/>
        </a:lnSpc>
        <a:spcBef>
          <a:spcPct val="0"/>
        </a:spcBef>
        <a:spcAft>
          <a:spcPct val="0"/>
        </a:spcAft>
        <a:defRPr sz="3600" b="1">
          <a:solidFill>
            <a:schemeClr val="tx2"/>
          </a:solidFill>
          <a:latin typeface="Arial" charset="0"/>
        </a:defRPr>
      </a:lvl9pPr>
    </p:titleStyle>
    <p:bodyStyle>
      <a:lvl1pPr marL="268288" indent="-268288" algn="l" rtl="0" eaLnBrk="1" fontAlgn="base" hangingPunct="1">
        <a:lnSpc>
          <a:spcPct val="100000"/>
        </a:lnSpc>
        <a:spcBef>
          <a:spcPts val="600"/>
        </a:spcBef>
        <a:spcAft>
          <a:spcPts val="200"/>
        </a:spcAft>
        <a:buClr>
          <a:schemeClr val="accent2"/>
        </a:buClr>
        <a:buChar char="•"/>
        <a:defRPr sz="2400">
          <a:solidFill>
            <a:schemeClr val="tx1"/>
          </a:solidFill>
          <a:latin typeface="+mn-lt"/>
          <a:ea typeface="+mn-ea"/>
          <a:cs typeface="+mn-cs"/>
        </a:defRPr>
      </a:lvl1pPr>
      <a:lvl2pPr marL="742950" indent="-285750" algn="l" rtl="0" eaLnBrk="1" fontAlgn="base" hangingPunct="1">
        <a:lnSpc>
          <a:spcPct val="100000"/>
        </a:lnSpc>
        <a:spcBef>
          <a:spcPts val="0"/>
        </a:spcBef>
        <a:spcAft>
          <a:spcPts val="0"/>
        </a:spcAft>
        <a:buChar char="–"/>
        <a:defRPr>
          <a:solidFill>
            <a:schemeClr val="tx1"/>
          </a:solidFill>
          <a:latin typeface="+mn-lt"/>
        </a:defRPr>
      </a:lvl2pPr>
      <a:lvl3pPr marL="1143000" indent="-228600" algn="l" rtl="0" eaLnBrk="1" fontAlgn="base" hangingPunct="1">
        <a:lnSpc>
          <a:spcPct val="100000"/>
        </a:lnSpc>
        <a:spcBef>
          <a:spcPts val="0"/>
        </a:spcBef>
        <a:spcAft>
          <a:spcPts val="0"/>
        </a:spcAft>
        <a:buChar char="•"/>
        <a:defRPr sz="1400">
          <a:solidFill>
            <a:schemeClr val="tx1"/>
          </a:solidFill>
          <a:latin typeface="+mn-lt"/>
        </a:defRPr>
      </a:lvl3pPr>
      <a:lvl4pPr marL="1600200" indent="-228600" algn="l" rtl="0" eaLnBrk="1" fontAlgn="base" hangingPunct="1">
        <a:lnSpc>
          <a:spcPct val="100000"/>
        </a:lnSpc>
        <a:spcBef>
          <a:spcPts val="0"/>
        </a:spcBef>
        <a:spcAft>
          <a:spcPts val="0"/>
        </a:spcAft>
        <a:buChar char="–"/>
        <a:defRPr sz="1200">
          <a:solidFill>
            <a:schemeClr val="tx1"/>
          </a:solidFill>
          <a:latin typeface="+mn-lt"/>
        </a:defRPr>
      </a:lvl4pPr>
      <a:lvl5pPr marL="2057400" indent="-228600" algn="l" rtl="0" eaLnBrk="1" fontAlgn="base" hangingPunct="1">
        <a:lnSpc>
          <a:spcPct val="100000"/>
        </a:lnSpc>
        <a:spcBef>
          <a:spcPts val="0"/>
        </a:spcBef>
        <a:spcAft>
          <a:spcPts val="0"/>
        </a:spcAft>
        <a:buChar char="»"/>
        <a:defRPr sz="1000">
          <a:solidFill>
            <a:schemeClr val="tx1"/>
          </a:solidFill>
          <a:latin typeface="+mn-lt"/>
        </a:defRPr>
      </a:lvl5pPr>
      <a:lvl6pPr marL="2514600" indent="-228600" algn="l" rtl="0" eaLnBrk="1" fontAlgn="base" hangingPunct="1">
        <a:lnSpc>
          <a:spcPct val="80000"/>
        </a:lnSpc>
        <a:spcBef>
          <a:spcPct val="15000"/>
        </a:spcBef>
        <a:spcAft>
          <a:spcPct val="15000"/>
        </a:spcAft>
        <a:buChar char="»"/>
        <a:defRPr sz="1000">
          <a:solidFill>
            <a:schemeClr val="tx1"/>
          </a:solidFill>
          <a:latin typeface="+mn-lt"/>
        </a:defRPr>
      </a:lvl6pPr>
      <a:lvl7pPr marL="2971800" indent="-228600" algn="l" rtl="0" eaLnBrk="1" fontAlgn="base" hangingPunct="1">
        <a:lnSpc>
          <a:spcPct val="80000"/>
        </a:lnSpc>
        <a:spcBef>
          <a:spcPct val="15000"/>
        </a:spcBef>
        <a:spcAft>
          <a:spcPct val="15000"/>
        </a:spcAft>
        <a:buChar char="»"/>
        <a:defRPr sz="1000">
          <a:solidFill>
            <a:schemeClr val="tx1"/>
          </a:solidFill>
          <a:latin typeface="+mn-lt"/>
        </a:defRPr>
      </a:lvl7pPr>
      <a:lvl8pPr marL="3429000" indent="-228600" algn="l" rtl="0" eaLnBrk="1" fontAlgn="base" hangingPunct="1">
        <a:lnSpc>
          <a:spcPct val="80000"/>
        </a:lnSpc>
        <a:spcBef>
          <a:spcPct val="15000"/>
        </a:spcBef>
        <a:spcAft>
          <a:spcPct val="15000"/>
        </a:spcAft>
        <a:buChar char="»"/>
        <a:defRPr sz="1000">
          <a:solidFill>
            <a:schemeClr val="tx1"/>
          </a:solidFill>
          <a:latin typeface="+mn-lt"/>
        </a:defRPr>
      </a:lvl8pPr>
      <a:lvl9pPr marL="3886200" indent="-228600" algn="l" rtl="0" eaLnBrk="1" fontAlgn="base" hangingPunct="1">
        <a:lnSpc>
          <a:spcPct val="80000"/>
        </a:lnSpc>
        <a:spcBef>
          <a:spcPct val="15000"/>
        </a:spcBef>
        <a:spcAft>
          <a:spcPct val="15000"/>
        </a:spcAft>
        <a:buChar char="»"/>
        <a:defRPr sz="1000">
          <a:solidFill>
            <a:schemeClr val="tx1"/>
          </a:solidFill>
          <a:latin typeface="+mn-lt"/>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6.xml"/><Relationship Id="rId1" Type="http://schemas.openxmlformats.org/officeDocument/2006/relationships/slideLayout" Target="../slideLayouts/slideLayout10.xml"/><Relationship Id="rId4" Type="http://schemas.openxmlformats.org/officeDocument/2006/relationships/image" Target="../media/image9.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2"/>
        <p:cNvGrpSpPr/>
        <p:nvPr/>
      </p:nvGrpSpPr>
      <p:grpSpPr>
        <a:xfrm>
          <a:off x="0" y="0"/>
          <a:ext cx="0" cy="0"/>
          <a:chOff x="0" y="0"/>
          <a:chExt cx="0" cy="0"/>
        </a:xfrm>
      </p:grpSpPr>
      <p:sp>
        <p:nvSpPr>
          <p:cNvPr id="53" name="Google Shape;53;p9"/>
          <p:cNvSpPr txBox="1">
            <a:spLocks noGrp="1"/>
          </p:cNvSpPr>
          <p:nvPr>
            <p:ph type="ctrTitle"/>
          </p:nvPr>
        </p:nvSpPr>
        <p:spPr>
          <a:prstGeom prst="rect">
            <a:avLst/>
          </a:prstGeom>
          <a:noFill/>
          <a:ln>
            <a:noFill/>
          </a:ln>
        </p:spPr>
        <p:txBody>
          <a:bodyPr spcFirstLastPara="1" vert="horz" wrap="square" lIns="0" tIns="180000" rIns="0" bIns="0" numCol="1" anchor="t" anchorCtr="0" compatLnSpc="1">
            <a:prstTxWarp prst="textNoShape">
              <a:avLst/>
            </a:prstTxWarp>
            <a:noAutofit/>
          </a:bodyPr>
          <a:lstStyle/>
          <a:p>
            <a:r>
              <a:rPr lang="sv-SE" sz="8000" dirty="0">
                <a:latin typeface="Kapra Neue Custom" panose="00000800000000000000" pitchFamily="50" charset="0"/>
              </a:rPr>
              <a:t>GRUNDLÄGGANDE LEDARSKAPSUTBILDNING FÖR DIG SOM HAR UPPDRAG I, ELLER ÅT, PARTIET</a:t>
            </a:r>
            <a:br>
              <a:rPr lang="sv-SE" sz="4000" dirty="0"/>
            </a:br>
            <a:br>
              <a:rPr lang="sv-SE" sz="4000" dirty="0"/>
            </a:br>
            <a:endParaRPr sz="40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84"/>
        <p:cNvGrpSpPr/>
        <p:nvPr/>
      </p:nvGrpSpPr>
      <p:grpSpPr>
        <a:xfrm>
          <a:off x="0" y="0"/>
          <a:ext cx="0" cy="0"/>
          <a:chOff x="0" y="0"/>
          <a:chExt cx="0" cy="0"/>
        </a:xfrm>
      </p:grpSpPr>
      <p:sp>
        <p:nvSpPr>
          <p:cNvPr id="185" name="Google Shape;185;p35"/>
          <p:cNvSpPr txBox="1">
            <a:spLocks noGrp="1"/>
          </p:cNvSpPr>
          <p:nvPr>
            <p:ph idx="1"/>
          </p:nvPr>
        </p:nvSpPr>
        <p:spPr>
          <a:prstGeom prst="rect">
            <a:avLst/>
          </a:prstGeom>
          <a:noFill/>
          <a:ln>
            <a:noFill/>
          </a:ln>
        </p:spPr>
        <p:txBody>
          <a:bodyPr spcFirstLastPara="1" vert="horz" wrap="square" lIns="0" tIns="0" rIns="0" bIns="0" numCol="1" anchor="t" anchorCtr="0" compatLnSpc="1">
            <a:prstTxWarp prst="textNoShape">
              <a:avLst/>
            </a:prstTxWarp>
            <a:noAutofit/>
          </a:bodyPr>
          <a:lstStyle/>
          <a:p>
            <a:pPr marL="0" indent="0">
              <a:spcBef>
                <a:spcPts val="0"/>
              </a:spcBef>
              <a:buNone/>
            </a:pPr>
            <a:r>
              <a:rPr lang="sv" sz="2667" dirty="0">
                <a:solidFill>
                  <a:srgbClr val="212121"/>
                </a:solidFill>
                <a:latin typeface="Avenir LT Pro 65 Medium" panose="020B0603020203020204" pitchFamily="34" charset="0"/>
                <a:ea typeface="Arial"/>
                <a:cs typeface="Arial"/>
                <a:sym typeface="Arial"/>
              </a:rPr>
              <a:t>Kan användas både för att ge uppskattande och utvecklande feedback</a:t>
            </a:r>
            <a:endParaRPr sz="2667" dirty="0">
              <a:latin typeface="Avenir LT Pro 65 Medium" panose="020B0603020203020204" pitchFamily="34" charset="0"/>
            </a:endParaRPr>
          </a:p>
          <a:p>
            <a:pPr marL="84665" indent="0">
              <a:spcBef>
                <a:spcPts val="0"/>
              </a:spcBef>
              <a:buClr>
                <a:srgbClr val="000000"/>
              </a:buClr>
              <a:buNone/>
            </a:pPr>
            <a:br>
              <a:rPr lang="sv" sz="2800" dirty="0">
                <a:latin typeface="Garamond"/>
                <a:ea typeface="Garamond"/>
                <a:cs typeface="Garamond"/>
                <a:sym typeface="Garamond"/>
              </a:rPr>
            </a:br>
            <a:endParaRPr sz="2800" dirty="0"/>
          </a:p>
          <a:p>
            <a:pPr marL="270927" indent="-118530">
              <a:buNone/>
            </a:pPr>
            <a:endParaRPr dirty="0"/>
          </a:p>
        </p:txBody>
      </p:sp>
      <p:sp>
        <p:nvSpPr>
          <p:cNvPr id="186" name="Google Shape;186;p35"/>
          <p:cNvSpPr txBox="1">
            <a:spLocks noGrp="1"/>
          </p:cNvSpPr>
          <p:nvPr>
            <p:ph type="title"/>
          </p:nvPr>
        </p:nvSpPr>
        <p:spPr>
          <a:prstGeom prst="rect">
            <a:avLst/>
          </a:prstGeom>
          <a:noFill/>
          <a:ln>
            <a:noFill/>
          </a:ln>
        </p:spPr>
        <p:txBody>
          <a:bodyPr spcFirstLastPara="1" vert="horz" wrap="square" lIns="0" tIns="0" rIns="0" bIns="0" numCol="1" anchor="b" anchorCtr="0" compatLnSpc="1">
            <a:prstTxWarp prst="textNoShape">
              <a:avLst/>
            </a:prstTxWarp>
            <a:noAutofit/>
          </a:bodyPr>
          <a:lstStyle/>
          <a:p>
            <a:r>
              <a:rPr lang="sv" sz="7200" dirty="0">
                <a:latin typeface="Kapra Neue Custom" panose="00000800000000000000" pitchFamily="50" charset="0"/>
              </a:rPr>
              <a:t>“TRE FRÅGOR”-METODEN</a:t>
            </a:r>
            <a:endParaRPr sz="7200" dirty="0">
              <a:latin typeface="Kapra Neue Custom" panose="00000800000000000000" pitchFamily="50"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91"/>
        <p:cNvGrpSpPr/>
        <p:nvPr/>
      </p:nvGrpSpPr>
      <p:grpSpPr>
        <a:xfrm>
          <a:off x="0" y="0"/>
          <a:ext cx="0" cy="0"/>
          <a:chOff x="0" y="0"/>
          <a:chExt cx="0" cy="0"/>
        </a:xfrm>
      </p:grpSpPr>
      <p:sp>
        <p:nvSpPr>
          <p:cNvPr id="192" name="Google Shape;192;p36"/>
          <p:cNvSpPr txBox="1">
            <a:spLocks noGrp="1"/>
          </p:cNvSpPr>
          <p:nvPr>
            <p:ph idx="1"/>
          </p:nvPr>
        </p:nvSpPr>
        <p:spPr>
          <a:prstGeom prst="rect">
            <a:avLst/>
          </a:prstGeom>
          <a:noFill/>
          <a:ln>
            <a:noFill/>
          </a:ln>
        </p:spPr>
        <p:txBody>
          <a:bodyPr spcFirstLastPara="1" vert="horz" wrap="square" lIns="0" tIns="0" rIns="0" bIns="0" numCol="1" anchor="t" anchorCtr="0" compatLnSpc="1">
            <a:prstTxWarp prst="textNoShape">
              <a:avLst/>
            </a:prstTxWarp>
            <a:noAutofit/>
          </a:bodyPr>
          <a:lstStyle/>
          <a:p>
            <a:pPr marL="0" indent="0">
              <a:spcBef>
                <a:spcPts val="0"/>
              </a:spcBef>
              <a:buNone/>
            </a:pPr>
            <a:r>
              <a:rPr lang="sv" sz="2667" dirty="0">
                <a:solidFill>
                  <a:srgbClr val="212121"/>
                </a:solidFill>
                <a:latin typeface="Avenir LT Pro 65 Medium" panose="020B0603020203020204" pitchFamily="34" charset="0"/>
                <a:ea typeface="Arial"/>
                <a:cs typeface="Arial"/>
                <a:sym typeface="Arial"/>
              </a:rPr>
              <a:t>-Gratulera personen till något som gått bra!</a:t>
            </a:r>
            <a:br>
              <a:rPr lang="sv" sz="2667" dirty="0">
                <a:solidFill>
                  <a:srgbClr val="212121"/>
                </a:solidFill>
                <a:latin typeface="Avenir LT Pro 65 Medium" panose="020B0603020203020204" pitchFamily="34" charset="0"/>
                <a:ea typeface="Arial"/>
                <a:cs typeface="Arial"/>
                <a:sym typeface="Arial"/>
              </a:rPr>
            </a:br>
            <a:r>
              <a:rPr lang="sv" sz="2667" dirty="0">
                <a:solidFill>
                  <a:srgbClr val="212121"/>
                </a:solidFill>
                <a:latin typeface="Avenir LT Pro 65 Medium" panose="020B0603020203020204" pitchFamily="34" charset="0"/>
                <a:ea typeface="Arial"/>
                <a:cs typeface="Arial"/>
                <a:sym typeface="Arial"/>
              </a:rPr>
              <a:t>-Fråga, "Hur gjorde du det?"</a:t>
            </a:r>
            <a:br>
              <a:rPr lang="sv" sz="2667" dirty="0">
                <a:solidFill>
                  <a:srgbClr val="212121"/>
                </a:solidFill>
                <a:latin typeface="Avenir LT Pro 65 Medium" panose="020B0603020203020204" pitchFamily="34" charset="0"/>
                <a:ea typeface="Arial"/>
                <a:cs typeface="Arial"/>
                <a:sym typeface="Arial"/>
              </a:rPr>
            </a:br>
            <a:r>
              <a:rPr lang="sv" sz="2667" dirty="0">
                <a:solidFill>
                  <a:srgbClr val="212121"/>
                </a:solidFill>
                <a:latin typeface="Avenir LT Pro 65 Medium" panose="020B0603020203020204" pitchFamily="34" charset="0"/>
                <a:ea typeface="Arial"/>
                <a:cs typeface="Arial"/>
                <a:sym typeface="Arial"/>
              </a:rPr>
              <a:t>-Fråga, "Vad säger detta om dig och dina egenskaper?</a:t>
            </a:r>
            <a:endParaRPr sz="2667" dirty="0">
              <a:solidFill>
                <a:srgbClr val="212121"/>
              </a:solidFill>
              <a:latin typeface="Avenir LT Pro 65 Medium" panose="020B0603020203020204" pitchFamily="34" charset="0"/>
              <a:ea typeface="Arial"/>
              <a:cs typeface="Arial"/>
              <a:sym typeface="Arial"/>
            </a:endParaRPr>
          </a:p>
          <a:p>
            <a:pPr marL="0" indent="0">
              <a:spcBef>
                <a:spcPts val="0"/>
              </a:spcBef>
              <a:buNone/>
            </a:pPr>
            <a:endParaRPr sz="2667" dirty="0">
              <a:solidFill>
                <a:srgbClr val="212121"/>
              </a:solidFill>
              <a:latin typeface="Avenir LT Pro 65 Medium" panose="020B0603020203020204" pitchFamily="34" charset="0"/>
              <a:ea typeface="Arial"/>
              <a:cs typeface="Arial"/>
              <a:sym typeface="Arial"/>
            </a:endParaRPr>
          </a:p>
          <a:p>
            <a:pPr marL="0" indent="0">
              <a:spcBef>
                <a:spcPts val="0"/>
              </a:spcBef>
              <a:buNone/>
            </a:pPr>
            <a:r>
              <a:rPr lang="sv" sz="2667" u="sng" dirty="0">
                <a:solidFill>
                  <a:srgbClr val="212121"/>
                </a:solidFill>
                <a:latin typeface="Avenir LT Pro 65 Medium" panose="020B0603020203020204" pitchFamily="34" charset="0"/>
                <a:ea typeface="Arial"/>
                <a:cs typeface="Arial"/>
                <a:sym typeface="Arial"/>
              </a:rPr>
              <a:t>Notera:</a:t>
            </a:r>
            <a:r>
              <a:rPr lang="sv" sz="2667" dirty="0">
                <a:solidFill>
                  <a:srgbClr val="212121"/>
                </a:solidFill>
                <a:latin typeface="Avenir LT Pro 65 Medium" panose="020B0603020203020204" pitchFamily="34" charset="0"/>
                <a:ea typeface="Arial"/>
                <a:cs typeface="Arial"/>
                <a:sym typeface="Arial"/>
              </a:rPr>
              <a:t> Låt personen först dela en situation, händelse eller dylikt som hen är nöjd med. Något som gick eller fungerade bra. </a:t>
            </a:r>
            <a:br>
              <a:rPr lang="sv" sz="2667" dirty="0">
                <a:solidFill>
                  <a:srgbClr val="212121"/>
                </a:solidFill>
                <a:latin typeface="Avenir LT Pro 65 Medium" panose="020B0603020203020204" pitchFamily="34" charset="0"/>
                <a:ea typeface="Arial"/>
                <a:cs typeface="Arial"/>
                <a:sym typeface="Arial"/>
              </a:rPr>
            </a:br>
            <a:r>
              <a:rPr lang="sv" sz="2667" dirty="0">
                <a:solidFill>
                  <a:srgbClr val="212121"/>
                </a:solidFill>
                <a:latin typeface="Avenir LT Pro 65 Medium" panose="020B0603020203020204" pitchFamily="34" charset="0"/>
                <a:ea typeface="Arial"/>
                <a:cs typeface="Arial"/>
                <a:sym typeface="Arial"/>
              </a:rPr>
              <a:t>Gå </a:t>
            </a:r>
            <a:r>
              <a:rPr lang="sv-SE" sz="2667" dirty="0">
                <a:solidFill>
                  <a:srgbClr val="212121"/>
                </a:solidFill>
                <a:latin typeface="Avenir LT Pro 65 Medium" panose="020B0603020203020204" pitchFamily="34" charset="0"/>
                <a:ea typeface="Arial"/>
                <a:cs typeface="Arial"/>
                <a:sym typeface="Arial"/>
              </a:rPr>
              <a:t>sedan </a:t>
            </a:r>
            <a:r>
              <a:rPr lang="sv" sz="2667" dirty="0">
                <a:solidFill>
                  <a:srgbClr val="212121"/>
                </a:solidFill>
                <a:latin typeface="Avenir LT Pro 65 Medium" panose="020B0603020203020204" pitchFamily="34" charset="0"/>
                <a:ea typeface="Arial"/>
                <a:cs typeface="Arial"/>
                <a:sym typeface="Arial"/>
              </a:rPr>
              <a:t>över till de tre punkterna ovan.</a:t>
            </a:r>
            <a:endParaRPr sz="2667" dirty="0">
              <a:solidFill>
                <a:srgbClr val="212121"/>
              </a:solidFill>
              <a:latin typeface="Avenir LT Pro 65 Medium" panose="020B0603020203020204" pitchFamily="34" charset="0"/>
              <a:ea typeface="Arial"/>
              <a:cs typeface="Arial"/>
              <a:sym typeface="Arial"/>
            </a:endParaRPr>
          </a:p>
          <a:p>
            <a:pPr marL="84665" indent="0">
              <a:spcBef>
                <a:spcPts val="0"/>
              </a:spcBef>
              <a:buClr>
                <a:srgbClr val="000000"/>
              </a:buClr>
              <a:buNone/>
            </a:pPr>
            <a:br>
              <a:rPr lang="sv" sz="2800" dirty="0">
                <a:latin typeface="Garamond"/>
                <a:ea typeface="Garamond"/>
                <a:cs typeface="Garamond"/>
                <a:sym typeface="Garamond"/>
              </a:rPr>
            </a:br>
            <a:endParaRPr sz="2800" dirty="0"/>
          </a:p>
          <a:p>
            <a:pPr marL="270927" indent="-118530">
              <a:buNone/>
            </a:pPr>
            <a:endParaRPr dirty="0"/>
          </a:p>
        </p:txBody>
      </p:sp>
      <p:sp>
        <p:nvSpPr>
          <p:cNvPr id="193" name="Google Shape;193;p36"/>
          <p:cNvSpPr txBox="1">
            <a:spLocks noGrp="1"/>
          </p:cNvSpPr>
          <p:nvPr>
            <p:ph type="title"/>
          </p:nvPr>
        </p:nvSpPr>
        <p:spPr>
          <a:prstGeom prst="rect">
            <a:avLst/>
          </a:prstGeom>
          <a:noFill/>
          <a:ln>
            <a:noFill/>
          </a:ln>
        </p:spPr>
        <p:txBody>
          <a:bodyPr spcFirstLastPara="1" vert="horz" wrap="square" lIns="0" tIns="0" rIns="0" bIns="0" numCol="1" anchor="b" anchorCtr="0" compatLnSpc="1">
            <a:prstTxWarp prst="textNoShape">
              <a:avLst/>
            </a:prstTxWarp>
            <a:noAutofit/>
          </a:bodyPr>
          <a:lstStyle/>
          <a:p>
            <a:r>
              <a:rPr lang="sv" sz="7200" dirty="0">
                <a:latin typeface="Kapra Neue Custom" panose="00000800000000000000" pitchFamily="50" charset="0"/>
              </a:rPr>
              <a:t>“TRE FRÅGOR” UPPSKATTNING</a:t>
            </a:r>
            <a:endParaRPr sz="7200" dirty="0">
              <a:latin typeface="Kapra Neue Custom" panose="00000800000000000000" pitchFamily="50"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98"/>
        <p:cNvGrpSpPr/>
        <p:nvPr/>
      </p:nvGrpSpPr>
      <p:grpSpPr>
        <a:xfrm>
          <a:off x="0" y="0"/>
          <a:ext cx="0" cy="0"/>
          <a:chOff x="0" y="0"/>
          <a:chExt cx="0" cy="0"/>
        </a:xfrm>
      </p:grpSpPr>
      <p:sp>
        <p:nvSpPr>
          <p:cNvPr id="199" name="Google Shape;199;p37"/>
          <p:cNvSpPr txBox="1">
            <a:spLocks noGrp="1"/>
          </p:cNvSpPr>
          <p:nvPr>
            <p:ph idx="1"/>
          </p:nvPr>
        </p:nvSpPr>
        <p:spPr>
          <a:prstGeom prst="rect">
            <a:avLst/>
          </a:prstGeom>
          <a:noFill/>
          <a:ln>
            <a:noFill/>
          </a:ln>
        </p:spPr>
        <p:txBody>
          <a:bodyPr spcFirstLastPara="1" vert="horz" wrap="square" lIns="0" tIns="0" rIns="0" bIns="0" numCol="1" anchor="t" anchorCtr="0" compatLnSpc="1">
            <a:prstTxWarp prst="textNoShape">
              <a:avLst/>
            </a:prstTxWarp>
            <a:noAutofit/>
          </a:bodyPr>
          <a:lstStyle/>
          <a:p>
            <a:pPr marL="0" marR="33866" indent="0">
              <a:lnSpc>
                <a:spcPct val="115000"/>
              </a:lnSpc>
              <a:spcBef>
                <a:spcPts val="0"/>
              </a:spcBef>
              <a:buNone/>
            </a:pPr>
            <a:r>
              <a:rPr lang="sv" sz="2667" dirty="0">
                <a:solidFill>
                  <a:srgbClr val="212121"/>
                </a:solidFill>
                <a:latin typeface="Avenir LT Pro 65 Medium" panose="020B0603020203020204" pitchFamily="34" charset="0"/>
                <a:ea typeface="Arial"/>
                <a:cs typeface="Arial"/>
                <a:sym typeface="Arial"/>
              </a:rPr>
              <a:t>-Fråga, "Vad var det du ville uppnå?"</a:t>
            </a:r>
            <a:br>
              <a:rPr lang="sv" sz="2667" dirty="0">
                <a:solidFill>
                  <a:srgbClr val="212121"/>
                </a:solidFill>
                <a:latin typeface="Avenir LT Pro 65 Medium" panose="020B0603020203020204" pitchFamily="34" charset="0"/>
                <a:ea typeface="Arial"/>
                <a:cs typeface="Arial"/>
                <a:sym typeface="Arial"/>
              </a:rPr>
            </a:br>
            <a:r>
              <a:rPr lang="sv" sz="2667" dirty="0">
                <a:solidFill>
                  <a:srgbClr val="212121"/>
                </a:solidFill>
                <a:latin typeface="Avenir LT Pro 65 Medium" panose="020B0603020203020204" pitchFamily="34" charset="0"/>
                <a:ea typeface="Arial"/>
                <a:cs typeface="Arial"/>
                <a:sym typeface="Arial"/>
              </a:rPr>
              <a:t>-Fråga, "Vad lärde du dig av det här?"</a:t>
            </a:r>
            <a:br>
              <a:rPr lang="sv" sz="2667" dirty="0">
                <a:solidFill>
                  <a:srgbClr val="212121"/>
                </a:solidFill>
                <a:latin typeface="Avenir LT Pro 65 Medium" panose="020B0603020203020204" pitchFamily="34" charset="0"/>
                <a:ea typeface="Arial"/>
                <a:cs typeface="Arial"/>
                <a:sym typeface="Arial"/>
              </a:rPr>
            </a:br>
            <a:r>
              <a:rPr lang="sv" sz="2667" dirty="0">
                <a:solidFill>
                  <a:srgbClr val="212121"/>
                </a:solidFill>
                <a:latin typeface="Avenir LT Pro 65 Medium" panose="020B0603020203020204" pitchFamily="34" charset="0"/>
                <a:ea typeface="Arial"/>
                <a:cs typeface="Arial"/>
                <a:sym typeface="Arial"/>
              </a:rPr>
              <a:t>-Fråga, "Vad ska du göra annorlunda nästa gång?"</a:t>
            </a:r>
            <a:endParaRPr sz="2667" dirty="0">
              <a:solidFill>
                <a:srgbClr val="212121"/>
              </a:solidFill>
              <a:latin typeface="Avenir LT Pro 65 Medium" panose="020B0603020203020204" pitchFamily="34" charset="0"/>
              <a:ea typeface="Arial"/>
              <a:cs typeface="Arial"/>
              <a:sym typeface="Arial"/>
            </a:endParaRPr>
          </a:p>
          <a:p>
            <a:pPr marL="0" marR="33866" indent="0">
              <a:lnSpc>
                <a:spcPct val="115000"/>
              </a:lnSpc>
              <a:spcBef>
                <a:spcPts val="0"/>
              </a:spcBef>
              <a:buNone/>
            </a:pPr>
            <a:endParaRPr sz="2667" dirty="0">
              <a:solidFill>
                <a:srgbClr val="212121"/>
              </a:solidFill>
              <a:latin typeface="Avenir LT Pro 65 Medium" panose="020B0603020203020204" pitchFamily="34" charset="0"/>
              <a:ea typeface="Arial"/>
              <a:cs typeface="Arial"/>
              <a:sym typeface="Arial"/>
            </a:endParaRPr>
          </a:p>
          <a:p>
            <a:pPr marL="0" marR="33866" indent="0">
              <a:lnSpc>
                <a:spcPct val="115000"/>
              </a:lnSpc>
              <a:spcBef>
                <a:spcPts val="0"/>
              </a:spcBef>
              <a:buNone/>
            </a:pPr>
            <a:r>
              <a:rPr lang="sv" sz="2667" u="sng" dirty="0">
                <a:solidFill>
                  <a:srgbClr val="212121"/>
                </a:solidFill>
                <a:latin typeface="Avenir LT Pro 65 Medium" panose="020B0603020203020204" pitchFamily="34" charset="0"/>
                <a:ea typeface="Arial"/>
                <a:cs typeface="Arial"/>
                <a:sym typeface="Arial"/>
              </a:rPr>
              <a:t>Notera: </a:t>
            </a:r>
            <a:r>
              <a:rPr lang="sv" sz="2667" dirty="0">
                <a:solidFill>
                  <a:srgbClr val="212121"/>
                </a:solidFill>
                <a:latin typeface="Avenir LT Pro 65 Medium" panose="020B0603020203020204" pitchFamily="34" charset="0"/>
                <a:ea typeface="Arial"/>
                <a:cs typeface="Arial"/>
                <a:sym typeface="Arial"/>
              </a:rPr>
              <a:t>Låt personen först dela en situation, händelse eller dylikt som hen inte är, eller är delvis, nöjd med eller känner att det hade kunnat gjorts bättre</a:t>
            </a:r>
            <a:endParaRPr sz="2667" dirty="0">
              <a:solidFill>
                <a:srgbClr val="212121"/>
              </a:solidFill>
              <a:latin typeface="Avenir LT Pro 65 Medium" panose="020B0603020203020204" pitchFamily="34" charset="0"/>
              <a:ea typeface="Arial"/>
              <a:cs typeface="Arial"/>
              <a:sym typeface="Arial"/>
            </a:endParaRPr>
          </a:p>
          <a:p>
            <a:pPr marL="84665" indent="0">
              <a:spcBef>
                <a:spcPts val="0"/>
              </a:spcBef>
              <a:buClr>
                <a:srgbClr val="000000"/>
              </a:buClr>
              <a:buNone/>
            </a:pPr>
            <a:br>
              <a:rPr lang="sv" sz="2800" dirty="0">
                <a:latin typeface="Garamond"/>
                <a:ea typeface="Garamond"/>
                <a:cs typeface="Garamond"/>
                <a:sym typeface="Garamond"/>
              </a:rPr>
            </a:br>
            <a:endParaRPr sz="2800" dirty="0"/>
          </a:p>
          <a:p>
            <a:pPr marL="270927" indent="-118530">
              <a:buNone/>
            </a:pPr>
            <a:endParaRPr dirty="0"/>
          </a:p>
        </p:txBody>
      </p:sp>
      <p:sp>
        <p:nvSpPr>
          <p:cNvPr id="200" name="Google Shape;200;p37"/>
          <p:cNvSpPr txBox="1">
            <a:spLocks noGrp="1"/>
          </p:cNvSpPr>
          <p:nvPr>
            <p:ph type="title"/>
          </p:nvPr>
        </p:nvSpPr>
        <p:spPr>
          <a:prstGeom prst="rect">
            <a:avLst/>
          </a:prstGeom>
          <a:noFill/>
          <a:ln>
            <a:noFill/>
          </a:ln>
        </p:spPr>
        <p:txBody>
          <a:bodyPr spcFirstLastPara="1" vert="horz" wrap="square" lIns="0" tIns="0" rIns="0" bIns="0" numCol="1" anchor="b" anchorCtr="0" compatLnSpc="1">
            <a:prstTxWarp prst="textNoShape">
              <a:avLst/>
            </a:prstTxWarp>
            <a:noAutofit/>
          </a:bodyPr>
          <a:lstStyle/>
          <a:p>
            <a:r>
              <a:rPr lang="sv" sz="7200" dirty="0">
                <a:latin typeface="Kapra Neue Custom" panose="00000800000000000000" pitchFamily="50" charset="0"/>
              </a:rPr>
              <a:t>“TRE FRÅGOR” UTVECKLANDE</a:t>
            </a:r>
            <a:endParaRPr sz="7200" dirty="0">
              <a:latin typeface="Kapra Neue Custom" panose="00000800000000000000" pitchFamily="50"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05"/>
        <p:cNvGrpSpPr/>
        <p:nvPr/>
      </p:nvGrpSpPr>
      <p:grpSpPr>
        <a:xfrm>
          <a:off x="0" y="0"/>
          <a:ext cx="0" cy="0"/>
          <a:chOff x="0" y="0"/>
          <a:chExt cx="0" cy="0"/>
        </a:xfrm>
      </p:grpSpPr>
      <p:sp>
        <p:nvSpPr>
          <p:cNvPr id="206" name="Google Shape;206;p38"/>
          <p:cNvSpPr txBox="1">
            <a:spLocks noGrp="1"/>
          </p:cNvSpPr>
          <p:nvPr>
            <p:ph idx="1"/>
          </p:nvPr>
        </p:nvSpPr>
        <p:spPr>
          <a:prstGeom prst="rect">
            <a:avLst/>
          </a:prstGeom>
          <a:noFill/>
          <a:ln>
            <a:noFill/>
          </a:ln>
        </p:spPr>
        <p:txBody>
          <a:bodyPr spcFirstLastPara="1" vert="horz" wrap="square" lIns="0" tIns="0" rIns="0" bIns="0" numCol="1" anchor="t" anchorCtr="0" compatLnSpc="1">
            <a:prstTxWarp prst="textNoShape">
              <a:avLst/>
            </a:prstTxWarp>
            <a:noAutofit/>
          </a:bodyPr>
          <a:lstStyle/>
          <a:p>
            <a:pPr marL="84665" indent="0">
              <a:spcBef>
                <a:spcPts val="0"/>
              </a:spcBef>
              <a:buClr>
                <a:srgbClr val="000000"/>
              </a:buClr>
              <a:buNone/>
            </a:pPr>
            <a:r>
              <a:rPr lang="sv" sz="2667" dirty="0">
                <a:latin typeface="Avenir LT Pro 65 Medium" panose="020B0603020203020204" pitchFamily="34" charset="0"/>
              </a:rPr>
              <a:t>Ett sätt att “boosta” vårt belöningssystem och balansera det dominerande och starka hot-system inom oss, är att ge uppskattning till varandra regelbundet.</a:t>
            </a:r>
            <a:br>
              <a:rPr lang="sv" sz="2800" dirty="0">
                <a:latin typeface="Garamond"/>
                <a:ea typeface="Garamond"/>
                <a:cs typeface="Garamond"/>
                <a:sym typeface="Garamond"/>
              </a:rPr>
            </a:br>
            <a:endParaRPr sz="2800" dirty="0"/>
          </a:p>
          <a:p>
            <a:pPr marL="270927" indent="-118530">
              <a:buNone/>
            </a:pPr>
            <a:endParaRPr dirty="0"/>
          </a:p>
        </p:txBody>
      </p:sp>
      <p:sp>
        <p:nvSpPr>
          <p:cNvPr id="207" name="Google Shape;207;p38"/>
          <p:cNvSpPr txBox="1">
            <a:spLocks noGrp="1"/>
          </p:cNvSpPr>
          <p:nvPr>
            <p:ph type="title"/>
          </p:nvPr>
        </p:nvSpPr>
        <p:spPr>
          <a:prstGeom prst="rect">
            <a:avLst/>
          </a:prstGeom>
          <a:noFill/>
          <a:ln>
            <a:noFill/>
          </a:ln>
        </p:spPr>
        <p:txBody>
          <a:bodyPr spcFirstLastPara="1" vert="horz" wrap="square" lIns="0" tIns="0" rIns="0" bIns="0" numCol="1" anchor="b" anchorCtr="0" compatLnSpc="1">
            <a:prstTxWarp prst="textNoShape">
              <a:avLst/>
            </a:prstTxWarp>
            <a:noAutofit/>
          </a:bodyPr>
          <a:lstStyle/>
          <a:p>
            <a:r>
              <a:rPr lang="sv" sz="7200" dirty="0">
                <a:latin typeface="Kapra Neue Custom" panose="00000800000000000000" pitchFamily="50" charset="0"/>
              </a:rPr>
              <a:t>GE UPPSKATTANDE FEEDBACK</a:t>
            </a:r>
            <a:endParaRPr sz="7200" dirty="0">
              <a:latin typeface="Kapra Neue Custom" panose="00000800000000000000" pitchFamily="50"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12"/>
        <p:cNvGrpSpPr/>
        <p:nvPr/>
      </p:nvGrpSpPr>
      <p:grpSpPr>
        <a:xfrm>
          <a:off x="0" y="0"/>
          <a:ext cx="0" cy="0"/>
          <a:chOff x="0" y="0"/>
          <a:chExt cx="0" cy="0"/>
        </a:xfrm>
      </p:grpSpPr>
      <p:sp>
        <p:nvSpPr>
          <p:cNvPr id="213" name="Google Shape;213;p39"/>
          <p:cNvSpPr txBox="1">
            <a:spLocks noGrp="1"/>
          </p:cNvSpPr>
          <p:nvPr>
            <p:ph idx="1"/>
          </p:nvPr>
        </p:nvSpPr>
        <p:spPr>
          <a:prstGeom prst="rect">
            <a:avLst/>
          </a:prstGeom>
          <a:noFill/>
          <a:ln>
            <a:noFill/>
          </a:ln>
        </p:spPr>
        <p:txBody>
          <a:bodyPr spcFirstLastPara="1" vert="horz" wrap="square" lIns="0" tIns="0" rIns="0" bIns="0" numCol="1" anchor="t" anchorCtr="0" compatLnSpc="1">
            <a:prstTxWarp prst="textNoShape">
              <a:avLst/>
            </a:prstTxWarp>
            <a:noAutofit/>
          </a:bodyPr>
          <a:lstStyle/>
          <a:p>
            <a:pPr marL="0" indent="0" algn="ctr">
              <a:spcBef>
                <a:spcPts val="0"/>
              </a:spcBef>
              <a:buNone/>
            </a:pPr>
            <a:endParaRPr sz="3200" dirty="0">
              <a:solidFill>
                <a:srgbClr val="212121"/>
              </a:solidFill>
              <a:latin typeface="Arial"/>
              <a:ea typeface="Arial"/>
              <a:cs typeface="Arial"/>
              <a:sym typeface="Arial"/>
            </a:endParaRPr>
          </a:p>
          <a:p>
            <a:pPr marL="0" indent="0" algn="ctr">
              <a:spcBef>
                <a:spcPts val="0"/>
              </a:spcBef>
              <a:buClr>
                <a:schemeClr val="dk1"/>
              </a:buClr>
              <a:buSzPts val="1100"/>
              <a:buNone/>
            </a:pPr>
            <a:r>
              <a:rPr lang="sv" sz="2667" dirty="0">
                <a:solidFill>
                  <a:srgbClr val="212121"/>
                </a:solidFill>
                <a:latin typeface="Avenir LT Pro 65 Medium" panose="020B0603020203020204" pitchFamily="34" charset="0"/>
              </a:rPr>
              <a:t>Låt oss praktisera!</a:t>
            </a:r>
            <a:endParaRPr sz="2667" dirty="0">
              <a:solidFill>
                <a:srgbClr val="212121"/>
              </a:solidFill>
              <a:latin typeface="Avenir LT Pro 65 Medium" panose="020B0603020203020204" pitchFamily="34" charset="0"/>
            </a:endParaRPr>
          </a:p>
          <a:p>
            <a:pPr marL="0" indent="0" algn="ctr">
              <a:spcBef>
                <a:spcPts val="0"/>
              </a:spcBef>
              <a:buClr>
                <a:schemeClr val="dk1"/>
              </a:buClr>
              <a:buSzPts val="1100"/>
              <a:buNone/>
            </a:pPr>
            <a:endParaRPr sz="2667" dirty="0">
              <a:solidFill>
                <a:srgbClr val="212121"/>
              </a:solidFill>
              <a:latin typeface="Avenir LT Pro 65 Medium" panose="020B0603020203020204" pitchFamily="34" charset="0"/>
            </a:endParaRPr>
          </a:p>
          <a:p>
            <a:pPr marL="0" indent="0" algn="ctr">
              <a:spcBef>
                <a:spcPts val="0"/>
              </a:spcBef>
              <a:buClr>
                <a:schemeClr val="dk1"/>
              </a:buClr>
              <a:buSzPts val="1100"/>
              <a:buNone/>
            </a:pPr>
            <a:r>
              <a:rPr lang="sv" sz="2667" dirty="0">
                <a:solidFill>
                  <a:srgbClr val="212121"/>
                </a:solidFill>
                <a:latin typeface="Avenir LT Pro 65 Medium" panose="020B0603020203020204" pitchFamily="34" charset="0"/>
              </a:rPr>
              <a:t>Uppskattande feedback i mindre grupper</a:t>
            </a:r>
            <a:endParaRPr sz="2667" dirty="0">
              <a:solidFill>
                <a:srgbClr val="212121"/>
              </a:solidFill>
              <a:latin typeface="Avenir LT Pro 65 Medium" panose="020B0603020203020204" pitchFamily="34" charset="0"/>
            </a:endParaRPr>
          </a:p>
        </p:txBody>
      </p:sp>
      <p:sp>
        <p:nvSpPr>
          <p:cNvPr id="214" name="Google Shape;214;p39"/>
          <p:cNvSpPr txBox="1">
            <a:spLocks noGrp="1"/>
          </p:cNvSpPr>
          <p:nvPr>
            <p:ph type="title"/>
          </p:nvPr>
        </p:nvSpPr>
        <p:spPr>
          <a:prstGeom prst="rect">
            <a:avLst/>
          </a:prstGeom>
          <a:noFill/>
          <a:ln>
            <a:noFill/>
          </a:ln>
        </p:spPr>
        <p:txBody>
          <a:bodyPr spcFirstLastPara="1" vert="horz" wrap="square" lIns="0" tIns="0" rIns="0" bIns="0" numCol="1" anchor="b" anchorCtr="0" compatLnSpc="1">
            <a:prstTxWarp prst="textNoShape">
              <a:avLst/>
            </a:prstTxWarp>
            <a:noAutofit/>
          </a:bodyPr>
          <a:lstStyle/>
          <a:p>
            <a:r>
              <a:rPr lang="sv" sz="7200" dirty="0">
                <a:latin typeface="Kapra Neue Custom" panose="00000800000000000000" pitchFamily="50" charset="0"/>
              </a:rPr>
              <a:t>GE UPPSKATTANDE FEEDBACK</a:t>
            </a:r>
            <a:endParaRPr sz="7200" dirty="0">
              <a:latin typeface="Kapra Neue Custom" panose="00000800000000000000" pitchFamily="50"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sp>
        <p:nvSpPr>
          <p:cNvPr id="220" name="Google Shape;220;p40"/>
          <p:cNvSpPr txBox="1">
            <a:spLocks noGrp="1"/>
          </p:cNvSpPr>
          <p:nvPr>
            <p:ph idx="1"/>
          </p:nvPr>
        </p:nvSpPr>
        <p:spPr>
          <a:prstGeom prst="rect">
            <a:avLst/>
          </a:prstGeom>
          <a:noFill/>
          <a:ln>
            <a:noFill/>
          </a:ln>
        </p:spPr>
        <p:txBody>
          <a:bodyPr spcFirstLastPara="1" vert="horz" wrap="square" lIns="0" tIns="0" rIns="0" bIns="0" numCol="1" anchor="t" anchorCtr="0" compatLnSpc="1">
            <a:prstTxWarp prst="textNoShape">
              <a:avLst/>
            </a:prstTxWarp>
            <a:noAutofit/>
          </a:bodyPr>
          <a:lstStyle/>
          <a:p>
            <a:pPr>
              <a:spcBef>
                <a:spcPts val="0"/>
              </a:spcBef>
            </a:pPr>
            <a:r>
              <a:rPr lang="sv" sz="2667" dirty="0">
                <a:latin typeface="Avenir LT Pro 65 Medium" panose="020B0603020203020204" pitchFamily="34" charset="0"/>
              </a:rPr>
              <a:t>Förbered en post-it var till alla i din lilla grupp inklusive dig själv. Skriv namn på mottagaren högst upp på lappen och ditt eget namn längst ner</a:t>
            </a:r>
            <a:endParaRPr sz="2667" dirty="0">
              <a:latin typeface="Avenir LT Pro 65 Medium" panose="020B0603020203020204" pitchFamily="34" charset="0"/>
            </a:endParaRPr>
          </a:p>
          <a:p>
            <a:pPr>
              <a:spcBef>
                <a:spcPts val="0"/>
              </a:spcBef>
            </a:pPr>
            <a:r>
              <a:rPr lang="sv" sz="2667" dirty="0">
                <a:latin typeface="Avenir LT Pro 65 Medium" panose="020B0603020203020204" pitchFamily="34" charset="0"/>
              </a:rPr>
              <a:t>Arbeta enskilt under tystnad</a:t>
            </a:r>
            <a:endParaRPr sz="2667" dirty="0">
              <a:latin typeface="Avenir LT Pro 65 Medium" panose="020B0603020203020204" pitchFamily="34" charset="0"/>
            </a:endParaRPr>
          </a:p>
          <a:p>
            <a:pPr>
              <a:spcBef>
                <a:spcPts val="0"/>
              </a:spcBef>
            </a:pPr>
            <a:r>
              <a:rPr lang="sv" sz="2667" dirty="0">
                <a:latin typeface="Avenir LT Pro 65 Medium" panose="020B0603020203020204" pitchFamily="34" charset="0"/>
              </a:rPr>
              <a:t>Använd formulering:</a:t>
            </a:r>
            <a:br>
              <a:rPr lang="sv" sz="2667" dirty="0">
                <a:latin typeface="Avenir LT Pro 65 Medium" panose="020B0603020203020204" pitchFamily="34" charset="0"/>
              </a:rPr>
            </a:br>
            <a:r>
              <a:rPr lang="sv" sz="2667" dirty="0">
                <a:latin typeface="Avenir LT Pro 65 Medium" panose="020B0603020203020204" pitchFamily="34" charset="0"/>
              </a:rPr>
              <a:t>“Vad jag uppskattar med dig är...” för de andra deltagarna, och för dig själv: “Vad jag uppskattar med mig själv är...</a:t>
            </a:r>
            <a:endParaRPr sz="2667" dirty="0">
              <a:solidFill>
                <a:srgbClr val="212121"/>
              </a:solidFill>
              <a:latin typeface="Avenir LT Pro 65 Medium" panose="020B0603020203020204" pitchFamily="34" charset="0"/>
            </a:endParaRPr>
          </a:p>
        </p:txBody>
      </p:sp>
      <p:sp>
        <p:nvSpPr>
          <p:cNvPr id="221" name="Google Shape;221;p40"/>
          <p:cNvSpPr txBox="1">
            <a:spLocks noGrp="1"/>
          </p:cNvSpPr>
          <p:nvPr>
            <p:ph type="title"/>
          </p:nvPr>
        </p:nvSpPr>
        <p:spPr>
          <a:prstGeom prst="rect">
            <a:avLst/>
          </a:prstGeom>
          <a:noFill/>
          <a:ln>
            <a:noFill/>
          </a:ln>
        </p:spPr>
        <p:txBody>
          <a:bodyPr spcFirstLastPara="1" vert="horz" wrap="square" lIns="0" tIns="0" rIns="0" bIns="0" numCol="1" anchor="b" anchorCtr="0" compatLnSpc="1">
            <a:prstTxWarp prst="textNoShape">
              <a:avLst/>
            </a:prstTxWarp>
            <a:noAutofit/>
          </a:bodyPr>
          <a:lstStyle/>
          <a:p>
            <a:r>
              <a:rPr lang="sv" sz="7200" dirty="0">
                <a:latin typeface="Kapra Neue Custom" panose="00000800000000000000" pitchFamily="50" charset="0"/>
              </a:rPr>
              <a:t>GE UPPSKATTANDE FEEDBACK</a:t>
            </a:r>
            <a:endParaRPr sz="7200" dirty="0">
              <a:latin typeface="Kapra Neue Custom" panose="00000800000000000000" pitchFamily="50"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26"/>
        <p:cNvGrpSpPr/>
        <p:nvPr/>
      </p:nvGrpSpPr>
      <p:grpSpPr>
        <a:xfrm>
          <a:off x="0" y="0"/>
          <a:ext cx="0" cy="0"/>
          <a:chOff x="0" y="0"/>
          <a:chExt cx="0" cy="0"/>
        </a:xfrm>
      </p:grpSpPr>
      <p:sp>
        <p:nvSpPr>
          <p:cNvPr id="227" name="Google Shape;227;p41"/>
          <p:cNvSpPr txBox="1">
            <a:spLocks noGrp="1"/>
          </p:cNvSpPr>
          <p:nvPr>
            <p:ph idx="1"/>
          </p:nvPr>
        </p:nvSpPr>
        <p:spPr>
          <a:prstGeom prst="rect">
            <a:avLst/>
          </a:prstGeom>
          <a:noFill/>
          <a:ln>
            <a:noFill/>
          </a:ln>
        </p:spPr>
        <p:txBody>
          <a:bodyPr spcFirstLastPara="1" vert="horz" wrap="square" lIns="0" tIns="0" rIns="0" bIns="0" numCol="1" anchor="t" anchorCtr="0" compatLnSpc="1">
            <a:prstTxWarp prst="textNoShape">
              <a:avLst/>
            </a:prstTxWarp>
            <a:noAutofit/>
          </a:bodyPr>
          <a:lstStyle/>
          <a:p>
            <a:pPr marL="0" indent="0">
              <a:spcBef>
                <a:spcPts val="0"/>
              </a:spcBef>
              <a:buNone/>
            </a:pPr>
            <a:r>
              <a:rPr lang="sv" sz="2667" dirty="0">
                <a:latin typeface="Avenir LT Pro 65 Medium" panose="020B0603020203020204" pitchFamily="34" charset="0"/>
              </a:rPr>
              <a:t>Dela feedback i grupperna. </a:t>
            </a:r>
          </a:p>
          <a:p>
            <a:pPr marL="0" indent="0">
              <a:spcBef>
                <a:spcPts val="0"/>
              </a:spcBef>
              <a:buNone/>
            </a:pPr>
            <a:endParaRPr lang="sv" sz="2667" dirty="0">
              <a:latin typeface="Avenir LT Pro 65 Medium" panose="020B0603020203020204" pitchFamily="34" charset="0"/>
            </a:endParaRPr>
          </a:p>
          <a:p>
            <a:pPr marL="0" indent="0">
              <a:spcBef>
                <a:spcPts val="0"/>
              </a:spcBef>
              <a:buNone/>
            </a:pPr>
            <a:r>
              <a:rPr lang="sv-SE" sz="2667" dirty="0">
                <a:latin typeface="Avenir LT Pro 65 Medium" panose="020B0603020203020204" pitchFamily="34" charset="0"/>
              </a:rPr>
              <a:t>Låt e</a:t>
            </a:r>
            <a:r>
              <a:rPr lang="sv" sz="2667" dirty="0">
                <a:latin typeface="Avenir LT Pro 65 Medium" panose="020B0603020203020204" pitchFamily="34" charset="0"/>
              </a:rPr>
              <a:t>n i taget </a:t>
            </a:r>
            <a:r>
              <a:rPr lang="sv-SE" sz="2667" dirty="0">
                <a:latin typeface="Avenir LT Pro 65 Medium" panose="020B0603020203020204" pitchFamily="34" charset="0"/>
              </a:rPr>
              <a:t>vara i fokus</a:t>
            </a:r>
            <a:r>
              <a:rPr lang="sv" sz="2667" dirty="0">
                <a:latin typeface="Avenir LT Pro 65 Medium" panose="020B0603020203020204" pitchFamily="34" charset="0"/>
              </a:rPr>
              <a:t>.</a:t>
            </a:r>
            <a:endParaRPr sz="2667" dirty="0">
              <a:latin typeface="Avenir LT Pro 65 Medium" panose="020B0603020203020204" pitchFamily="34" charset="0"/>
            </a:endParaRPr>
          </a:p>
          <a:p>
            <a:pPr marL="0" indent="0">
              <a:spcBef>
                <a:spcPts val="0"/>
              </a:spcBef>
              <a:buNone/>
            </a:pPr>
            <a:endParaRPr dirty="0"/>
          </a:p>
        </p:txBody>
      </p:sp>
      <p:sp>
        <p:nvSpPr>
          <p:cNvPr id="228" name="Google Shape;228;p41"/>
          <p:cNvSpPr txBox="1">
            <a:spLocks noGrp="1"/>
          </p:cNvSpPr>
          <p:nvPr>
            <p:ph type="title"/>
          </p:nvPr>
        </p:nvSpPr>
        <p:spPr>
          <a:prstGeom prst="rect">
            <a:avLst/>
          </a:prstGeom>
          <a:noFill/>
          <a:ln>
            <a:noFill/>
          </a:ln>
        </p:spPr>
        <p:txBody>
          <a:bodyPr spcFirstLastPara="1" vert="horz" wrap="square" lIns="0" tIns="0" rIns="0" bIns="0" numCol="1" anchor="b" anchorCtr="0" compatLnSpc="1">
            <a:prstTxWarp prst="textNoShape">
              <a:avLst/>
            </a:prstTxWarp>
            <a:noAutofit/>
          </a:bodyPr>
          <a:lstStyle/>
          <a:p>
            <a:r>
              <a:rPr lang="sv" sz="7200" dirty="0">
                <a:latin typeface="Kapra Neue Custom" panose="00000800000000000000" pitchFamily="50" charset="0"/>
              </a:rPr>
              <a:t>GE UPPSKATTANDE FEEDBACK</a:t>
            </a:r>
            <a:endParaRPr sz="7200" dirty="0">
              <a:latin typeface="Kapra Neue Custom" panose="00000800000000000000" pitchFamily="50"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33"/>
        <p:cNvGrpSpPr/>
        <p:nvPr/>
      </p:nvGrpSpPr>
      <p:grpSpPr>
        <a:xfrm>
          <a:off x="0" y="0"/>
          <a:ext cx="0" cy="0"/>
          <a:chOff x="0" y="0"/>
          <a:chExt cx="0" cy="0"/>
        </a:xfrm>
      </p:grpSpPr>
      <p:sp>
        <p:nvSpPr>
          <p:cNvPr id="234" name="Google Shape;234;p42"/>
          <p:cNvSpPr txBox="1">
            <a:spLocks noGrp="1"/>
          </p:cNvSpPr>
          <p:nvPr>
            <p:ph idx="1"/>
          </p:nvPr>
        </p:nvSpPr>
        <p:spPr>
          <a:prstGeom prst="rect">
            <a:avLst/>
          </a:prstGeom>
          <a:noFill/>
          <a:ln>
            <a:noFill/>
          </a:ln>
        </p:spPr>
        <p:txBody>
          <a:bodyPr spcFirstLastPara="1" vert="horz" wrap="square" lIns="0" tIns="0" rIns="0" bIns="0" numCol="1" anchor="t" anchorCtr="0" compatLnSpc="1">
            <a:prstTxWarp prst="textNoShape">
              <a:avLst/>
            </a:prstTxWarp>
            <a:noAutofit/>
          </a:bodyPr>
          <a:lstStyle/>
          <a:p>
            <a:pPr marL="0" indent="0">
              <a:spcBef>
                <a:spcPts val="0"/>
              </a:spcBef>
              <a:buNone/>
            </a:pPr>
            <a:r>
              <a:rPr lang="sv" sz="2667" dirty="0">
                <a:latin typeface="Avenir LT Pro 65 Medium" panose="020B0603020203020204" pitchFamily="34" charset="0"/>
                <a:ea typeface="Arial"/>
                <a:cs typeface="Arial"/>
                <a:sym typeface="Arial"/>
              </a:rPr>
              <a:t>Reflektera</a:t>
            </a:r>
            <a:r>
              <a:rPr lang="sv" sz="2667" b="1" dirty="0">
                <a:latin typeface="Avenir LT Pro 65 Medium" panose="020B0603020203020204" pitchFamily="34" charset="0"/>
                <a:ea typeface="Arial"/>
                <a:cs typeface="Arial"/>
                <a:sym typeface="Arial"/>
              </a:rPr>
              <a:t> </a:t>
            </a:r>
            <a:r>
              <a:rPr lang="sv" sz="2667" dirty="0">
                <a:latin typeface="Avenir LT Pro 65 Medium" panose="020B0603020203020204" pitchFamily="34" charset="0"/>
                <a:ea typeface="Arial"/>
                <a:cs typeface="Arial"/>
                <a:sym typeface="Arial"/>
              </a:rPr>
              <a:t>enskilt</a:t>
            </a:r>
            <a:r>
              <a:rPr lang="sv" sz="2667" b="1" dirty="0">
                <a:latin typeface="Avenir LT Pro 65 Medium" panose="020B0603020203020204" pitchFamily="34" charset="0"/>
                <a:ea typeface="Arial"/>
                <a:cs typeface="Arial"/>
                <a:sym typeface="Arial"/>
              </a:rPr>
              <a:t>,</a:t>
            </a:r>
            <a:r>
              <a:rPr lang="sv" sz="2667" dirty="0">
                <a:latin typeface="Avenir LT Pro 65 Medium" panose="020B0603020203020204" pitchFamily="34" charset="0"/>
                <a:ea typeface="Arial"/>
                <a:cs typeface="Arial"/>
                <a:sym typeface="Arial"/>
              </a:rPr>
              <a:t> baserat på frågorna:</a:t>
            </a:r>
            <a:endParaRPr sz="2667" dirty="0">
              <a:latin typeface="Avenir LT Pro 65 Medium" panose="020B0603020203020204" pitchFamily="34" charset="0"/>
              <a:ea typeface="Arial"/>
              <a:cs typeface="Arial"/>
              <a:sym typeface="Arial"/>
            </a:endParaRPr>
          </a:p>
          <a:p>
            <a:pPr indent="0">
              <a:spcBef>
                <a:spcPts val="0"/>
              </a:spcBef>
              <a:buNone/>
            </a:pPr>
            <a:endParaRPr lang="sv" sz="2667" dirty="0">
              <a:solidFill>
                <a:srgbClr val="555555"/>
              </a:solidFill>
              <a:latin typeface="Avenir LT Pro 65 Medium" panose="020B0603020203020204" pitchFamily="34" charset="0"/>
              <a:ea typeface="Arial"/>
              <a:cs typeface="Arial"/>
              <a:sym typeface="Garamond"/>
            </a:endParaRPr>
          </a:p>
          <a:p>
            <a:pPr marL="725488" indent="-457200">
              <a:spcBef>
                <a:spcPts val="0"/>
              </a:spcBef>
            </a:pPr>
            <a:r>
              <a:rPr lang="sv" sz="2667" dirty="0">
                <a:latin typeface="Avenir LT Pro 65 Medium" panose="020B0603020203020204" pitchFamily="34" charset="0"/>
                <a:ea typeface="Arial"/>
                <a:cs typeface="Arial"/>
                <a:sym typeface="Arial"/>
              </a:rPr>
              <a:t>Hur kändes det att förbereda?</a:t>
            </a:r>
            <a:endParaRPr sz="2667" dirty="0">
              <a:latin typeface="Avenir LT Pro 65 Medium" panose="020B0603020203020204" pitchFamily="34" charset="0"/>
              <a:ea typeface="Arial"/>
              <a:cs typeface="Arial"/>
              <a:sym typeface="Arial"/>
            </a:endParaRPr>
          </a:p>
          <a:p>
            <a:pPr marL="725488" indent="-457200">
              <a:spcBef>
                <a:spcPts val="0"/>
              </a:spcBef>
            </a:pPr>
            <a:r>
              <a:rPr lang="sv" sz="2667" dirty="0">
                <a:latin typeface="Avenir LT Pro 65 Medium" panose="020B0603020203020204" pitchFamily="34" charset="0"/>
                <a:ea typeface="Arial"/>
                <a:cs typeface="Arial"/>
                <a:sym typeface="Arial"/>
              </a:rPr>
              <a:t>Hur kändes det att få feedback?</a:t>
            </a:r>
            <a:endParaRPr sz="2667" dirty="0">
              <a:latin typeface="Avenir LT Pro 65 Medium" panose="020B0603020203020204" pitchFamily="34" charset="0"/>
              <a:ea typeface="Arial"/>
              <a:cs typeface="Arial"/>
              <a:sym typeface="Arial"/>
            </a:endParaRPr>
          </a:p>
          <a:p>
            <a:pPr marL="725488" indent="-457200">
              <a:spcBef>
                <a:spcPts val="0"/>
              </a:spcBef>
            </a:pPr>
            <a:r>
              <a:rPr lang="sv" sz="2667" dirty="0">
                <a:latin typeface="Avenir LT Pro 65 Medium" panose="020B0603020203020204" pitchFamily="34" charset="0"/>
                <a:ea typeface="Arial"/>
                <a:cs typeface="Arial"/>
                <a:sym typeface="Arial"/>
              </a:rPr>
              <a:t>Hur kändes det att ge feedback?</a:t>
            </a:r>
            <a:endParaRPr sz="2667" dirty="0">
              <a:latin typeface="Avenir LT Pro 65 Medium" panose="020B0603020203020204" pitchFamily="34" charset="0"/>
            </a:endParaRPr>
          </a:p>
          <a:p>
            <a:pPr marL="0" indent="0">
              <a:spcBef>
                <a:spcPts val="0"/>
              </a:spcBef>
              <a:buNone/>
            </a:pPr>
            <a:endParaRPr dirty="0"/>
          </a:p>
        </p:txBody>
      </p:sp>
      <p:sp>
        <p:nvSpPr>
          <p:cNvPr id="235" name="Google Shape;235;p42"/>
          <p:cNvSpPr txBox="1">
            <a:spLocks noGrp="1"/>
          </p:cNvSpPr>
          <p:nvPr>
            <p:ph type="title"/>
          </p:nvPr>
        </p:nvSpPr>
        <p:spPr>
          <a:prstGeom prst="rect">
            <a:avLst/>
          </a:prstGeom>
          <a:noFill/>
          <a:ln>
            <a:noFill/>
          </a:ln>
        </p:spPr>
        <p:txBody>
          <a:bodyPr spcFirstLastPara="1" vert="horz" wrap="square" lIns="0" tIns="0" rIns="0" bIns="0" numCol="1" anchor="b" anchorCtr="0" compatLnSpc="1">
            <a:prstTxWarp prst="textNoShape">
              <a:avLst/>
            </a:prstTxWarp>
            <a:noAutofit/>
          </a:bodyPr>
          <a:lstStyle/>
          <a:p>
            <a:r>
              <a:rPr lang="sv" sz="7200" dirty="0">
                <a:latin typeface="Kapra Neue Custom" panose="00000800000000000000" pitchFamily="50" charset="0"/>
              </a:rPr>
              <a:t>REFLEKTION</a:t>
            </a:r>
            <a:endParaRPr sz="7200" dirty="0">
              <a:latin typeface="Kapra Neue Custom" panose="00000800000000000000" pitchFamily="50"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40"/>
        <p:cNvGrpSpPr/>
        <p:nvPr/>
      </p:nvGrpSpPr>
      <p:grpSpPr>
        <a:xfrm>
          <a:off x="0" y="0"/>
          <a:ext cx="0" cy="0"/>
          <a:chOff x="0" y="0"/>
          <a:chExt cx="0" cy="0"/>
        </a:xfrm>
      </p:grpSpPr>
      <p:sp>
        <p:nvSpPr>
          <p:cNvPr id="241" name="Google Shape;241;p43"/>
          <p:cNvSpPr txBox="1">
            <a:spLocks noGrp="1"/>
          </p:cNvSpPr>
          <p:nvPr>
            <p:ph idx="1"/>
          </p:nvPr>
        </p:nvSpPr>
        <p:spPr>
          <a:prstGeom prst="rect">
            <a:avLst/>
          </a:prstGeom>
          <a:noFill/>
          <a:ln>
            <a:noFill/>
          </a:ln>
        </p:spPr>
        <p:txBody>
          <a:bodyPr spcFirstLastPara="1" vert="horz" wrap="square" lIns="0" tIns="0" rIns="0" bIns="0" numCol="1" anchor="t" anchorCtr="0" compatLnSpc="1">
            <a:prstTxWarp prst="textNoShape">
              <a:avLst/>
            </a:prstTxWarp>
            <a:noAutofit/>
          </a:bodyPr>
          <a:lstStyle/>
          <a:p>
            <a:pPr marL="0" indent="0" algn="ctr">
              <a:spcBef>
                <a:spcPts val="0"/>
              </a:spcBef>
              <a:buNone/>
            </a:pPr>
            <a:endParaRPr sz="3200" dirty="0">
              <a:solidFill>
                <a:srgbClr val="212121"/>
              </a:solidFill>
              <a:latin typeface="Arial"/>
              <a:ea typeface="Arial"/>
              <a:cs typeface="Arial"/>
              <a:sym typeface="Arial"/>
            </a:endParaRPr>
          </a:p>
          <a:p>
            <a:pPr marL="0" indent="0">
              <a:spcBef>
                <a:spcPts val="0"/>
              </a:spcBef>
              <a:buNone/>
            </a:pPr>
            <a:r>
              <a:rPr lang="sv" sz="2667" dirty="0">
                <a:solidFill>
                  <a:srgbClr val="212121"/>
                </a:solidFill>
                <a:latin typeface="Avenir LT Pro 65 Medium" panose="020B0603020203020204" pitchFamily="34" charset="0"/>
                <a:ea typeface="Arial"/>
                <a:cs typeface="Arial"/>
                <a:sym typeface="Arial"/>
              </a:rPr>
              <a:t>Dela era reflektioner i gruppen.</a:t>
            </a:r>
            <a:endParaRPr sz="2667" dirty="0">
              <a:solidFill>
                <a:srgbClr val="212121"/>
              </a:solidFill>
              <a:latin typeface="Avenir LT Pro 65 Medium" panose="020B0603020203020204" pitchFamily="34" charset="0"/>
              <a:ea typeface="Arial"/>
              <a:cs typeface="Arial"/>
              <a:sym typeface="Arial"/>
            </a:endParaRPr>
          </a:p>
          <a:p>
            <a:pPr indent="0">
              <a:spcBef>
                <a:spcPts val="0"/>
              </a:spcBef>
              <a:buNone/>
            </a:pPr>
            <a:endParaRPr sz="3200" dirty="0">
              <a:latin typeface="Arial"/>
              <a:ea typeface="Arial"/>
              <a:cs typeface="Arial"/>
              <a:sym typeface="Arial"/>
            </a:endParaRPr>
          </a:p>
          <a:p>
            <a:pPr marL="0" indent="0">
              <a:spcBef>
                <a:spcPts val="0"/>
              </a:spcBef>
              <a:buNone/>
            </a:pPr>
            <a:endParaRPr dirty="0"/>
          </a:p>
        </p:txBody>
      </p:sp>
      <p:sp>
        <p:nvSpPr>
          <p:cNvPr id="242" name="Google Shape;242;p43"/>
          <p:cNvSpPr txBox="1">
            <a:spLocks noGrp="1"/>
          </p:cNvSpPr>
          <p:nvPr>
            <p:ph type="title"/>
          </p:nvPr>
        </p:nvSpPr>
        <p:spPr>
          <a:prstGeom prst="rect">
            <a:avLst/>
          </a:prstGeom>
          <a:noFill/>
          <a:ln>
            <a:noFill/>
          </a:ln>
        </p:spPr>
        <p:txBody>
          <a:bodyPr spcFirstLastPara="1" vert="horz" wrap="square" lIns="0" tIns="0" rIns="0" bIns="0" numCol="1" anchor="b" anchorCtr="0" compatLnSpc="1">
            <a:prstTxWarp prst="textNoShape">
              <a:avLst/>
            </a:prstTxWarp>
            <a:noAutofit/>
          </a:bodyPr>
          <a:lstStyle/>
          <a:p>
            <a:r>
              <a:rPr lang="sv" sz="7200" dirty="0">
                <a:latin typeface="Kapra Neue Custom" panose="00000800000000000000" pitchFamily="50" charset="0"/>
              </a:rPr>
              <a:t>REFLEKTION</a:t>
            </a:r>
            <a:endParaRPr sz="7200" dirty="0">
              <a:latin typeface="Kapra Neue Custom" panose="00000800000000000000" pitchFamily="50"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654515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Google Shape;127;p27"/>
          <p:cNvSpPr txBox="1">
            <a:spLocks noGrp="1"/>
          </p:cNvSpPr>
          <p:nvPr>
            <p:ph type="ctrTitle"/>
          </p:nvPr>
        </p:nvSpPr>
        <p:spPr>
          <a:prstGeom prst="rect">
            <a:avLst/>
          </a:prstGeom>
          <a:noFill/>
          <a:ln>
            <a:noFill/>
          </a:ln>
        </p:spPr>
        <p:txBody>
          <a:bodyPr spcFirstLastPara="1" vert="horz" wrap="square" lIns="0" tIns="180000" rIns="0" bIns="0" numCol="1" anchor="t" anchorCtr="0" compatLnSpc="1">
            <a:prstTxWarp prst="textNoShape">
              <a:avLst/>
            </a:prstTxWarp>
            <a:noAutofit/>
          </a:bodyPr>
          <a:lstStyle/>
          <a:p>
            <a:r>
              <a:rPr lang="sv" sz="10666" dirty="0">
                <a:latin typeface="Kapra Neue Custom" panose="00000800000000000000" pitchFamily="50" charset="0"/>
              </a:rPr>
              <a:t>FEEDBACK</a:t>
            </a:r>
            <a:endParaRPr sz="10666" dirty="0">
              <a:latin typeface="Kapra Neue Custom" panose="00000800000000000000" pitchFamily="50"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133" name="Google Shape;133;p28"/>
          <p:cNvSpPr txBox="1">
            <a:spLocks noGrp="1"/>
          </p:cNvSpPr>
          <p:nvPr>
            <p:ph idx="1"/>
          </p:nvPr>
        </p:nvSpPr>
        <p:spPr>
          <a:xfrm>
            <a:off x="1173599" y="2570400"/>
            <a:ext cx="9097451" cy="2944800"/>
          </a:xfrm>
          <a:prstGeom prst="rect">
            <a:avLst/>
          </a:prstGeom>
          <a:noFill/>
          <a:ln>
            <a:noFill/>
          </a:ln>
        </p:spPr>
        <p:txBody>
          <a:bodyPr spcFirstLastPara="1" vert="horz" wrap="square" lIns="0" tIns="0" rIns="0" bIns="0" numCol="1" anchor="t" anchorCtr="0" compatLnSpc="1">
            <a:prstTxWarp prst="textNoShape">
              <a:avLst/>
            </a:prstTxWarp>
            <a:noAutofit/>
          </a:bodyPr>
          <a:lstStyle/>
          <a:p>
            <a:pPr marL="0" indent="0">
              <a:spcBef>
                <a:spcPts val="0"/>
              </a:spcBef>
              <a:buSzPts val="2100"/>
              <a:buNone/>
            </a:pPr>
            <a:r>
              <a:rPr lang="sv" sz="2667" dirty="0">
                <a:solidFill>
                  <a:schemeClr val="dk1"/>
                </a:solidFill>
                <a:latin typeface="Avenir LT Pro 65 Medium" panose="020B0603020203020204" pitchFamily="34" charset="0"/>
                <a:sym typeface="Avenir"/>
              </a:rPr>
              <a:t>Syftet med passet är att:</a:t>
            </a:r>
            <a:endParaRPr sz="2667" dirty="0">
              <a:latin typeface="Avenir LT Pro 65 Medium" panose="020B0603020203020204" pitchFamily="34" charset="0"/>
            </a:endParaRPr>
          </a:p>
          <a:p>
            <a:pPr marL="270927" indent="-304792">
              <a:lnSpc>
                <a:spcPct val="115000"/>
              </a:lnSpc>
              <a:spcBef>
                <a:spcPts val="0"/>
              </a:spcBef>
              <a:buClr>
                <a:schemeClr val="dk1"/>
              </a:buClr>
              <a:buSzPts val="2200"/>
              <a:buChar char="●"/>
            </a:pPr>
            <a:r>
              <a:rPr lang="sv" sz="2667" dirty="0">
                <a:latin typeface="Avenir LT Pro 65 Medium" panose="020B0603020203020204" pitchFamily="34" charset="0"/>
              </a:rPr>
              <a:t>öka din kunskap om, och förståelse för, hur vi genom feedback kan gynna vår egen, andras och organisationens utveckling </a:t>
            </a:r>
            <a:endParaRPr sz="2667" dirty="0">
              <a:latin typeface="Avenir LT Pro 65 Medium" panose="020B0603020203020204" pitchFamily="34" charset="0"/>
            </a:endParaRPr>
          </a:p>
          <a:p>
            <a:pPr marL="270927" indent="-304792">
              <a:lnSpc>
                <a:spcPct val="115000"/>
              </a:lnSpc>
              <a:spcBef>
                <a:spcPts val="0"/>
              </a:spcBef>
              <a:buClr>
                <a:schemeClr val="dk1"/>
              </a:buClr>
              <a:buSzPts val="2200"/>
              <a:buChar char="●"/>
            </a:pPr>
            <a:r>
              <a:rPr lang="sv" sz="2667" dirty="0">
                <a:latin typeface="Avenir LT Pro 65 Medium" panose="020B0603020203020204" pitchFamily="34" charset="0"/>
              </a:rPr>
              <a:t>få en upplevelse som stärker förståelsen för, och vikten av, uppskattande feedback</a:t>
            </a:r>
            <a:endParaRPr sz="2667" dirty="0">
              <a:latin typeface="Avenir LT Pro 65 Medium" panose="020B0603020203020204" pitchFamily="34" charset="0"/>
            </a:endParaRPr>
          </a:p>
          <a:p>
            <a:pPr marL="270927" indent="-304792">
              <a:lnSpc>
                <a:spcPct val="115000"/>
              </a:lnSpc>
              <a:spcBef>
                <a:spcPts val="0"/>
              </a:spcBef>
              <a:buClr>
                <a:schemeClr val="dk1"/>
              </a:buClr>
              <a:buSzPts val="2200"/>
              <a:buChar char="●"/>
            </a:pPr>
            <a:r>
              <a:rPr lang="sv" sz="2667" dirty="0">
                <a:latin typeface="Avenir LT Pro 65 Medium" panose="020B0603020203020204" pitchFamily="34" charset="0"/>
              </a:rPr>
              <a:t>sänka trösklar för att använda feedback i vardagen</a:t>
            </a:r>
            <a:endParaRPr sz="2667" dirty="0">
              <a:latin typeface="Avenir LT Pro 65 Medium" panose="020B0603020203020204" pitchFamily="34" charset="0"/>
            </a:endParaRPr>
          </a:p>
          <a:p>
            <a:pPr marL="84665" indent="0">
              <a:spcBef>
                <a:spcPts val="0"/>
              </a:spcBef>
              <a:buClr>
                <a:srgbClr val="000000"/>
              </a:buClr>
              <a:buNone/>
            </a:pPr>
            <a:br>
              <a:rPr lang="sv" sz="2800" dirty="0">
                <a:latin typeface="Garamond"/>
                <a:ea typeface="Garamond"/>
                <a:cs typeface="Garamond"/>
                <a:sym typeface="Garamond"/>
              </a:rPr>
            </a:br>
            <a:endParaRPr sz="2800" dirty="0"/>
          </a:p>
          <a:p>
            <a:pPr marL="270927" indent="-118530">
              <a:buNone/>
            </a:pPr>
            <a:endParaRPr dirty="0"/>
          </a:p>
        </p:txBody>
      </p:sp>
      <p:sp>
        <p:nvSpPr>
          <p:cNvPr id="134" name="Google Shape;134;p28"/>
          <p:cNvSpPr txBox="1">
            <a:spLocks noGrp="1"/>
          </p:cNvSpPr>
          <p:nvPr>
            <p:ph type="title"/>
          </p:nvPr>
        </p:nvSpPr>
        <p:spPr>
          <a:prstGeom prst="rect">
            <a:avLst/>
          </a:prstGeom>
          <a:noFill/>
          <a:ln>
            <a:noFill/>
          </a:ln>
        </p:spPr>
        <p:txBody>
          <a:bodyPr spcFirstLastPara="1" vert="horz" wrap="square" lIns="0" tIns="0" rIns="0" bIns="0" numCol="1" anchor="b" anchorCtr="0" compatLnSpc="1">
            <a:prstTxWarp prst="textNoShape">
              <a:avLst/>
            </a:prstTxWarp>
            <a:noAutofit/>
          </a:bodyPr>
          <a:lstStyle/>
          <a:p>
            <a:r>
              <a:rPr lang="sv" sz="7200" dirty="0">
                <a:latin typeface="Kapra Neue Custom" panose="00000800000000000000" pitchFamily="50" charset="0"/>
              </a:rPr>
              <a:t>SYFTE</a:t>
            </a:r>
            <a:endParaRPr sz="7200" dirty="0">
              <a:latin typeface="Kapra Neue Custom" panose="00000800000000000000" pitchFamily="50"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Google Shape;139;p29"/>
          <p:cNvSpPr/>
          <p:nvPr/>
        </p:nvSpPr>
        <p:spPr>
          <a:xfrm>
            <a:off x="2033315" y="2347743"/>
            <a:ext cx="8125200" cy="3414000"/>
          </a:xfrm>
          <a:prstGeom prst="rect">
            <a:avLst/>
          </a:prstGeom>
          <a:noFill/>
          <a:ln>
            <a:noFill/>
          </a:ln>
        </p:spPr>
        <p:txBody>
          <a:bodyPr spcFirstLastPara="1" wrap="square" lIns="0" tIns="0" rIns="0" bIns="0" anchor="t" anchorCtr="0">
            <a:noAutofit/>
          </a:bodyPr>
          <a:lstStyle/>
          <a:p>
            <a:pPr>
              <a:spcBef>
                <a:spcPts val="0"/>
              </a:spcBef>
              <a:spcAft>
                <a:spcPts val="0"/>
              </a:spcAft>
              <a:buClr>
                <a:srgbClr val="000000"/>
              </a:buClr>
            </a:pPr>
            <a:endParaRPr sz="1867">
              <a:solidFill>
                <a:srgbClr val="000000"/>
              </a:solidFill>
              <a:latin typeface="Arial"/>
              <a:ea typeface="Arial"/>
              <a:cs typeface="Arial"/>
              <a:sym typeface="Arial"/>
            </a:endParaRPr>
          </a:p>
          <a:p>
            <a:pPr>
              <a:spcBef>
                <a:spcPts val="0"/>
              </a:spcBef>
              <a:spcAft>
                <a:spcPts val="0"/>
              </a:spcAft>
              <a:buClr>
                <a:srgbClr val="000000"/>
              </a:buClr>
            </a:pPr>
            <a:endParaRPr sz="1867">
              <a:solidFill>
                <a:srgbClr val="000000"/>
              </a:solidFill>
              <a:latin typeface="Arial"/>
              <a:ea typeface="Arial"/>
              <a:cs typeface="Arial"/>
              <a:sym typeface="Arial"/>
            </a:endParaRPr>
          </a:p>
          <a:p>
            <a:pPr>
              <a:spcBef>
                <a:spcPts val="0"/>
              </a:spcBef>
              <a:spcAft>
                <a:spcPts val="0"/>
              </a:spcAft>
            </a:pPr>
            <a:endParaRPr sz="2400">
              <a:solidFill>
                <a:schemeClr val="dk1"/>
              </a:solidFill>
            </a:endParaRPr>
          </a:p>
          <a:p>
            <a:pPr>
              <a:lnSpc>
                <a:spcPct val="115000"/>
              </a:lnSpc>
              <a:spcBef>
                <a:spcPts val="0"/>
              </a:spcBef>
              <a:spcAft>
                <a:spcPts val="0"/>
              </a:spcAft>
            </a:pPr>
            <a:endParaRPr sz="2400"/>
          </a:p>
          <a:p>
            <a:pPr marL="609585" indent="-304792">
              <a:lnSpc>
                <a:spcPct val="115000"/>
              </a:lnSpc>
              <a:spcBef>
                <a:spcPts val="0"/>
              </a:spcBef>
              <a:spcAft>
                <a:spcPts val="0"/>
              </a:spcAft>
              <a:buClr>
                <a:srgbClr val="000000"/>
              </a:buClr>
              <a:buSzPts val="1400"/>
            </a:pPr>
            <a:endParaRPr sz="1867">
              <a:solidFill>
                <a:srgbClr val="000000"/>
              </a:solidFill>
              <a:latin typeface="Proxima Nova"/>
              <a:ea typeface="Proxima Nova"/>
              <a:cs typeface="Proxima Nova"/>
              <a:sym typeface="Proxima Nova"/>
            </a:endParaRPr>
          </a:p>
        </p:txBody>
      </p:sp>
      <p:sp>
        <p:nvSpPr>
          <p:cNvPr id="140" name="Google Shape;140;p29"/>
          <p:cNvSpPr/>
          <p:nvPr/>
        </p:nvSpPr>
        <p:spPr>
          <a:xfrm>
            <a:off x="1194467" y="984101"/>
            <a:ext cx="9758400" cy="1049200"/>
          </a:xfrm>
          <a:prstGeom prst="rect">
            <a:avLst/>
          </a:prstGeom>
          <a:noFill/>
          <a:ln>
            <a:noFill/>
          </a:ln>
        </p:spPr>
        <p:txBody>
          <a:bodyPr spcFirstLastPara="1" wrap="square" lIns="0" tIns="0" rIns="0" bIns="0" anchor="ctr" anchorCtr="0">
            <a:noAutofit/>
          </a:bodyPr>
          <a:lstStyle/>
          <a:p>
            <a:pPr algn="ctr">
              <a:spcBef>
                <a:spcPts val="0"/>
              </a:spcBef>
              <a:spcAft>
                <a:spcPts val="0"/>
              </a:spcAft>
              <a:buClr>
                <a:srgbClr val="ED1B34"/>
              </a:buClr>
            </a:pPr>
            <a:r>
              <a:rPr lang="sv" sz="4800" b="1">
                <a:solidFill>
                  <a:srgbClr val="ED1B34"/>
                </a:solidFill>
              </a:rPr>
              <a:t>Feedback ur ett neurovetenskapligt perspektiv</a:t>
            </a:r>
            <a:endParaRPr/>
          </a:p>
        </p:txBody>
      </p:sp>
      <p:cxnSp>
        <p:nvCxnSpPr>
          <p:cNvPr id="141" name="Google Shape;141;p29"/>
          <p:cNvCxnSpPr/>
          <p:nvPr/>
        </p:nvCxnSpPr>
        <p:spPr>
          <a:xfrm rot="10800000">
            <a:off x="1200199" y="2181647"/>
            <a:ext cx="9782000" cy="0"/>
          </a:xfrm>
          <a:prstGeom prst="straightConnector1">
            <a:avLst/>
          </a:prstGeom>
          <a:noFill/>
          <a:ln w="9525" cap="flat" cmpd="sng">
            <a:solidFill>
              <a:srgbClr val="000000"/>
            </a:solidFill>
            <a:prstDash val="solid"/>
            <a:round/>
            <a:headEnd type="none" w="sm" len="sm"/>
            <a:tailEnd type="none" w="sm" len="sm"/>
          </a:ln>
        </p:spPr>
      </p:cxnSp>
      <p:pic>
        <p:nvPicPr>
          <p:cNvPr id="142" name="Google Shape;142;p29"/>
          <p:cNvPicPr preferRelativeResize="0"/>
          <p:nvPr/>
        </p:nvPicPr>
        <p:blipFill>
          <a:blip r:embed="rId3">
            <a:alphaModFix/>
          </a:blip>
          <a:stretch>
            <a:fillRect/>
          </a:stretch>
        </p:blipFill>
        <p:spPr>
          <a:xfrm>
            <a:off x="0" y="0"/>
            <a:ext cx="12192000" cy="6858000"/>
          </a:xfrm>
          <a:prstGeom prst="rect">
            <a:avLst/>
          </a:prstGeom>
          <a:noFill/>
          <a:ln>
            <a:noFill/>
          </a:ln>
        </p:spPr>
      </p:pic>
      <p:sp>
        <p:nvSpPr>
          <p:cNvPr id="143" name="Google Shape;143;p29"/>
          <p:cNvSpPr txBox="1"/>
          <p:nvPr/>
        </p:nvSpPr>
        <p:spPr>
          <a:xfrm>
            <a:off x="-22333" y="2143351"/>
            <a:ext cx="12192000" cy="856800"/>
          </a:xfrm>
          <a:prstGeom prst="rect">
            <a:avLst/>
          </a:prstGeom>
          <a:noFill/>
          <a:ln>
            <a:noFill/>
          </a:ln>
        </p:spPr>
        <p:txBody>
          <a:bodyPr spcFirstLastPara="1" wrap="square" lIns="121900" tIns="121900" rIns="121900" bIns="121900" anchor="t" anchorCtr="0">
            <a:noAutofit/>
          </a:bodyPr>
          <a:lstStyle/>
          <a:p>
            <a:pPr algn="ctr">
              <a:spcBef>
                <a:spcPts val="0"/>
              </a:spcBef>
              <a:spcAft>
                <a:spcPts val="0"/>
              </a:spcAft>
              <a:buClr>
                <a:schemeClr val="accent2"/>
              </a:buClr>
            </a:pPr>
            <a:r>
              <a:rPr lang="sv-SE" sz="7200" b="1" dirty="0">
                <a:solidFill>
                  <a:schemeClr val="accent2"/>
                </a:solidFill>
                <a:latin typeface="Kapra Neue Custom" panose="00000800000000000000" pitchFamily="50" charset="0"/>
              </a:rPr>
              <a:t>FÅR JAG GE DIG FEEDBACK</a:t>
            </a:r>
            <a:r>
              <a:rPr lang="sv" sz="7200" b="1" dirty="0">
                <a:solidFill>
                  <a:schemeClr val="accent2"/>
                </a:solidFill>
                <a:latin typeface="Kapra Neue Custom" panose="00000800000000000000" pitchFamily="50" charset="0"/>
              </a:rPr>
              <a:t>? </a:t>
            </a:r>
            <a:endParaRPr sz="7200" dirty="0">
              <a:latin typeface="Kapra Neue Custom" panose="00000800000000000000" pitchFamily="50"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48" name="Google Shape;148;p30"/>
          <p:cNvSpPr/>
          <p:nvPr/>
        </p:nvSpPr>
        <p:spPr>
          <a:xfrm>
            <a:off x="1869315" y="2330093"/>
            <a:ext cx="8125200" cy="3414000"/>
          </a:xfrm>
          <a:prstGeom prst="rect">
            <a:avLst/>
          </a:prstGeom>
          <a:noFill/>
          <a:ln>
            <a:noFill/>
          </a:ln>
        </p:spPr>
        <p:txBody>
          <a:bodyPr spcFirstLastPara="1" wrap="square" lIns="0" tIns="0" rIns="0" bIns="0" anchor="t" anchorCtr="0">
            <a:noAutofit/>
          </a:bodyPr>
          <a:lstStyle/>
          <a:p>
            <a:pPr>
              <a:spcBef>
                <a:spcPts val="0"/>
              </a:spcBef>
              <a:spcAft>
                <a:spcPts val="0"/>
              </a:spcAft>
              <a:buClr>
                <a:schemeClr val="dk1"/>
              </a:buClr>
              <a:buSzPts val="1100"/>
            </a:pPr>
            <a:endParaRPr sz="3200"/>
          </a:p>
          <a:p>
            <a:pPr>
              <a:spcBef>
                <a:spcPts val="0"/>
              </a:spcBef>
              <a:spcAft>
                <a:spcPts val="0"/>
              </a:spcAft>
            </a:pPr>
            <a:r>
              <a:rPr lang="sv" sz="3200">
                <a:solidFill>
                  <a:srgbClr val="212121"/>
                </a:solidFill>
                <a:highlight>
                  <a:srgbClr val="FFFFFF"/>
                </a:highlight>
              </a:rPr>
              <a:t>- Även om syftet med feedback är att utveckla och motivera, kan vi ibland uppfatta det som anklagelse, kritik eller straff.</a:t>
            </a:r>
            <a:br>
              <a:rPr lang="sv" sz="3200">
                <a:solidFill>
                  <a:srgbClr val="212121"/>
                </a:solidFill>
                <a:highlight>
                  <a:srgbClr val="FFFFFF"/>
                </a:highlight>
              </a:rPr>
            </a:br>
            <a:br>
              <a:rPr lang="sv" sz="3200">
                <a:solidFill>
                  <a:srgbClr val="212121"/>
                </a:solidFill>
                <a:highlight>
                  <a:srgbClr val="FFFFFF"/>
                </a:highlight>
              </a:rPr>
            </a:br>
            <a:r>
              <a:rPr lang="sv" sz="3200">
                <a:solidFill>
                  <a:srgbClr val="212121"/>
                </a:solidFill>
                <a:highlight>
                  <a:srgbClr val="FFFFFF"/>
                </a:highlight>
              </a:rPr>
              <a:t>-Det aktiverar då vårt hotsystem i hjärnan, vilket gör att vi fokuserar på vårt försvar</a:t>
            </a:r>
            <a:br>
              <a:rPr lang="sv" sz="3200">
                <a:solidFill>
                  <a:srgbClr val="212121"/>
                </a:solidFill>
                <a:highlight>
                  <a:srgbClr val="FFFFFF"/>
                </a:highlight>
              </a:rPr>
            </a:br>
            <a:r>
              <a:rPr lang="sv" sz="3200">
                <a:solidFill>
                  <a:srgbClr val="212121"/>
                </a:solidFill>
                <a:highlight>
                  <a:srgbClr val="FFFFFF"/>
                </a:highlight>
              </a:rPr>
              <a:t>och faktiskt minskar vår förmåga att förändras.</a:t>
            </a:r>
            <a:endParaRPr sz="3200"/>
          </a:p>
        </p:txBody>
      </p:sp>
      <p:sp>
        <p:nvSpPr>
          <p:cNvPr id="149" name="Google Shape;149;p30"/>
          <p:cNvSpPr/>
          <p:nvPr/>
        </p:nvSpPr>
        <p:spPr>
          <a:xfrm>
            <a:off x="1194467" y="984101"/>
            <a:ext cx="9758400" cy="1049200"/>
          </a:xfrm>
          <a:prstGeom prst="rect">
            <a:avLst/>
          </a:prstGeom>
          <a:noFill/>
          <a:ln>
            <a:noFill/>
          </a:ln>
        </p:spPr>
        <p:txBody>
          <a:bodyPr spcFirstLastPara="1" wrap="square" lIns="0" tIns="0" rIns="0" bIns="0" anchor="ctr" anchorCtr="0">
            <a:noAutofit/>
          </a:bodyPr>
          <a:lstStyle/>
          <a:p>
            <a:pPr algn="ctr">
              <a:spcBef>
                <a:spcPts val="0"/>
              </a:spcBef>
              <a:spcAft>
                <a:spcPts val="0"/>
              </a:spcAft>
              <a:buClr>
                <a:srgbClr val="ED1B34"/>
              </a:buClr>
            </a:pPr>
            <a:r>
              <a:rPr lang="sv" sz="4800" b="1">
                <a:solidFill>
                  <a:srgbClr val="ED1B34"/>
                </a:solidFill>
              </a:rPr>
              <a:t>Feedback ur ett neurovetenskapligt perspektiv</a:t>
            </a:r>
            <a:endParaRPr/>
          </a:p>
        </p:txBody>
      </p:sp>
      <p:cxnSp>
        <p:nvCxnSpPr>
          <p:cNvPr id="150" name="Google Shape;150;p30"/>
          <p:cNvCxnSpPr/>
          <p:nvPr/>
        </p:nvCxnSpPr>
        <p:spPr>
          <a:xfrm rot="10800000">
            <a:off x="1200199" y="2181647"/>
            <a:ext cx="9782000" cy="0"/>
          </a:xfrm>
          <a:prstGeom prst="straightConnector1">
            <a:avLst/>
          </a:prstGeom>
          <a:noFill/>
          <a:ln w="9525" cap="flat" cmpd="sng">
            <a:solidFill>
              <a:srgbClr val="000000"/>
            </a:solidFill>
            <a:prstDash val="solid"/>
            <a:round/>
            <a:headEnd type="none" w="sm" len="sm"/>
            <a:tailEnd type="none" w="sm" len="sm"/>
          </a:ln>
        </p:spPr>
      </p:cxnSp>
      <p:pic>
        <p:nvPicPr>
          <p:cNvPr id="151" name="Google Shape;151;p30"/>
          <p:cNvPicPr preferRelativeResize="0"/>
          <p:nvPr/>
        </p:nvPicPr>
        <p:blipFill>
          <a:blip r:embed="rId3">
            <a:alphaModFix/>
          </a:blip>
          <a:stretch>
            <a:fillRect/>
          </a:stretch>
        </p:blipFill>
        <p:spPr>
          <a:xfrm>
            <a:off x="1" y="0"/>
            <a:ext cx="12192001" cy="68580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pic>
        <p:nvPicPr>
          <p:cNvPr id="156" name="Google Shape;156;p31"/>
          <p:cNvPicPr preferRelativeResize="0"/>
          <p:nvPr/>
        </p:nvPicPr>
        <p:blipFill>
          <a:blip r:embed="rId3">
            <a:alphaModFix/>
          </a:blip>
          <a:stretch>
            <a:fillRect/>
          </a:stretch>
        </p:blipFill>
        <p:spPr>
          <a:xfrm>
            <a:off x="-1020550" y="1"/>
            <a:ext cx="10065235" cy="6705601"/>
          </a:xfrm>
          <a:prstGeom prst="rect">
            <a:avLst/>
          </a:prstGeom>
          <a:noFill/>
          <a:ln>
            <a:noFill/>
          </a:ln>
        </p:spPr>
      </p:pic>
      <p:sp>
        <p:nvSpPr>
          <p:cNvPr id="157" name="Google Shape;157;p31"/>
          <p:cNvSpPr txBox="1"/>
          <p:nvPr/>
        </p:nvSpPr>
        <p:spPr>
          <a:xfrm>
            <a:off x="8964467" y="5972333"/>
            <a:ext cx="6894000" cy="804400"/>
          </a:xfrm>
          <a:prstGeom prst="rect">
            <a:avLst/>
          </a:prstGeom>
          <a:noFill/>
          <a:ln>
            <a:noFill/>
          </a:ln>
        </p:spPr>
        <p:txBody>
          <a:bodyPr spcFirstLastPara="1" wrap="square" lIns="121900" tIns="121900" rIns="121900" bIns="121900" anchor="t" anchorCtr="0">
            <a:noAutofit/>
          </a:bodyPr>
          <a:lstStyle/>
          <a:p>
            <a:pPr>
              <a:spcBef>
                <a:spcPts val="0"/>
              </a:spcBef>
              <a:spcAft>
                <a:spcPts val="0"/>
              </a:spcAft>
            </a:pPr>
            <a:endParaRPr/>
          </a:p>
        </p:txBody>
      </p:sp>
      <p:pic>
        <p:nvPicPr>
          <p:cNvPr id="158" name="Google Shape;158;p31"/>
          <p:cNvPicPr preferRelativeResize="0"/>
          <p:nvPr/>
        </p:nvPicPr>
        <p:blipFill>
          <a:blip r:embed="rId4">
            <a:alphaModFix/>
          </a:blip>
          <a:stretch>
            <a:fillRect/>
          </a:stretch>
        </p:blipFill>
        <p:spPr>
          <a:xfrm>
            <a:off x="8593434" y="5016381"/>
            <a:ext cx="3482868" cy="1760353"/>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4" name="Google Shape;164;p32"/>
          <p:cNvSpPr txBox="1">
            <a:spLocks noGrp="1"/>
          </p:cNvSpPr>
          <p:nvPr>
            <p:ph idx="1"/>
          </p:nvPr>
        </p:nvSpPr>
        <p:spPr>
          <a:prstGeom prst="rect">
            <a:avLst/>
          </a:prstGeom>
          <a:noFill/>
          <a:ln>
            <a:noFill/>
          </a:ln>
        </p:spPr>
        <p:txBody>
          <a:bodyPr spcFirstLastPara="1" vert="horz" wrap="square" lIns="0" tIns="0" rIns="0" bIns="0" numCol="1" anchor="t" anchorCtr="0" compatLnSpc="1">
            <a:prstTxWarp prst="textNoShape">
              <a:avLst/>
            </a:prstTxWarp>
            <a:noAutofit/>
          </a:bodyPr>
          <a:lstStyle/>
          <a:p>
            <a:pPr marL="0" marR="33866" indent="0">
              <a:lnSpc>
                <a:spcPct val="115000"/>
              </a:lnSpc>
              <a:spcBef>
                <a:spcPts val="0"/>
              </a:spcBef>
              <a:buClr>
                <a:schemeClr val="dk1"/>
              </a:buClr>
              <a:buSzPts val="1100"/>
              <a:buNone/>
            </a:pPr>
            <a:r>
              <a:rPr lang="sv" sz="2667" dirty="0">
                <a:solidFill>
                  <a:srgbClr val="212121"/>
                </a:solidFill>
                <a:latin typeface="Avenir LT Pro 65 Medium" panose="020B0603020203020204" pitchFamily="34" charset="0"/>
              </a:rPr>
              <a:t>Så, hur ger vi feedback på ett sätt som minskar risken att vi upplever hot och går i försvar…?</a:t>
            </a:r>
            <a:endParaRPr sz="2667" dirty="0">
              <a:latin typeface="Avenir LT Pro 65 Medium" panose="020B0603020203020204" pitchFamily="34" charset="0"/>
            </a:endParaRPr>
          </a:p>
          <a:p>
            <a:pPr marL="84665" indent="0">
              <a:spcBef>
                <a:spcPts val="0"/>
              </a:spcBef>
              <a:buClr>
                <a:srgbClr val="000000"/>
              </a:buClr>
              <a:buNone/>
            </a:pPr>
            <a:br>
              <a:rPr lang="sv" sz="2800" dirty="0">
                <a:latin typeface="Garamond"/>
                <a:ea typeface="Garamond"/>
                <a:cs typeface="Garamond"/>
                <a:sym typeface="Garamond"/>
              </a:rPr>
            </a:br>
            <a:endParaRPr sz="2800" dirty="0"/>
          </a:p>
          <a:p>
            <a:pPr marL="270927" indent="-118530">
              <a:buNone/>
            </a:pPr>
            <a:endParaRPr dirty="0"/>
          </a:p>
        </p:txBody>
      </p:sp>
      <p:sp>
        <p:nvSpPr>
          <p:cNvPr id="165" name="Google Shape;165;p32"/>
          <p:cNvSpPr txBox="1">
            <a:spLocks noGrp="1"/>
          </p:cNvSpPr>
          <p:nvPr>
            <p:ph type="title"/>
          </p:nvPr>
        </p:nvSpPr>
        <p:spPr>
          <a:prstGeom prst="rect">
            <a:avLst/>
          </a:prstGeom>
          <a:noFill/>
          <a:ln>
            <a:noFill/>
          </a:ln>
        </p:spPr>
        <p:txBody>
          <a:bodyPr spcFirstLastPara="1" vert="horz" wrap="square" lIns="0" tIns="0" rIns="0" bIns="0" numCol="1" anchor="b" anchorCtr="0" compatLnSpc="1">
            <a:prstTxWarp prst="textNoShape">
              <a:avLst/>
            </a:prstTxWarp>
            <a:noAutofit/>
          </a:bodyPr>
          <a:lstStyle/>
          <a:p>
            <a:r>
              <a:rPr lang="sv" sz="7200" dirty="0">
                <a:latin typeface="Kapra Neue Custom" panose="00000800000000000000" pitchFamily="50" charset="0"/>
              </a:rPr>
              <a:t>HJÄRNVÄNLIG FEEDBACK</a:t>
            </a:r>
            <a:endParaRPr sz="7200" dirty="0">
              <a:latin typeface="Kapra Neue Custom" panose="00000800000000000000" pitchFamily="50"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70"/>
        <p:cNvGrpSpPr/>
        <p:nvPr/>
      </p:nvGrpSpPr>
      <p:grpSpPr>
        <a:xfrm>
          <a:off x="0" y="0"/>
          <a:ext cx="0" cy="0"/>
          <a:chOff x="0" y="0"/>
          <a:chExt cx="0" cy="0"/>
        </a:xfrm>
      </p:grpSpPr>
      <p:sp>
        <p:nvSpPr>
          <p:cNvPr id="171" name="Google Shape;171;p33"/>
          <p:cNvSpPr txBox="1">
            <a:spLocks noGrp="1"/>
          </p:cNvSpPr>
          <p:nvPr>
            <p:ph idx="1"/>
          </p:nvPr>
        </p:nvSpPr>
        <p:spPr>
          <a:prstGeom prst="rect">
            <a:avLst/>
          </a:prstGeom>
          <a:noFill/>
          <a:ln>
            <a:noFill/>
          </a:ln>
        </p:spPr>
        <p:txBody>
          <a:bodyPr spcFirstLastPara="1" vert="horz" wrap="square" lIns="0" tIns="0" rIns="0" bIns="0" numCol="1" anchor="t" anchorCtr="0" compatLnSpc="1">
            <a:prstTxWarp prst="textNoShape">
              <a:avLst/>
            </a:prstTxWarp>
            <a:noAutofit/>
          </a:bodyPr>
          <a:lstStyle/>
          <a:p>
            <a:pPr marL="0" indent="0">
              <a:spcBef>
                <a:spcPts val="0"/>
              </a:spcBef>
              <a:buClr>
                <a:schemeClr val="dk1"/>
              </a:buClr>
              <a:buSzPts val="1100"/>
              <a:buNone/>
            </a:pPr>
            <a:r>
              <a:rPr lang="sv" sz="2667" dirty="0">
                <a:solidFill>
                  <a:srgbClr val="212121"/>
                </a:solidFill>
              </a:rPr>
              <a:t>Bygg en organisationskultur där man frågar efter feedback!</a:t>
            </a:r>
            <a:endParaRPr sz="2667" dirty="0">
              <a:solidFill>
                <a:srgbClr val="212121"/>
              </a:solidFill>
            </a:endParaRPr>
          </a:p>
        </p:txBody>
      </p:sp>
      <p:sp>
        <p:nvSpPr>
          <p:cNvPr id="172" name="Google Shape;172;p33"/>
          <p:cNvSpPr txBox="1">
            <a:spLocks noGrp="1"/>
          </p:cNvSpPr>
          <p:nvPr>
            <p:ph type="title"/>
          </p:nvPr>
        </p:nvSpPr>
        <p:spPr>
          <a:prstGeom prst="rect">
            <a:avLst/>
          </a:prstGeom>
          <a:noFill/>
          <a:ln>
            <a:noFill/>
          </a:ln>
        </p:spPr>
        <p:txBody>
          <a:bodyPr spcFirstLastPara="1" vert="horz" wrap="square" lIns="0" tIns="0" rIns="0" bIns="0" numCol="1" anchor="b" anchorCtr="0" compatLnSpc="1">
            <a:prstTxWarp prst="textNoShape">
              <a:avLst/>
            </a:prstTxWarp>
            <a:noAutofit/>
          </a:bodyPr>
          <a:lstStyle/>
          <a:p>
            <a:r>
              <a:rPr lang="sv" sz="7200" dirty="0">
                <a:latin typeface="Kapra Neue Custom" panose="00000800000000000000" pitchFamily="50" charset="0"/>
              </a:rPr>
              <a:t>ORGANISATIONS-KULTUR</a:t>
            </a:r>
            <a:endParaRPr sz="7200" dirty="0">
              <a:latin typeface="Kapra Neue Custom" panose="00000800000000000000" pitchFamily="50"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sp>
        <p:nvSpPr>
          <p:cNvPr id="178" name="Google Shape;178;p34"/>
          <p:cNvSpPr txBox="1">
            <a:spLocks noGrp="1"/>
          </p:cNvSpPr>
          <p:nvPr>
            <p:ph idx="1"/>
          </p:nvPr>
        </p:nvSpPr>
        <p:spPr>
          <a:prstGeom prst="rect">
            <a:avLst/>
          </a:prstGeom>
          <a:noFill/>
          <a:ln>
            <a:noFill/>
          </a:ln>
        </p:spPr>
        <p:txBody>
          <a:bodyPr spcFirstLastPara="1" vert="horz" wrap="square" lIns="0" tIns="0" rIns="0" bIns="0" numCol="1" anchor="t" anchorCtr="0" compatLnSpc="1">
            <a:prstTxWarp prst="textNoShape">
              <a:avLst/>
            </a:prstTxWarp>
            <a:noAutofit/>
          </a:bodyPr>
          <a:lstStyle/>
          <a:p>
            <a:pPr marL="0" marR="33866" indent="0">
              <a:lnSpc>
                <a:spcPct val="115000"/>
              </a:lnSpc>
              <a:spcBef>
                <a:spcPts val="0"/>
              </a:spcBef>
              <a:buClr>
                <a:schemeClr val="dk1"/>
              </a:buClr>
              <a:buSzPts val="1100"/>
              <a:buNone/>
            </a:pPr>
            <a:r>
              <a:rPr lang="sv" sz="2667" dirty="0">
                <a:solidFill>
                  <a:srgbClr val="212121"/>
                </a:solidFill>
                <a:latin typeface="Avenir LT Pro 65 Medium" panose="020B0603020203020204" pitchFamily="34" charset="0"/>
              </a:rPr>
              <a:t>Välj ett coachande förhållningssätt.</a:t>
            </a:r>
            <a:br>
              <a:rPr lang="sv" sz="2667" dirty="0">
                <a:solidFill>
                  <a:srgbClr val="212121"/>
                </a:solidFill>
                <a:latin typeface="Avenir LT Pro 65 Medium" panose="020B0603020203020204" pitchFamily="34" charset="0"/>
              </a:rPr>
            </a:br>
            <a:endParaRPr sz="2667" dirty="0">
              <a:solidFill>
                <a:srgbClr val="212121"/>
              </a:solidFill>
              <a:latin typeface="Avenir LT Pro 65 Medium" panose="020B0603020203020204" pitchFamily="34" charset="0"/>
            </a:endParaRPr>
          </a:p>
          <a:p>
            <a:pPr marL="0" marR="33866" indent="0">
              <a:lnSpc>
                <a:spcPct val="115000"/>
              </a:lnSpc>
              <a:spcBef>
                <a:spcPts val="0"/>
              </a:spcBef>
              <a:buClr>
                <a:schemeClr val="dk1"/>
              </a:buClr>
              <a:buSzPts val="1100"/>
              <a:buNone/>
            </a:pPr>
            <a:r>
              <a:rPr lang="sv" sz="2667" dirty="0">
                <a:solidFill>
                  <a:srgbClr val="212121"/>
                </a:solidFill>
                <a:latin typeface="Avenir LT Pro 65 Medium" panose="020B0603020203020204" pitchFamily="34" charset="0"/>
              </a:rPr>
              <a:t>Ställ öppna frågor som hjälper människor att dra egna slutsatser och göra egna insikter.</a:t>
            </a:r>
            <a:endParaRPr sz="2667" dirty="0">
              <a:solidFill>
                <a:srgbClr val="212121"/>
              </a:solidFill>
              <a:latin typeface="Avenir LT Pro 65 Medium" panose="020B0603020203020204" pitchFamily="34" charset="0"/>
            </a:endParaRPr>
          </a:p>
        </p:txBody>
      </p:sp>
      <p:sp>
        <p:nvSpPr>
          <p:cNvPr id="179" name="Google Shape;179;p34"/>
          <p:cNvSpPr txBox="1">
            <a:spLocks noGrp="1"/>
          </p:cNvSpPr>
          <p:nvPr>
            <p:ph type="title"/>
          </p:nvPr>
        </p:nvSpPr>
        <p:spPr>
          <a:prstGeom prst="rect">
            <a:avLst/>
          </a:prstGeom>
          <a:noFill/>
          <a:ln>
            <a:noFill/>
          </a:ln>
        </p:spPr>
        <p:txBody>
          <a:bodyPr spcFirstLastPara="1" vert="horz" wrap="square" lIns="0" tIns="0" rIns="0" bIns="0" numCol="1" anchor="b" anchorCtr="0" compatLnSpc="1">
            <a:prstTxWarp prst="textNoShape">
              <a:avLst/>
            </a:prstTxWarp>
            <a:noAutofit/>
          </a:bodyPr>
          <a:lstStyle/>
          <a:p>
            <a:r>
              <a:rPr lang="sv" sz="7200" dirty="0">
                <a:latin typeface="Kapra Neue Custom" panose="00000800000000000000" pitchFamily="50" charset="0"/>
              </a:rPr>
              <a:t>COACHANDE FÖRHÅLLNINGSSÄTT</a:t>
            </a:r>
            <a:endParaRPr sz="7200" dirty="0">
              <a:latin typeface="Kapra Neue Custom" panose="00000800000000000000" pitchFamily="50" charset="0"/>
            </a:endParaRP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AG_LANGUAGETEXTBOX" val="Sv"/>
</p:tagLst>
</file>

<file path=ppt/theme/theme1.xml><?xml version="1.0" encoding="utf-8"?>
<a:theme xmlns:a="http://schemas.openxmlformats.org/drawingml/2006/main" name="Socialdemokraterna">
  <a:themeElements>
    <a:clrScheme name="Socialdemokraterna ny">
      <a:dk1>
        <a:srgbClr val="000000"/>
      </a:dk1>
      <a:lt1>
        <a:srgbClr val="FFFFFF"/>
      </a:lt1>
      <a:dk2>
        <a:srgbClr val="9C9E9F"/>
      </a:dk2>
      <a:lt2>
        <a:srgbClr val="DDDDDD"/>
      </a:lt2>
      <a:accent1>
        <a:srgbClr val="B40D1E"/>
      </a:accent1>
      <a:accent2>
        <a:srgbClr val="ED1B34"/>
      </a:accent2>
      <a:accent3>
        <a:srgbClr val="FFDCD6"/>
      </a:accent3>
      <a:accent4>
        <a:srgbClr val="000000"/>
      </a:accent4>
      <a:accent5>
        <a:srgbClr val="7F7F7F"/>
      </a:accent5>
      <a:accent6>
        <a:srgbClr val="A5A5A5"/>
      </a:accent6>
      <a:hlink>
        <a:srgbClr val="292929"/>
      </a:hlink>
      <a:folHlink>
        <a:srgbClr val="4D4D4D"/>
      </a:folHlink>
    </a:clrScheme>
    <a:fontScheme name="Socialdemokraterna">
      <a:majorFont>
        <a:latin typeface="Kapra Neue Custom"/>
        <a:ea typeface=""/>
        <a:cs typeface=""/>
      </a:majorFont>
      <a:minorFont>
        <a:latin typeface="Avenir LT Pro 65 Medium"/>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spAutoFit/>
      </a:bodyPr>
      <a:lstStyle>
        <a:defPPr algn="l">
          <a:spcBef>
            <a:spcPts val="600"/>
          </a:spcBef>
          <a:spcAft>
            <a:spcPts val="300"/>
          </a:spcAft>
          <a:defRPr sz="2400" dirty="0" err="1" smtClean="0">
            <a:latin typeface="+mn-lt"/>
          </a:defRPr>
        </a:defPPr>
      </a:lstStyle>
    </a:txDef>
  </a:objectDefaults>
  <a:extraClrSchemeLst/>
  <a:extLst>
    <a:ext uri="{05A4C25C-085E-4340-85A3-A5531E510DB2}">
      <thm15:themeFamily xmlns:thm15="http://schemas.microsoft.com/office/thememl/2012/main" name="Presentation13" id="{373AC898-3C10-6844-85FA-0E330079D3E2}" vid="{F6B62244-9BC0-A147-BFC1-396DB1E326B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PPT S wide 2021 final (1)</Template>
  <TotalTime>23</TotalTime>
  <Words>2117</Words>
  <Application>Microsoft Office PowerPoint</Application>
  <PresentationFormat>Bredbild</PresentationFormat>
  <Paragraphs>158</Paragraphs>
  <Slides>19</Slides>
  <Notes>19</Notes>
  <HiddenSlides>0</HiddenSlides>
  <MMClips>0</MMClips>
  <ScaleCrop>false</ScaleCrop>
  <HeadingPairs>
    <vt:vector size="6" baseType="variant">
      <vt:variant>
        <vt:lpstr>Använt teckensnitt</vt:lpstr>
      </vt:variant>
      <vt:variant>
        <vt:i4>7</vt:i4>
      </vt:variant>
      <vt:variant>
        <vt:lpstr>Tema</vt:lpstr>
      </vt:variant>
      <vt:variant>
        <vt:i4>1</vt:i4>
      </vt:variant>
      <vt:variant>
        <vt:lpstr>Bildrubriker</vt:lpstr>
      </vt:variant>
      <vt:variant>
        <vt:i4>19</vt:i4>
      </vt:variant>
    </vt:vector>
  </HeadingPairs>
  <TitlesOfParts>
    <vt:vector size="27" baseType="lpstr">
      <vt:lpstr>Arial</vt:lpstr>
      <vt:lpstr>Avenir</vt:lpstr>
      <vt:lpstr>Avenir LT Pro 65 Medium</vt:lpstr>
      <vt:lpstr>Calibri</vt:lpstr>
      <vt:lpstr>Garamond</vt:lpstr>
      <vt:lpstr>Kapra Neue Custom</vt:lpstr>
      <vt:lpstr>Proxima Nova</vt:lpstr>
      <vt:lpstr>Socialdemokraterna</vt:lpstr>
      <vt:lpstr>GRUNDLÄGGANDE LEDARSKAPSUTBILDNING FÖR DIG SOM HAR UPPDRAG I, ELLER ÅT, PARTIET  </vt:lpstr>
      <vt:lpstr>FEEDBACK</vt:lpstr>
      <vt:lpstr>SYFTE</vt:lpstr>
      <vt:lpstr>PowerPoint-presentation</vt:lpstr>
      <vt:lpstr>PowerPoint-presentation</vt:lpstr>
      <vt:lpstr>PowerPoint-presentation</vt:lpstr>
      <vt:lpstr>HJÄRNVÄNLIG FEEDBACK</vt:lpstr>
      <vt:lpstr>ORGANISATIONS-KULTUR</vt:lpstr>
      <vt:lpstr>COACHANDE FÖRHÅLLNINGSSÄTT</vt:lpstr>
      <vt:lpstr>“TRE FRÅGOR”-METODEN</vt:lpstr>
      <vt:lpstr>“TRE FRÅGOR” UPPSKATTNING</vt:lpstr>
      <vt:lpstr>“TRE FRÅGOR” UTVECKLANDE</vt:lpstr>
      <vt:lpstr>GE UPPSKATTANDE FEEDBACK</vt:lpstr>
      <vt:lpstr>GE UPPSKATTANDE FEEDBACK</vt:lpstr>
      <vt:lpstr>GE UPPSKATTANDE FEEDBACK</vt:lpstr>
      <vt:lpstr>GE UPPSKATTANDE FEEDBACK</vt:lpstr>
      <vt:lpstr>REFLEKTION</vt:lpstr>
      <vt:lpstr>REFLEKTION</vt:lpstr>
      <vt:lpstr>PowerPoint-presentation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Thomas Frid</dc:creator>
  <cp:lastModifiedBy>Anna-Maria Engqvist</cp:lastModifiedBy>
  <cp:revision>6</cp:revision>
  <dcterms:created xsi:type="dcterms:W3CDTF">2022-01-26T13:38:08Z</dcterms:created>
  <dcterms:modified xsi:type="dcterms:W3CDTF">2024-10-02T19:26:02Z</dcterms:modified>
</cp:coreProperties>
</file>