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10"/>
  </p:notesMasterIdLst>
  <p:sldIdLst>
    <p:sldId id="277" r:id="rId2"/>
    <p:sldId id="269" r:id="rId3"/>
    <p:sldId id="270" r:id="rId4"/>
    <p:sldId id="275" r:id="rId5"/>
    <p:sldId id="317" r:id="rId6"/>
    <p:sldId id="316" r:id="rId7"/>
    <p:sldId id="276" r:id="rId8"/>
    <p:sldId id="261" r:id="rId9"/>
  </p:sldIdLst>
  <p:sldSz cx="12192000" cy="6858000"/>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a Axelsson" initials="PA" lastIdx="3" clrIdx="0">
    <p:extLst>
      <p:ext uri="{19B8F6BF-5375-455C-9EA6-DF929625EA0E}">
        <p15:presenceInfo xmlns:p15="http://schemas.microsoft.com/office/powerpoint/2012/main" userId="S::petra.axelsson@socialdemokraterna.se::919a7e82-8434-43e7-a141-a76a127acd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1B34"/>
    <a:srgbClr val="FEDCD6"/>
    <a:srgbClr val="B40D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9298" autoAdjust="0"/>
  </p:normalViewPr>
  <p:slideViewPr>
    <p:cSldViewPr snapToGrid="0">
      <p:cViewPr varScale="1">
        <p:scale>
          <a:sx n="99" d="100"/>
          <a:sy n="99" d="100"/>
        </p:scale>
        <p:origin x="894" y="72"/>
      </p:cViewPr>
      <p:guideLst>
        <p:guide pos="3840"/>
        <p:guide orient="horz"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7B155-E826-46B9-9A3A-888A910707A3}" type="datetimeFigureOut">
              <a:rPr lang="en-US" smtClean="0"/>
              <a:t>10/2/2024</a:t>
            </a:fld>
            <a:endParaRPr lang="en-US"/>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ED29D-D7E3-4547-AF0B-728EC45DF93B}" type="slidenum">
              <a:rPr lang="en-US" smtClean="0"/>
              <a:t>‹#›</a:t>
            </a:fld>
            <a:endParaRPr lang="en-US"/>
          </a:p>
        </p:txBody>
      </p:sp>
    </p:spTree>
    <p:extLst>
      <p:ext uri="{BB962C8B-B14F-4D97-AF65-F5344CB8AC3E}">
        <p14:creationId xmlns:p14="http://schemas.microsoft.com/office/powerpoint/2010/main" val="112712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 name="Google Shape;50;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51" name="Google Shape;51;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aba4133427_0_1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gaba4133427_0_19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br>
              <a:rPr lang="sv" dirty="0">
                <a:latin typeface="Calibri"/>
                <a:ea typeface="Calibri"/>
                <a:cs typeface="Calibri"/>
                <a:sym typeface="Calibri"/>
              </a:rPr>
            </a:br>
            <a:endParaRPr dirty="0">
              <a:latin typeface="Calibri"/>
              <a:ea typeface="Calibri"/>
              <a:cs typeface="Calibri"/>
              <a:sym typeface="Calibri"/>
            </a:endParaRPr>
          </a:p>
        </p:txBody>
      </p:sp>
      <p:sp>
        <p:nvSpPr>
          <p:cNvPr id="195" name="Google Shape;195;gaba4133427_0_19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aba4133427_0_197:notes"/>
          <p:cNvSpPr txBox="1">
            <a:spLocks noGrp="1"/>
          </p:cNvSpPr>
          <p:nvPr>
            <p:ph type="body" idx="1"/>
          </p:nvPr>
        </p:nvSpPr>
        <p:spPr>
          <a:xfrm>
            <a:off x="685800" y="4343399"/>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Font typeface="Arial"/>
              <a:buNone/>
            </a:pPr>
            <a:r>
              <a:rPr lang="sv" sz="1100" dirty="0">
                <a:solidFill>
                  <a:schemeClr val="dk1"/>
                </a:solidFill>
                <a:latin typeface="Calibri"/>
                <a:ea typeface="Calibri"/>
                <a:cs typeface="Calibri"/>
                <a:sym typeface="Calibri"/>
              </a:rPr>
              <a:t>Uppskattad tidsåtgång: 5 min </a:t>
            </a:r>
            <a:endParaRPr sz="1100" dirty="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100" dirty="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sv" sz="1100" dirty="0">
                <a:solidFill>
                  <a:schemeClr val="dk1"/>
                </a:solidFill>
              </a:rPr>
              <a:t>Inled med att gå igenom tanken kring Effektivt ledarskap och medarbetarskap. Det är baserat på IMGD-modellen. Susan Wheelan som utvecklat modellen IMGD utvecklade tankar kring hur man som ledare och/eller medlem kan stötta konstruktiv utveckling av en grupp genom att lyssna in och agera utifrån existerande behov av utveckling hos individ och grupp. </a:t>
            </a:r>
            <a:endParaRPr sz="1100"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1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100" dirty="0">
                <a:solidFill>
                  <a:schemeClr val="dk1"/>
                </a:solidFill>
              </a:rPr>
              <a:t>Effektivt ledarskap och medarbetarskap betyder att man som ledare eller medlem applicerar ett förhållningssätt som utgår från verkliga behov hos gruppmedlemmarna utifrån var de befinner sig i sin utveckling som grupp. Tanken bakom effektivt ledarskap och medarbetarskap är att det finns förhållningssätt som är bättre lämpade och mer konstruktiva än andra beroende på situation. Att det finns behov som är dominerande och tydliga relaterat till var en grupp befinner sig i sin utveckling. Ett effektivt ledarskap och medarbetarskap förutsätter att kunna läsa av/känna av individers och gruppers behov, att vara flexibel och snabbt kunna anpassa sig.</a:t>
            </a:r>
            <a:endParaRPr sz="1100"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1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100" dirty="0">
                <a:solidFill>
                  <a:schemeClr val="dk1"/>
                </a:solidFill>
              </a:rPr>
              <a:t>Att applicera ett effektivt ledarskap och medarbetarskap på modellen om gruppers utveckling (IMGD-modellen) handlar om att se vilka förhållningssätt som är mest effektivt och utvecklande för varje specifik fas. I modellen för gruppers utvecklings visas att i takt med gruppens utveckling ökar ansvarstagande och förmåga att samverka. </a:t>
            </a:r>
            <a:endParaRPr sz="1100"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100" dirty="0">
              <a:solidFill>
                <a:srgbClr val="212121"/>
              </a:solidFill>
              <a:highlight>
                <a:srgbClr val="FFFFFF"/>
              </a:highlight>
              <a:latin typeface="Calibri"/>
              <a:ea typeface="Calibri"/>
              <a:cs typeface="Calibri"/>
              <a:sym typeface="Calibri"/>
            </a:endParaRPr>
          </a:p>
        </p:txBody>
      </p:sp>
      <p:sp>
        <p:nvSpPr>
          <p:cNvPr id="200" name="Google Shape;200;gaba4133427_0_1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b3904b5d2a_0_20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2" name="Google Shape;242;gb3904b5d2a_0_20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 dirty="0">
                <a:latin typeface="Calibri"/>
                <a:ea typeface="Calibri"/>
                <a:cs typeface="Calibri"/>
                <a:sym typeface="Calibri"/>
              </a:rPr>
              <a:t>Uppskattad tidsåtgång: 12 min</a:t>
            </a:r>
            <a:endParaRPr dirty="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200" dirty="0">
              <a:solidFill>
                <a:schemeClr val="dk1"/>
              </a:solidFill>
            </a:endParaRPr>
          </a:p>
          <a:p>
            <a:pPr marL="0" lvl="0" indent="0" algn="l" rtl="0">
              <a:spcBef>
                <a:spcPts val="0"/>
              </a:spcBef>
              <a:spcAft>
                <a:spcPts val="0"/>
              </a:spcAft>
              <a:buNone/>
            </a:pPr>
            <a:endParaRPr sz="1200" dirty="0">
              <a:highlight>
                <a:srgbClr val="FFFFFF"/>
              </a:highlight>
              <a:latin typeface="Calibri"/>
              <a:ea typeface="Calibri"/>
              <a:cs typeface="Calibri"/>
              <a:sym typeface="Calibri"/>
            </a:endParaRPr>
          </a:p>
        </p:txBody>
      </p:sp>
      <p:sp>
        <p:nvSpPr>
          <p:cNvPr id="243" name="Google Shape;243;gb3904b5d2a_0_20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b3904b5d2a_0_20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2" name="Google Shape;242;gb3904b5d2a_0_20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 dirty="0">
                <a:latin typeface="Calibri"/>
                <a:ea typeface="Calibri"/>
                <a:cs typeface="Calibri"/>
                <a:sym typeface="Calibri"/>
              </a:rPr>
              <a:t>Uppskattad tidsåtgång: 20 min</a:t>
            </a:r>
            <a:endParaRPr dirty="0">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200" dirty="0">
              <a:solidFill>
                <a:schemeClr val="dk1"/>
              </a:solidFill>
            </a:endParaRPr>
          </a:p>
          <a:p>
            <a:pPr marL="0" lvl="0" indent="0" algn="l" rtl="0">
              <a:spcBef>
                <a:spcPts val="0"/>
              </a:spcBef>
              <a:spcAft>
                <a:spcPts val="0"/>
              </a:spcAft>
              <a:buNone/>
            </a:pPr>
            <a:endParaRPr sz="1200" dirty="0">
              <a:highlight>
                <a:srgbClr val="FFFFFF"/>
              </a:highlight>
              <a:latin typeface="Calibri"/>
              <a:ea typeface="Calibri"/>
              <a:cs typeface="Calibri"/>
              <a:sym typeface="Calibri"/>
            </a:endParaRPr>
          </a:p>
        </p:txBody>
      </p:sp>
      <p:sp>
        <p:nvSpPr>
          <p:cNvPr id="243" name="Google Shape;243;gb3904b5d2a_0_20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5</a:t>
            </a:fld>
            <a:endParaRPr/>
          </a:p>
        </p:txBody>
      </p:sp>
    </p:spTree>
    <p:extLst>
      <p:ext uri="{BB962C8B-B14F-4D97-AF65-F5344CB8AC3E}">
        <p14:creationId xmlns:p14="http://schemas.microsoft.com/office/powerpoint/2010/main" val="2951691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b3904b5d2a_0_20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2" name="Google Shape;242;gb3904b5d2a_0_20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
                <a:latin typeface="Calibri"/>
                <a:ea typeface="Calibri"/>
                <a:cs typeface="Calibri"/>
                <a:sym typeface="Calibri"/>
              </a:rPr>
              <a:t>Uppskattad tidsåtgång: 5 min</a:t>
            </a:r>
            <a:endParaRPr>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200">
              <a:solidFill>
                <a:schemeClr val="dk1"/>
              </a:solidFill>
            </a:endParaRPr>
          </a:p>
          <a:p>
            <a:pPr marL="0" lvl="0" indent="0" algn="l" rtl="0">
              <a:spcBef>
                <a:spcPts val="0"/>
              </a:spcBef>
              <a:spcAft>
                <a:spcPts val="0"/>
              </a:spcAft>
              <a:buNone/>
            </a:pPr>
            <a:endParaRPr sz="1200">
              <a:highlight>
                <a:srgbClr val="FFFFFF"/>
              </a:highlight>
              <a:latin typeface="Calibri"/>
              <a:ea typeface="Calibri"/>
              <a:cs typeface="Calibri"/>
              <a:sym typeface="Calibri"/>
            </a:endParaRPr>
          </a:p>
        </p:txBody>
      </p:sp>
      <p:sp>
        <p:nvSpPr>
          <p:cNvPr id="243" name="Google Shape;243;gb3904b5d2a_0_20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6</a:t>
            </a:fld>
            <a:endParaRPr/>
          </a:p>
        </p:txBody>
      </p:sp>
    </p:spTree>
    <p:extLst>
      <p:ext uri="{BB962C8B-B14F-4D97-AF65-F5344CB8AC3E}">
        <p14:creationId xmlns:p14="http://schemas.microsoft.com/office/powerpoint/2010/main" val="3090999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b3904b5d2a_0_20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b3904b5d2a_0_20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
                <a:latin typeface="Calibri"/>
                <a:ea typeface="Calibri"/>
                <a:cs typeface="Calibri"/>
                <a:sym typeface="Calibri"/>
              </a:rPr>
              <a:t>Uppskattad tidsåtgång: 15 min</a:t>
            </a: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lnSpc>
                <a:spcPct val="115000"/>
              </a:lnSpc>
              <a:spcBef>
                <a:spcPts val="0"/>
              </a:spcBef>
              <a:spcAft>
                <a:spcPts val="0"/>
              </a:spcAft>
              <a:buSzPts val="1100"/>
              <a:buNone/>
            </a:pPr>
            <a:r>
              <a:rPr lang="sv">
                <a:solidFill>
                  <a:schemeClr val="dk1"/>
                </a:solidFill>
                <a:latin typeface="Calibri"/>
                <a:ea typeface="Calibri"/>
                <a:cs typeface="Calibri"/>
                <a:sym typeface="Calibri"/>
              </a:rPr>
              <a:t>Deltagarna delar reflektioner med varandra i de mindre grupperna.</a:t>
            </a:r>
            <a:endParaRPr>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sv">
                <a:solidFill>
                  <a:schemeClr val="dk1"/>
                </a:solidFill>
                <a:latin typeface="Calibri"/>
                <a:ea typeface="Calibri"/>
                <a:cs typeface="Calibri"/>
                <a:sym typeface="Calibri"/>
              </a:rPr>
              <a:t>Uppmuntra att alla får lika mycket tid att dela och påminn om att det handlar om att lyssna på varandras reflektioner. Inte att gå in i dialog.</a:t>
            </a:r>
            <a:endParaRPr>
              <a:solidFill>
                <a:schemeClr val="dk1"/>
              </a:solidFill>
              <a:latin typeface="Calibri"/>
              <a:ea typeface="Calibri"/>
              <a:cs typeface="Calibri"/>
              <a:sym typeface="Calibri"/>
            </a:endParaRPr>
          </a:p>
          <a:p>
            <a:pPr marL="0" lvl="0" indent="0" algn="l" rtl="0">
              <a:lnSpc>
                <a:spcPct val="115000"/>
              </a:lnSpc>
              <a:spcBef>
                <a:spcPts val="0"/>
              </a:spcBef>
              <a:spcAft>
                <a:spcPts val="0"/>
              </a:spcAft>
              <a:buSzPts val="1100"/>
              <a:buNone/>
            </a:pPr>
            <a:endParaRPr>
              <a:solidFill>
                <a:schemeClr val="dk1"/>
              </a:solidFill>
              <a:highlight>
                <a:schemeClr val="lt1"/>
              </a:highlight>
              <a:latin typeface="Calibri"/>
              <a:ea typeface="Calibri"/>
              <a:cs typeface="Calibri"/>
              <a:sym typeface="Calibri"/>
            </a:endParaRPr>
          </a:p>
          <a:p>
            <a:pPr marL="0" lvl="0" indent="0" algn="l" rtl="0">
              <a:lnSpc>
                <a:spcPct val="115000"/>
              </a:lnSpc>
              <a:spcBef>
                <a:spcPts val="0"/>
              </a:spcBef>
              <a:spcAft>
                <a:spcPts val="0"/>
              </a:spcAft>
              <a:buSzPts val="1100"/>
              <a:buNone/>
            </a:pPr>
            <a:endParaRPr sz="1200">
              <a:solidFill>
                <a:schemeClr val="dk1"/>
              </a:solidFill>
              <a:highlight>
                <a:schemeClr val="lt1"/>
              </a:highlight>
            </a:endParaRPr>
          </a:p>
          <a:p>
            <a:pPr marL="0" lvl="0" indent="0" algn="l" rtl="0">
              <a:spcBef>
                <a:spcPts val="0"/>
              </a:spcBef>
              <a:spcAft>
                <a:spcPts val="0"/>
              </a:spcAft>
              <a:buNone/>
            </a:pPr>
            <a:endParaRPr>
              <a:highlight>
                <a:srgbClr val="FFFFFF"/>
              </a:highlight>
              <a:latin typeface="Calibri"/>
              <a:ea typeface="Calibri"/>
              <a:cs typeface="Calibri"/>
              <a:sym typeface="Calibri"/>
            </a:endParaRPr>
          </a:p>
        </p:txBody>
      </p:sp>
      <p:sp>
        <p:nvSpPr>
          <p:cNvPr id="250" name="Google Shape;250;gb3904b5d2a_0_20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8</a:t>
            </a:fld>
            <a:endParaRPr lang="sv-SE" dirty="0"/>
          </a:p>
        </p:txBody>
      </p:sp>
    </p:spTree>
    <p:extLst>
      <p:ext uri="{BB962C8B-B14F-4D97-AF65-F5344CB8AC3E}">
        <p14:creationId xmlns:p14="http://schemas.microsoft.com/office/powerpoint/2010/main" val="36793591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accent2"/>
        </a:solidFill>
        <a:effectLst/>
      </p:bgPr>
    </p:bg>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2"/>
          <a:stretch>
            <a:fillRect/>
          </a:stretch>
        </p:blipFill>
        <p:spPr>
          <a:xfrm>
            <a:off x="10361682" y="5260041"/>
            <a:ext cx="1222317" cy="1086153"/>
          </a:xfrm>
          <a:prstGeom prst="rect">
            <a:avLst/>
          </a:prstGeom>
        </p:spPr>
      </p:pic>
      <p:sp>
        <p:nvSpPr>
          <p:cNvPr id="6150" name="Rectangle 6"/>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Rubrik och innehåll (ros)">
  <p:cSld name="Rubrik och innehåll (ros)">
    <p:bg>
      <p:bgPr>
        <a:solidFill>
          <a:schemeClr val="lt1"/>
        </a:solidFill>
        <a:effectLst/>
      </p:bgPr>
    </p:bg>
    <p:spTree>
      <p:nvGrpSpPr>
        <p:cNvPr id="1" name="Shape 62"/>
        <p:cNvGrpSpPr/>
        <p:nvPr/>
      </p:nvGrpSpPr>
      <p:grpSpPr>
        <a:xfrm>
          <a:off x="0" y="0"/>
          <a:ext cx="0" cy="0"/>
          <a:chOff x="0" y="0"/>
          <a:chExt cx="0" cy="0"/>
        </a:xfrm>
      </p:grpSpPr>
      <p:sp>
        <p:nvSpPr>
          <p:cNvPr id="63" name="Google Shape;63;p15"/>
          <p:cNvSpPr txBox="1">
            <a:spLocks noGrp="1"/>
          </p:cNvSpPr>
          <p:nvPr>
            <p:ph type="body" idx="1"/>
          </p:nvPr>
        </p:nvSpPr>
        <p:spPr>
          <a:xfrm>
            <a:off x="1173600" y="2570400"/>
            <a:ext cx="7560000" cy="2944800"/>
          </a:xfrm>
          <a:prstGeom prst="rect">
            <a:avLst/>
          </a:prstGeom>
          <a:noFill/>
          <a:ln>
            <a:noFill/>
          </a:ln>
        </p:spPr>
        <p:txBody>
          <a:bodyPr spcFirstLastPara="1" wrap="square" lIns="0" tIns="0" rIns="0" bIns="0" anchor="t" anchorCtr="0">
            <a:noAutofit/>
          </a:bodyPr>
          <a:lstStyle>
            <a:lvl1pPr marL="609585" lvl="0" indent="-457189" algn="l" rtl="0">
              <a:lnSpc>
                <a:spcPct val="100000"/>
              </a:lnSpc>
              <a:spcBef>
                <a:spcPts val="667"/>
              </a:spcBef>
              <a:spcAft>
                <a:spcPts val="0"/>
              </a:spcAft>
              <a:buSzPts val="1800"/>
              <a:buFont typeface="Avenir"/>
              <a:buChar char="•"/>
              <a:defRPr/>
            </a:lvl1pPr>
            <a:lvl2pPr marL="1219170" lvl="1" indent="-423323" algn="l" rtl="0">
              <a:lnSpc>
                <a:spcPct val="100000"/>
              </a:lnSpc>
              <a:spcBef>
                <a:spcPts val="267"/>
              </a:spcBef>
              <a:spcAft>
                <a:spcPts val="0"/>
              </a:spcAft>
              <a:buClr>
                <a:schemeClr val="dk1"/>
              </a:buClr>
              <a:buSzPts val="1400"/>
              <a:buChar char="–"/>
              <a:defRPr/>
            </a:lvl2pPr>
            <a:lvl3pPr marL="1828754" lvl="2" indent="-423323" algn="l" rtl="0">
              <a:lnSpc>
                <a:spcPct val="100000"/>
              </a:lnSpc>
              <a:spcBef>
                <a:spcPts val="0"/>
              </a:spcBef>
              <a:spcAft>
                <a:spcPts val="0"/>
              </a:spcAft>
              <a:buClr>
                <a:schemeClr val="dk1"/>
              </a:buClr>
              <a:buSzPts val="1400"/>
              <a:buChar char="•"/>
              <a:defRPr/>
            </a:lvl3pPr>
            <a:lvl4pPr marL="2438339" lvl="3" indent="-423323" algn="l" rtl="0">
              <a:lnSpc>
                <a:spcPct val="100000"/>
              </a:lnSpc>
              <a:spcBef>
                <a:spcPts val="0"/>
              </a:spcBef>
              <a:spcAft>
                <a:spcPts val="0"/>
              </a:spcAft>
              <a:buClr>
                <a:schemeClr val="dk1"/>
              </a:buClr>
              <a:buSzPts val="1400"/>
              <a:buChar char="–"/>
              <a:defRPr/>
            </a:lvl4pPr>
            <a:lvl5pPr marL="3047924" lvl="4" indent="-423323" algn="l" rtl="0">
              <a:lnSpc>
                <a:spcPct val="100000"/>
              </a:lnSpc>
              <a:spcBef>
                <a:spcPts val="0"/>
              </a:spcBef>
              <a:spcAft>
                <a:spcPts val="0"/>
              </a:spcAft>
              <a:buClr>
                <a:schemeClr val="dk1"/>
              </a:buClr>
              <a:buSzPts val="1400"/>
              <a:buChar char="»"/>
              <a:defRPr/>
            </a:lvl5pPr>
            <a:lvl6pPr marL="3657509" lvl="5" indent="-423323" algn="l" rtl="0">
              <a:lnSpc>
                <a:spcPct val="80000"/>
              </a:lnSpc>
              <a:spcBef>
                <a:spcPts val="267"/>
              </a:spcBef>
              <a:spcAft>
                <a:spcPts val="0"/>
              </a:spcAft>
              <a:buClr>
                <a:schemeClr val="dk1"/>
              </a:buClr>
              <a:buSzPts val="1400"/>
              <a:buChar char="»"/>
              <a:defRPr/>
            </a:lvl6pPr>
            <a:lvl7pPr marL="4267093" lvl="6" indent="-423323" algn="l" rtl="0">
              <a:lnSpc>
                <a:spcPct val="80000"/>
              </a:lnSpc>
              <a:spcBef>
                <a:spcPts val="267"/>
              </a:spcBef>
              <a:spcAft>
                <a:spcPts val="0"/>
              </a:spcAft>
              <a:buClr>
                <a:schemeClr val="dk1"/>
              </a:buClr>
              <a:buSzPts val="1400"/>
              <a:buChar char="»"/>
              <a:defRPr/>
            </a:lvl7pPr>
            <a:lvl8pPr marL="4876678" lvl="7" indent="-423323" algn="l" rtl="0">
              <a:lnSpc>
                <a:spcPct val="80000"/>
              </a:lnSpc>
              <a:spcBef>
                <a:spcPts val="267"/>
              </a:spcBef>
              <a:spcAft>
                <a:spcPts val="0"/>
              </a:spcAft>
              <a:buClr>
                <a:schemeClr val="dk1"/>
              </a:buClr>
              <a:buSzPts val="1400"/>
              <a:buChar char="»"/>
              <a:defRPr/>
            </a:lvl8pPr>
            <a:lvl9pPr marL="5486263" lvl="8" indent="-423323" algn="l" rtl="0">
              <a:lnSpc>
                <a:spcPct val="80000"/>
              </a:lnSpc>
              <a:spcBef>
                <a:spcPts val="267"/>
              </a:spcBef>
              <a:spcAft>
                <a:spcPts val="267"/>
              </a:spcAft>
              <a:buClr>
                <a:schemeClr val="dk1"/>
              </a:buClr>
              <a:buSzPts val="1400"/>
              <a:buChar char="»"/>
              <a:defRPr/>
            </a:lvl9pPr>
          </a:lstStyle>
          <a:p>
            <a:endParaRPr/>
          </a:p>
        </p:txBody>
      </p:sp>
      <p:sp>
        <p:nvSpPr>
          <p:cNvPr id="64" name="Google Shape;64;p15"/>
          <p:cNvSpPr txBox="1">
            <a:spLocks noGrp="1"/>
          </p:cNvSpPr>
          <p:nvPr>
            <p:ph type="ftr" idx="11"/>
          </p:nvPr>
        </p:nvSpPr>
        <p:spPr>
          <a:xfrm>
            <a:off x="368379" y="6405647"/>
            <a:ext cx="3860800" cy="223200"/>
          </a:xfrm>
          <a:prstGeom prst="rect">
            <a:avLst/>
          </a:prstGeom>
          <a:noFill/>
          <a:ln>
            <a:noFill/>
          </a:ln>
        </p:spPr>
        <p:txBody>
          <a:bodyPr spcFirstLastPara="1" wrap="square" lIns="0" tIns="0" rIns="0" bIns="0" anchor="t"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65" name="Google Shape;65;p15"/>
          <p:cNvSpPr txBox="1">
            <a:spLocks noGrp="1"/>
          </p:cNvSpPr>
          <p:nvPr>
            <p:ph type="sldNum" idx="12"/>
          </p:nvPr>
        </p:nvSpPr>
        <p:spPr>
          <a:xfrm>
            <a:off x="11147049" y="252941"/>
            <a:ext cx="792000" cy="223200"/>
          </a:xfrm>
          <a:prstGeom prst="rect">
            <a:avLst/>
          </a:prstGeom>
          <a:noFill/>
          <a:ln>
            <a:noFill/>
          </a:ln>
        </p:spPr>
        <p:txBody>
          <a:bodyPr spcFirstLastPara="1" wrap="square" lIns="0" tIns="0" rIns="0" bIns="0" anchor="t" anchorCtr="0">
            <a:noAutofit/>
          </a:bodyPr>
          <a:lstStyle>
            <a:lvl1pPr marL="0" lvl="0" indent="0" algn="r" rtl="0">
              <a:spcBef>
                <a:spcPts val="0"/>
              </a:spcBef>
              <a:spcAft>
                <a:spcPts val="0"/>
              </a:spcAft>
              <a:buNone/>
              <a:defRPr sz="1067" b="0" i="0" u="none" strike="noStrike" cap="none">
                <a:solidFill>
                  <a:schemeClr val="dk1"/>
                </a:solidFill>
                <a:latin typeface="Avenir"/>
                <a:ea typeface="Avenir"/>
                <a:cs typeface="Avenir"/>
                <a:sym typeface="Avenir"/>
              </a:defRPr>
            </a:lvl1pPr>
            <a:lvl2pPr marL="0" lvl="1" indent="0" algn="r" rtl="0">
              <a:spcBef>
                <a:spcPts val="0"/>
              </a:spcBef>
              <a:spcAft>
                <a:spcPts val="0"/>
              </a:spcAft>
              <a:buNone/>
              <a:defRPr sz="1067" b="0" i="0" u="none" strike="noStrike" cap="none">
                <a:solidFill>
                  <a:schemeClr val="dk1"/>
                </a:solidFill>
                <a:latin typeface="Avenir"/>
                <a:ea typeface="Avenir"/>
                <a:cs typeface="Avenir"/>
                <a:sym typeface="Avenir"/>
              </a:defRPr>
            </a:lvl2pPr>
            <a:lvl3pPr marL="0" lvl="2" indent="0" algn="r" rtl="0">
              <a:spcBef>
                <a:spcPts val="0"/>
              </a:spcBef>
              <a:spcAft>
                <a:spcPts val="0"/>
              </a:spcAft>
              <a:buNone/>
              <a:defRPr sz="1067" b="0" i="0" u="none" strike="noStrike" cap="none">
                <a:solidFill>
                  <a:schemeClr val="dk1"/>
                </a:solidFill>
                <a:latin typeface="Avenir"/>
                <a:ea typeface="Avenir"/>
                <a:cs typeface="Avenir"/>
                <a:sym typeface="Avenir"/>
              </a:defRPr>
            </a:lvl3pPr>
            <a:lvl4pPr marL="0" lvl="3" indent="0" algn="r" rtl="0">
              <a:spcBef>
                <a:spcPts val="0"/>
              </a:spcBef>
              <a:spcAft>
                <a:spcPts val="0"/>
              </a:spcAft>
              <a:buNone/>
              <a:defRPr sz="1067" b="0" i="0" u="none" strike="noStrike" cap="none">
                <a:solidFill>
                  <a:schemeClr val="dk1"/>
                </a:solidFill>
                <a:latin typeface="Avenir"/>
                <a:ea typeface="Avenir"/>
                <a:cs typeface="Avenir"/>
                <a:sym typeface="Avenir"/>
              </a:defRPr>
            </a:lvl4pPr>
            <a:lvl5pPr marL="0" lvl="4" indent="0" algn="r" rtl="0">
              <a:spcBef>
                <a:spcPts val="0"/>
              </a:spcBef>
              <a:spcAft>
                <a:spcPts val="0"/>
              </a:spcAft>
              <a:buNone/>
              <a:defRPr sz="1067" b="0" i="0" u="none" strike="noStrike" cap="none">
                <a:solidFill>
                  <a:schemeClr val="dk1"/>
                </a:solidFill>
                <a:latin typeface="Avenir"/>
                <a:ea typeface="Avenir"/>
                <a:cs typeface="Avenir"/>
                <a:sym typeface="Avenir"/>
              </a:defRPr>
            </a:lvl5pPr>
            <a:lvl6pPr marL="0" lvl="5" indent="0" algn="r" rtl="0">
              <a:spcBef>
                <a:spcPts val="0"/>
              </a:spcBef>
              <a:spcAft>
                <a:spcPts val="0"/>
              </a:spcAft>
              <a:buNone/>
              <a:defRPr sz="1067" b="0" i="0" u="none" strike="noStrike" cap="none">
                <a:solidFill>
                  <a:schemeClr val="dk1"/>
                </a:solidFill>
                <a:latin typeface="Avenir"/>
                <a:ea typeface="Avenir"/>
                <a:cs typeface="Avenir"/>
                <a:sym typeface="Avenir"/>
              </a:defRPr>
            </a:lvl6pPr>
            <a:lvl7pPr marL="0" lvl="6" indent="0" algn="r" rtl="0">
              <a:spcBef>
                <a:spcPts val="0"/>
              </a:spcBef>
              <a:spcAft>
                <a:spcPts val="0"/>
              </a:spcAft>
              <a:buNone/>
              <a:defRPr sz="1067" b="0" i="0" u="none" strike="noStrike" cap="none">
                <a:solidFill>
                  <a:schemeClr val="dk1"/>
                </a:solidFill>
                <a:latin typeface="Avenir"/>
                <a:ea typeface="Avenir"/>
                <a:cs typeface="Avenir"/>
                <a:sym typeface="Avenir"/>
              </a:defRPr>
            </a:lvl7pPr>
            <a:lvl8pPr marL="0" lvl="7" indent="0" algn="r" rtl="0">
              <a:spcBef>
                <a:spcPts val="0"/>
              </a:spcBef>
              <a:spcAft>
                <a:spcPts val="0"/>
              </a:spcAft>
              <a:buNone/>
              <a:defRPr sz="1067" b="0" i="0" u="none" strike="noStrike" cap="none">
                <a:solidFill>
                  <a:schemeClr val="dk1"/>
                </a:solidFill>
                <a:latin typeface="Avenir"/>
                <a:ea typeface="Avenir"/>
                <a:cs typeface="Avenir"/>
                <a:sym typeface="Avenir"/>
              </a:defRPr>
            </a:lvl8pPr>
            <a:lvl9pPr marL="0" lvl="8" indent="0" algn="r" rtl="0">
              <a:spcBef>
                <a:spcPts val="0"/>
              </a:spcBef>
              <a:spcAft>
                <a:spcPts val="0"/>
              </a:spcAft>
              <a:buNone/>
              <a:defRPr sz="1067" b="0" i="0" u="none" strike="noStrike" cap="none">
                <a:solidFill>
                  <a:schemeClr val="dk1"/>
                </a:solidFill>
                <a:latin typeface="Avenir"/>
                <a:ea typeface="Avenir"/>
                <a:cs typeface="Avenir"/>
                <a:sym typeface="Avenir"/>
              </a:defRPr>
            </a:lvl9pPr>
          </a:lstStyle>
          <a:p>
            <a:fld id="{00000000-1234-1234-1234-123412341234}" type="slidenum">
              <a:rPr lang="sv" smtClean="0"/>
              <a:pPr/>
              <a:t>‹#›</a:t>
            </a:fld>
            <a:endParaRPr lang="sv"/>
          </a:p>
        </p:txBody>
      </p:sp>
      <p:sp>
        <p:nvSpPr>
          <p:cNvPr id="66" name="Google Shape;66;p15"/>
          <p:cNvSpPr txBox="1">
            <a:spLocks noGrp="1"/>
          </p:cNvSpPr>
          <p:nvPr>
            <p:ph type="title"/>
          </p:nvPr>
        </p:nvSpPr>
        <p:spPr>
          <a:xfrm>
            <a:off x="1173892" y="476251"/>
            <a:ext cx="7561600" cy="1755600"/>
          </a:xfrm>
          <a:prstGeom prst="rect">
            <a:avLst/>
          </a:prstGeom>
          <a:noFill/>
          <a:ln>
            <a:noFill/>
          </a:ln>
        </p:spPr>
        <p:txBody>
          <a:bodyPr spcFirstLastPara="1" wrap="square" lIns="0" tIns="0" rIns="0" bIns="0" anchor="b" anchorCtr="0">
            <a:noAutofit/>
          </a:bodyPr>
          <a:lstStyle>
            <a:lvl1pPr lvl="0" algn="l" rtl="0">
              <a:lnSpc>
                <a:spcPct val="80000"/>
              </a:lnSpc>
              <a:spcBef>
                <a:spcPts val="0"/>
              </a:spcBef>
              <a:spcAft>
                <a:spcPts val="0"/>
              </a:spcAft>
              <a:buSzPts val="1100"/>
              <a:buNone/>
              <a:defRPr/>
            </a:lvl1pPr>
            <a:lvl2pPr lvl="1" algn="l" rtl="0">
              <a:lnSpc>
                <a:spcPct val="80000"/>
              </a:lnSpc>
              <a:spcBef>
                <a:spcPts val="0"/>
              </a:spcBef>
              <a:spcAft>
                <a:spcPts val="0"/>
              </a:spcAft>
              <a:buSzPts val="1100"/>
              <a:buNone/>
              <a:defRPr/>
            </a:lvl2pPr>
            <a:lvl3pPr lvl="2" algn="l" rtl="0">
              <a:lnSpc>
                <a:spcPct val="80000"/>
              </a:lnSpc>
              <a:spcBef>
                <a:spcPts val="0"/>
              </a:spcBef>
              <a:spcAft>
                <a:spcPts val="0"/>
              </a:spcAft>
              <a:buSzPts val="1100"/>
              <a:buNone/>
              <a:defRPr/>
            </a:lvl3pPr>
            <a:lvl4pPr lvl="3" algn="l" rtl="0">
              <a:lnSpc>
                <a:spcPct val="80000"/>
              </a:lnSpc>
              <a:spcBef>
                <a:spcPts val="0"/>
              </a:spcBef>
              <a:spcAft>
                <a:spcPts val="0"/>
              </a:spcAft>
              <a:buSzPts val="1100"/>
              <a:buNone/>
              <a:defRPr/>
            </a:lvl4pPr>
            <a:lvl5pPr lvl="4" algn="l" rtl="0">
              <a:lnSpc>
                <a:spcPct val="80000"/>
              </a:lnSpc>
              <a:spcBef>
                <a:spcPts val="0"/>
              </a:spcBef>
              <a:spcAft>
                <a:spcPts val="0"/>
              </a:spcAft>
              <a:buSzPts val="1100"/>
              <a:buNone/>
              <a:defRPr/>
            </a:lvl5pPr>
            <a:lvl6pPr lvl="5" algn="l" rtl="0">
              <a:lnSpc>
                <a:spcPct val="80000"/>
              </a:lnSpc>
              <a:spcBef>
                <a:spcPts val="0"/>
              </a:spcBef>
              <a:spcAft>
                <a:spcPts val="0"/>
              </a:spcAft>
              <a:buSzPts val="1100"/>
              <a:buNone/>
              <a:defRPr/>
            </a:lvl6pPr>
            <a:lvl7pPr lvl="6" algn="l" rtl="0">
              <a:lnSpc>
                <a:spcPct val="80000"/>
              </a:lnSpc>
              <a:spcBef>
                <a:spcPts val="0"/>
              </a:spcBef>
              <a:spcAft>
                <a:spcPts val="0"/>
              </a:spcAft>
              <a:buSzPts val="1100"/>
              <a:buNone/>
              <a:defRPr/>
            </a:lvl7pPr>
            <a:lvl8pPr lvl="7" algn="l" rtl="0">
              <a:lnSpc>
                <a:spcPct val="80000"/>
              </a:lnSpc>
              <a:spcBef>
                <a:spcPts val="0"/>
              </a:spcBef>
              <a:spcAft>
                <a:spcPts val="0"/>
              </a:spcAft>
              <a:buSzPts val="1100"/>
              <a:buNone/>
              <a:defRPr/>
            </a:lvl8pPr>
            <a:lvl9pPr lvl="8" algn="l" rtl="0">
              <a:lnSpc>
                <a:spcPct val="80000"/>
              </a:lnSpc>
              <a:spcBef>
                <a:spcPts val="0"/>
              </a:spcBef>
              <a:spcAft>
                <a:spcPts val="0"/>
              </a:spcAft>
              <a:buSzPts val="1100"/>
              <a:buNone/>
              <a:defRPr/>
            </a:lvl9pPr>
          </a:lstStyle>
          <a:p>
            <a:endParaRPr/>
          </a:p>
        </p:txBody>
      </p:sp>
    </p:spTree>
    <p:extLst>
      <p:ext uri="{BB962C8B-B14F-4D97-AF65-F5344CB8AC3E}">
        <p14:creationId xmlns:p14="http://schemas.microsoft.com/office/powerpoint/2010/main" val="3402972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pic>
        <p:nvPicPr>
          <p:cNvPr id="8"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lvl1pPr>
              <a:defRPr b="0"/>
            </a:lvl1pPr>
          </a:lstStyle>
          <a:p>
            <a:r>
              <a:rPr lang="sv-SE"/>
              <a:t>Klicka här för att ändra mall för rubrikformat</a:t>
            </a:r>
            <a:endParaRPr lang="sv-SE"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Endast rubrik">
    <p:bg>
      <p:bgPr>
        <a:solidFill>
          <a:schemeClr val="bg1"/>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pic>
        <p:nvPicPr>
          <p:cNvPr id="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2">
    <p:bg>
      <p:bgPr>
        <a:solidFill>
          <a:srgbClr val="FEDCD6"/>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52699840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2">
    <p:bg>
      <p:bgPr>
        <a:solidFill>
          <a:srgbClr val="FEDCD6"/>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64144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lutbild">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274FBCDD-2D73-1F49-826A-160CB3CFCAC8}"/>
              </a:ext>
            </a:extLst>
          </p:cNvPr>
          <p:cNvPicPr>
            <a:picLocks noChangeAspect="1"/>
          </p:cNvPicPr>
          <p:nvPr userDrawn="1"/>
        </p:nvPicPr>
        <p:blipFill>
          <a:blip r:embed="rId2"/>
          <a:stretch>
            <a:fillRect/>
          </a:stretch>
        </p:blipFill>
        <p:spPr>
          <a:xfrm>
            <a:off x="4255090" y="1809000"/>
            <a:ext cx="3681820" cy="3240000"/>
          </a:xfrm>
          <a:prstGeom prst="rect">
            <a:avLst/>
          </a:prstGeom>
        </p:spPr>
      </p:pic>
    </p:spTree>
    <p:extLst>
      <p:ext uri="{BB962C8B-B14F-4D97-AF65-F5344CB8AC3E}">
        <p14:creationId xmlns:p14="http://schemas.microsoft.com/office/powerpoint/2010/main" val="73955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logan">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6EF17898-CBF0-9D46-988B-91F305DB48D7}"/>
              </a:ext>
            </a:extLst>
          </p:cNvPr>
          <p:cNvPicPr>
            <a:picLocks noChangeAspect="1"/>
          </p:cNvPicPr>
          <p:nvPr userDrawn="1"/>
        </p:nvPicPr>
        <p:blipFill>
          <a:blip r:embed="rId2"/>
          <a:stretch>
            <a:fillRect/>
          </a:stretch>
        </p:blipFill>
        <p:spPr>
          <a:xfrm>
            <a:off x="4465349" y="5677832"/>
            <a:ext cx="3261302" cy="688165"/>
          </a:xfrm>
          <a:prstGeom prst="rect">
            <a:avLst/>
          </a:prstGeom>
        </p:spPr>
      </p:pic>
      <p:sp>
        <p:nvSpPr>
          <p:cNvPr id="4" name="Rectangle 6">
            <a:extLst>
              <a:ext uri="{FF2B5EF4-FFF2-40B4-BE49-F238E27FC236}">
                <a16:creationId xmlns:a16="http://schemas.microsoft.com/office/drawing/2014/main" id="{012C9861-3691-2346-9187-033A9661D31A}"/>
              </a:ext>
            </a:extLst>
          </p:cNvPr>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extLst>
      <p:ext uri="{BB962C8B-B14F-4D97-AF65-F5344CB8AC3E}">
        <p14:creationId xmlns:p14="http://schemas.microsoft.com/office/powerpoint/2010/main" val="400277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Rubrikbild">
  <p:cSld name="1_Rubrikbild">
    <p:bg>
      <p:bgPr>
        <a:solidFill>
          <a:schemeClr val="accent2"/>
        </a:solidFill>
        <a:effectLst/>
      </p:bgPr>
    </p:bg>
    <p:spTree>
      <p:nvGrpSpPr>
        <p:cNvPr id="1" name="Shape 17"/>
        <p:cNvGrpSpPr/>
        <p:nvPr/>
      </p:nvGrpSpPr>
      <p:grpSpPr>
        <a:xfrm>
          <a:off x="0" y="0"/>
          <a:ext cx="0" cy="0"/>
          <a:chOff x="0" y="0"/>
          <a:chExt cx="0" cy="0"/>
        </a:xfrm>
      </p:grpSpPr>
      <p:pic>
        <p:nvPicPr>
          <p:cNvPr id="18" name="Google Shape;18;p2"/>
          <p:cNvPicPr preferRelativeResize="0"/>
          <p:nvPr/>
        </p:nvPicPr>
        <p:blipFill rotWithShape="1">
          <a:blip r:embed="rId2">
            <a:alphaModFix/>
          </a:blip>
          <a:srcRect/>
          <a:stretch/>
        </p:blipFill>
        <p:spPr>
          <a:xfrm>
            <a:off x="0" y="1715"/>
            <a:ext cx="12192000" cy="6854572"/>
          </a:xfrm>
          <a:prstGeom prst="rect">
            <a:avLst/>
          </a:prstGeom>
          <a:noFill/>
          <a:ln>
            <a:noFill/>
          </a:ln>
        </p:spPr>
      </p:pic>
      <p:sp>
        <p:nvSpPr>
          <p:cNvPr id="19" name="Google Shape;19;p2"/>
          <p:cNvSpPr txBox="1">
            <a:spLocks noGrp="1"/>
          </p:cNvSpPr>
          <p:nvPr>
            <p:ph type="ctrTitle"/>
          </p:nvPr>
        </p:nvSpPr>
        <p:spPr>
          <a:xfrm>
            <a:off x="1162051" y="1183134"/>
            <a:ext cx="9613900" cy="4212317"/>
          </a:xfrm>
          <a:prstGeom prst="rect">
            <a:avLst/>
          </a:prstGeom>
          <a:noFill/>
          <a:ln>
            <a:noFill/>
          </a:ln>
        </p:spPr>
        <p:txBody>
          <a:bodyPr spcFirstLastPara="1" wrap="square" lIns="0" tIns="180000" rIns="0" bIns="0" anchor="t" anchorCtr="0">
            <a:noAutofit/>
          </a:bodyPr>
          <a:lstStyle>
            <a:lvl1pPr lvl="0" algn="l">
              <a:lnSpc>
                <a:spcPct val="80000"/>
              </a:lnSpc>
              <a:spcBef>
                <a:spcPts val="0"/>
              </a:spcBef>
              <a:spcAft>
                <a:spcPts val="0"/>
              </a:spcAft>
              <a:buSzPts val="1400"/>
              <a:buNone/>
              <a:defRPr sz="8400">
                <a:solidFill>
                  <a:schemeClr val="lt1"/>
                </a:solidFill>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pic>
        <p:nvPicPr>
          <p:cNvPr id="20" name="Google Shape;20;p2"/>
          <p:cNvPicPr preferRelativeResize="0"/>
          <p:nvPr/>
        </p:nvPicPr>
        <p:blipFill rotWithShape="1">
          <a:blip r:embed="rId3">
            <a:alphaModFix/>
          </a:blip>
          <a:srcRect/>
          <a:stretch/>
        </p:blipFill>
        <p:spPr>
          <a:xfrm>
            <a:off x="9755151" y="4688567"/>
            <a:ext cx="1854000" cy="1647468"/>
          </a:xfrm>
          <a:prstGeom prst="rect">
            <a:avLst/>
          </a:prstGeom>
          <a:noFill/>
          <a:ln>
            <a:noFill/>
          </a:ln>
        </p:spPr>
      </p:pic>
    </p:spTree>
    <p:extLst>
      <p:ext uri="{BB962C8B-B14F-4D97-AF65-F5344CB8AC3E}">
        <p14:creationId xmlns:p14="http://schemas.microsoft.com/office/powerpoint/2010/main" val="39936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om" type="blank">
  <p:cSld name="Tom">
    <p:spTree>
      <p:nvGrpSpPr>
        <p:cNvPr id="1" name="Shape 93"/>
        <p:cNvGrpSpPr/>
        <p:nvPr/>
      </p:nvGrpSpPr>
      <p:grpSpPr>
        <a:xfrm>
          <a:off x="0" y="0"/>
          <a:ext cx="0" cy="0"/>
          <a:chOff x="0" y="0"/>
          <a:chExt cx="0" cy="0"/>
        </a:xfrm>
      </p:grpSpPr>
      <p:sp>
        <p:nvSpPr>
          <p:cNvPr id="94" name="Google Shape;94;p22"/>
          <p:cNvSpPr txBox="1">
            <a:spLocks noGrp="1"/>
          </p:cNvSpPr>
          <p:nvPr>
            <p:ph type="dt" idx="10"/>
          </p:nvPr>
        </p:nvSpPr>
        <p:spPr>
          <a:xfrm>
            <a:off x="607483" y="149225"/>
            <a:ext cx="2844800" cy="4760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1400"/>
              <a:buFont typeface="Arial"/>
              <a:buNone/>
              <a:defRPr sz="1867"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9pPr>
          </a:lstStyle>
          <a:p>
            <a:endParaRPr/>
          </a:p>
        </p:txBody>
      </p:sp>
      <p:sp>
        <p:nvSpPr>
          <p:cNvPr id="95" name="Google Shape;95;p22"/>
          <p:cNvSpPr txBox="1">
            <a:spLocks noGrp="1"/>
          </p:cNvSpPr>
          <p:nvPr>
            <p:ph type="ftr" idx="11"/>
          </p:nvPr>
        </p:nvSpPr>
        <p:spPr>
          <a:xfrm>
            <a:off x="4163481" y="149225"/>
            <a:ext cx="3860800" cy="476000"/>
          </a:xfrm>
          <a:prstGeom prst="rect">
            <a:avLst/>
          </a:prstGeom>
          <a:noFill/>
          <a:ln>
            <a:noFill/>
          </a:ln>
        </p:spPr>
        <p:txBody>
          <a:bodyPr spcFirstLastPara="1" wrap="square" lIns="0" tIns="0" rIns="0" bIns="0" anchor="t" anchorCtr="0">
            <a:noAutofit/>
          </a:bodyPr>
          <a:lstStyle>
            <a:lvl1pPr marR="0" lvl="0" algn="ctr" rtl="0">
              <a:lnSpc>
                <a:spcPct val="100000"/>
              </a:lnSpc>
              <a:spcBef>
                <a:spcPts val="0"/>
              </a:spcBef>
              <a:spcAft>
                <a:spcPts val="0"/>
              </a:spcAft>
              <a:buClr>
                <a:schemeClr val="dk1"/>
              </a:buClr>
              <a:buSzPts val="1400"/>
              <a:buFont typeface="Arial"/>
              <a:buNone/>
              <a:defRPr sz="1867"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9pPr>
          </a:lstStyle>
          <a:p>
            <a:endParaRPr/>
          </a:p>
        </p:txBody>
      </p:sp>
      <p:sp>
        <p:nvSpPr>
          <p:cNvPr id="96" name="Google Shape;96;p22"/>
          <p:cNvSpPr txBox="1">
            <a:spLocks noGrp="1"/>
          </p:cNvSpPr>
          <p:nvPr>
            <p:ph type="sldNum" idx="12"/>
          </p:nvPr>
        </p:nvSpPr>
        <p:spPr>
          <a:xfrm>
            <a:off x="8735483" y="149225"/>
            <a:ext cx="2844800" cy="4760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867"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867"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867"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867"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867"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867"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867"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867"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867" b="0" i="0" u="none" strike="noStrike" cap="none">
                <a:solidFill>
                  <a:schemeClr val="dk1"/>
                </a:solidFill>
                <a:latin typeface="Arial"/>
                <a:ea typeface="Arial"/>
                <a:cs typeface="Arial"/>
                <a:sym typeface="Arial"/>
              </a:defRPr>
            </a:lvl9pPr>
          </a:lstStyle>
          <a:p>
            <a:fld id="{00000000-1234-1234-1234-123412341234}" type="slidenum">
              <a:rPr lang="sv" smtClean="0"/>
              <a:pPr/>
              <a:t>‹#›</a:t>
            </a:fld>
            <a:endParaRPr lang="sv" sz="1067">
              <a:latin typeface="Avenir"/>
              <a:ea typeface="Avenir"/>
              <a:cs typeface="Avenir"/>
              <a:sym typeface="Avenir"/>
            </a:endParaRPr>
          </a:p>
        </p:txBody>
      </p:sp>
    </p:spTree>
    <p:extLst>
      <p:ext uri="{BB962C8B-B14F-4D97-AF65-F5344CB8AC3E}">
        <p14:creationId xmlns:p14="http://schemas.microsoft.com/office/powerpoint/2010/main" val="1868333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13"/>
          <a:stretch>
            <a:fillRect/>
          </a:stretch>
        </p:blipFill>
        <p:spPr>
          <a:xfrm>
            <a:off x="10356979" y="5273268"/>
            <a:ext cx="1224000" cy="1086152"/>
          </a:xfrm>
          <a:prstGeom prst="rect">
            <a:avLst/>
          </a:prstGeom>
        </p:spPr>
      </p:pic>
      <p:sp>
        <p:nvSpPr>
          <p:cNvPr id="5123" name="Rectangle 3"/>
          <p:cNvSpPr>
            <a:spLocks noGrp="1" noChangeArrowheads="1"/>
          </p:cNvSpPr>
          <p:nvPr>
            <p:ph type="title"/>
          </p:nvPr>
        </p:nvSpPr>
        <p:spPr bwMode="auto">
          <a:xfrm>
            <a:off x="1173892" y="476250"/>
            <a:ext cx="7561591" cy="1755714"/>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sv-SE" dirty="0"/>
              <a:t>Klicka här för att ändra format</a:t>
            </a:r>
          </a:p>
        </p:txBody>
      </p:sp>
      <p:sp>
        <p:nvSpPr>
          <p:cNvPr id="5124" name="Rectangle 4"/>
          <p:cNvSpPr>
            <a:spLocks noGrp="1" noChangeArrowheads="1"/>
          </p:cNvSpPr>
          <p:nvPr>
            <p:ph type="body" idx="1"/>
          </p:nvPr>
        </p:nvSpPr>
        <p:spPr bwMode="auto">
          <a:xfrm>
            <a:off x="1173892" y="2571321"/>
            <a:ext cx="7561591" cy="294524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127" name="Rectangle 7"/>
          <p:cNvSpPr>
            <a:spLocks noGrp="1" noChangeArrowheads="1"/>
          </p:cNvSpPr>
          <p:nvPr>
            <p:ph type="ftr" sz="quarter" idx="3"/>
          </p:nvPr>
        </p:nvSpPr>
        <p:spPr bwMode="auto">
          <a:xfrm>
            <a:off x="368379" y="6405646"/>
            <a:ext cx="38608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a:latin typeface="+mn-lt"/>
              </a:defRPr>
            </a:lvl1pPr>
          </a:lstStyle>
          <a:p>
            <a:endParaRPr lang="sv-SE" dirty="0"/>
          </a:p>
        </p:txBody>
      </p:sp>
      <p:sp>
        <p:nvSpPr>
          <p:cNvPr id="5128" name="Rectangle 8"/>
          <p:cNvSpPr>
            <a:spLocks noGrp="1" noChangeArrowheads="1"/>
          </p:cNvSpPr>
          <p:nvPr>
            <p:ph type="sldNum" sz="quarter" idx="4"/>
          </p:nvPr>
        </p:nvSpPr>
        <p:spPr bwMode="auto">
          <a:xfrm>
            <a:off x="11147049" y="252942"/>
            <a:ext cx="7920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latin typeface="+mn-lt"/>
              </a:defRPr>
            </a:lvl1pPr>
          </a:lstStyle>
          <a:p>
            <a:fld id="{46085A6D-D083-4792-977F-F5A10C3755BB}" type="slidenum">
              <a:rPr lang="sv-SE" smtClean="0"/>
              <a:pPr/>
              <a:t>‹#›</a:t>
            </a:fld>
            <a:endParaRPr lang="sv-SE" dirty="0"/>
          </a:p>
        </p:txBody>
      </p:sp>
      <p:sp>
        <p:nvSpPr>
          <p:cNvPr id="2" name="xxLanguageTextBox"/>
          <p:cNvSpPr/>
          <p:nvPr userDrawn="1">
            <p:custDataLst>
              <p:tags r:id="rId12"/>
            </p:custDataLst>
          </p:nvPr>
        </p:nvSpPr>
        <p:spPr>
          <a:xfrm>
            <a:off x="0" y="0"/>
            <a:ext cx="16933" cy="127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Tree>
  </p:cSld>
  <p:clrMap bg1="lt1" tx1="dk1" bg2="lt2" tx2="dk2" accent1="accent1" accent2="accent2" accent3="accent3" accent4="accent4" accent5="accent5" accent6="accent6" hlink="hlink" folHlink="folHlink"/>
  <p:sldLayoutIdLst>
    <p:sldLayoutId id="2147483650" r:id="rId1"/>
    <p:sldLayoutId id="2147483652" r:id="rId2"/>
    <p:sldLayoutId id="2147483656" r:id="rId3"/>
    <p:sldLayoutId id="2147483681" r:id="rId4"/>
    <p:sldLayoutId id="2147483682" r:id="rId5"/>
    <p:sldLayoutId id="2147483683" r:id="rId6"/>
    <p:sldLayoutId id="2147483680" r:id="rId7"/>
    <p:sldLayoutId id="2147483684" r:id="rId8"/>
    <p:sldLayoutId id="2147483685" r:id="rId9"/>
    <p:sldLayoutId id="2147483686" r:id="rId10"/>
  </p:sldLayoutIdLst>
  <p:txStyles>
    <p:titleStyle>
      <a:lvl1pPr algn="l" rtl="0" eaLnBrk="1" fontAlgn="base" hangingPunct="1">
        <a:lnSpc>
          <a:spcPct val="80000"/>
        </a:lnSpc>
        <a:spcBef>
          <a:spcPct val="0"/>
        </a:spcBef>
        <a:spcAft>
          <a:spcPct val="0"/>
        </a:spcAft>
        <a:defRPr sz="5400" b="0" cap="all" baseline="0">
          <a:solidFill>
            <a:schemeClr val="accent2"/>
          </a:solidFill>
          <a:latin typeface="+mj-lt"/>
          <a:ea typeface="+mj-ea"/>
          <a:cs typeface="+mj-cs"/>
        </a:defRPr>
      </a:lvl1pPr>
      <a:lvl2pPr algn="l" rtl="0" eaLnBrk="1" fontAlgn="base" hangingPunct="1">
        <a:lnSpc>
          <a:spcPct val="80000"/>
        </a:lnSpc>
        <a:spcBef>
          <a:spcPct val="0"/>
        </a:spcBef>
        <a:spcAft>
          <a:spcPct val="0"/>
        </a:spcAft>
        <a:defRPr sz="3600" b="1">
          <a:solidFill>
            <a:schemeClr val="tx2"/>
          </a:solidFill>
          <a:latin typeface="Arial" charset="0"/>
        </a:defRPr>
      </a:lvl2pPr>
      <a:lvl3pPr algn="l" rtl="0" eaLnBrk="1" fontAlgn="base" hangingPunct="1">
        <a:lnSpc>
          <a:spcPct val="80000"/>
        </a:lnSpc>
        <a:spcBef>
          <a:spcPct val="0"/>
        </a:spcBef>
        <a:spcAft>
          <a:spcPct val="0"/>
        </a:spcAft>
        <a:defRPr sz="3600" b="1">
          <a:solidFill>
            <a:schemeClr val="tx2"/>
          </a:solidFill>
          <a:latin typeface="Arial" charset="0"/>
        </a:defRPr>
      </a:lvl3pPr>
      <a:lvl4pPr algn="l" rtl="0" eaLnBrk="1" fontAlgn="base" hangingPunct="1">
        <a:lnSpc>
          <a:spcPct val="80000"/>
        </a:lnSpc>
        <a:spcBef>
          <a:spcPct val="0"/>
        </a:spcBef>
        <a:spcAft>
          <a:spcPct val="0"/>
        </a:spcAft>
        <a:defRPr sz="3600" b="1">
          <a:solidFill>
            <a:schemeClr val="tx2"/>
          </a:solidFill>
          <a:latin typeface="Arial" charset="0"/>
        </a:defRPr>
      </a:lvl4pPr>
      <a:lvl5pPr algn="l" rtl="0" eaLnBrk="1" fontAlgn="base" hangingPunct="1">
        <a:lnSpc>
          <a:spcPct val="80000"/>
        </a:lnSpc>
        <a:spcBef>
          <a:spcPct val="0"/>
        </a:spcBef>
        <a:spcAft>
          <a:spcPct val="0"/>
        </a:spcAft>
        <a:defRPr sz="3600" b="1">
          <a:solidFill>
            <a:schemeClr val="tx2"/>
          </a:solidFill>
          <a:latin typeface="Arial" charset="0"/>
        </a:defRPr>
      </a:lvl5pPr>
      <a:lvl6pPr marL="457200" algn="l" rtl="0" eaLnBrk="1" fontAlgn="base" hangingPunct="1">
        <a:lnSpc>
          <a:spcPct val="80000"/>
        </a:lnSpc>
        <a:spcBef>
          <a:spcPct val="0"/>
        </a:spcBef>
        <a:spcAft>
          <a:spcPct val="0"/>
        </a:spcAft>
        <a:defRPr sz="3600" b="1">
          <a:solidFill>
            <a:schemeClr val="tx2"/>
          </a:solidFill>
          <a:latin typeface="Arial" charset="0"/>
        </a:defRPr>
      </a:lvl6pPr>
      <a:lvl7pPr marL="914400" algn="l" rtl="0" eaLnBrk="1" fontAlgn="base" hangingPunct="1">
        <a:lnSpc>
          <a:spcPct val="80000"/>
        </a:lnSpc>
        <a:spcBef>
          <a:spcPct val="0"/>
        </a:spcBef>
        <a:spcAft>
          <a:spcPct val="0"/>
        </a:spcAft>
        <a:defRPr sz="3600" b="1">
          <a:solidFill>
            <a:schemeClr val="tx2"/>
          </a:solidFill>
          <a:latin typeface="Arial" charset="0"/>
        </a:defRPr>
      </a:lvl7pPr>
      <a:lvl8pPr marL="1371600" algn="l" rtl="0" eaLnBrk="1" fontAlgn="base" hangingPunct="1">
        <a:lnSpc>
          <a:spcPct val="80000"/>
        </a:lnSpc>
        <a:spcBef>
          <a:spcPct val="0"/>
        </a:spcBef>
        <a:spcAft>
          <a:spcPct val="0"/>
        </a:spcAft>
        <a:defRPr sz="3600" b="1">
          <a:solidFill>
            <a:schemeClr val="tx2"/>
          </a:solidFill>
          <a:latin typeface="Arial" charset="0"/>
        </a:defRPr>
      </a:lvl8pPr>
      <a:lvl9pPr marL="1828800" algn="l" rtl="0" eaLnBrk="1" fontAlgn="base" hangingPunct="1">
        <a:lnSpc>
          <a:spcPct val="80000"/>
        </a:lnSpc>
        <a:spcBef>
          <a:spcPct val="0"/>
        </a:spcBef>
        <a:spcAft>
          <a:spcPct val="0"/>
        </a:spcAft>
        <a:defRPr sz="3600" b="1">
          <a:solidFill>
            <a:schemeClr val="tx2"/>
          </a:solidFill>
          <a:latin typeface="Arial" charset="0"/>
        </a:defRPr>
      </a:lvl9pPr>
    </p:titleStyle>
    <p:bodyStyle>
      <a:lvl1pPr marL="268288" indent="-268288" algn="l" rtl="0" eaLnBrk="1" fontAlgn="base" hangingPunct="1">
        <a:lnSpc>
          <a:spcPct val="100000"/>
        </a:lnSpc>
        <a:spcBef>
          <a:spcPts val="600"/>
        </a:spcBef>
        <a:spcAft>
          <a:spcPts val="200"/>
        </a:spcAft>
        <a:buClr>
          <a:schemeClr val="accent2"/>
        </a:buClr>
        <a:buChar char="•"/>
        <a:defRPr sz="2400">
          <a:solidFill>
            <a:schemeClr val="tx1"/>
          </a:solidFill>
          <a:latin typeface="+mn-lt"/>
          <a:ea typeface="+mn-ea"/>
          <a:cs typeface="+mn-cs"/>
        </a:defRPr>
      </a:lvl1pPr>
      <a:lvl2pPr marL="742950" indent="-285750" algn="l" rtl="0" eaLnBrk="1" fontAlgn="base" hangingPunct="1">
        <a:lnSpc>
          <a:spcPct val="100000"/>
        </a:lnSpc>
        <a:spcBef>
          <a:spcPts val="0"/>
        </a:spcBef>
        <a:spcAft>
          <a:spcPts val="0"/>
        </a:spcAft>
        <a:buChar char="–"/>
        <a:defRPr>
          <a:solidFill>
            <a:schemeClr val="tx1"/>
          </a:solidFill>
          <a:latin typeface="+mn-lt"/>
        </a:defRPr>
      </a:lvl2pPr>
      <a:lvl3pPr marL="1143000" indent="-228600" algn="l" rtl="0" eaLnBrk="1" fontAlgn="base" hangingPunct="1">
        <a:lnSpc>
          <a:spcPct val="100000"/>
        </a:lnSpc>
        <a:spcBef>
          <a:spcPts val="0"/>
        </a:spcBef>
        <a:spcAft>
          <a:spcPts val="0"/>
        </a:spcAft>
        <a:buChar char="•"/>
        <a:defRPr sz="1400">
          <a:solidFill>
            <a:schemeClr val="tx1"/>
          </a:solidFill>
          <a:latin typeface="+mn-lt"/>
        </a:defRPr>
      </a:lvl3pPr>
      <a:lvl4pPr marL="1600200" indent="-228600" algn="l" rtl="0" eaLnBrk="1" fontAlgn="base" hangingPunct="1">
        <a:lnSpc>
          <a:spcPct val="100000"/>
        </a:lnSpc>
        <a:spcBef>
          <a:spcPts val="0"/>
        </a:spcBef>
        <a:spcAft>
          <a:spcPts val="0"/>
        </a:spcAft>
        <a:buChar char="–"/>
        <a:defRPr sz="1200">
          <a:solidFill>
            <a:schemeClr val="tx1"/>
          </a:solidFill>
          <a:latin typeface="+mn-lt"/>
        </a:defRPr>
      </a:lvl4pPr>
      <a:lvl5pPr marL="2057400" indent="-228600" algn="l" rtl="0" eaLnBrk="1" fontAlgn="base" hangingPunct="1">
        <a:lnSpc>
          <a:spcPct val="100000"/>
        </a:lnSpc>
        <a:spcBef>
          <a:spcPts val="0"/>
        </a:spcBef>
        <a:spcAft>
          <a:spcPts val="0"/>
        </a:spcAft>
        <a:buChar char="»"/>
        <a:defRPr sz="1000">
          <a:solidFill>
            <a:schemeClr val="tx1"/>
          </a:solidFill>
          <a:latin typeface="+mn-lt"/>
        </a:defRPr>
      </a:lvl5pPr>
      <a:lvl6pPr marL="2514600" indent="-228600" algn="l" rtl="0" eaLnBrk="1" fontAlgn="base" hangingPunct="1">
        <a:lnSpc>
          <a:spcPct val="80000"/>
        </a:lnSpc>
        <a:spcBef>
          <a:spcPct val="15000"/>
        </a:spcBef>
        <a:spcAft>
          <a:spcPct val="15000"/>
        </a:spcAft>
        <a:buChar char="»"/>
        <a:defRPr sz="1000">
          <a:solidFill>
            <a:schemeClr val="tx1"/>
          </a:solidFill>
          <a:latin typeface="+mn-lt"/>
        </a:defRPr>
      </a:lvl6pPr>
      <a:lvl7pPr marL="2971800" indent="-228600" algn="l" rtl="0" eaLnBrk="1" fontAlgn="base" hangingPunct="1">
        <a:lnSpc>
          <a:spcPct val="80000"/>
        </a:lnSpc>
        <a:spcBef>
          <a:spcPct val="15000"/>
        </a:spcBef>
        <a:spcAft>
          <a:spcPct val="15000"/>
        </a:spcAft>
        <a:buChar char="»"/>
        <a:defRPr sz="1000">
          <a:solidFill>
            <a:schemeClr val="tx1"/>
          </a:solidFill>
          <a:latin typeface="+mn-lt"/>
        </a:defRPr>
      </a:lvl7pPr>
      <a:lvl8pPr marL="3429000" indent="-228600" algn="l" rtl="0" eaLnBrk="1" fontAlgn="base" hangingPunct="1">
        <a:lnSpc>
          <a:spcPct val="80000"/>
        </a:lnSpc>
        <a:spcBef>
          <a:spcPct val="15000"/>
        </a:spcBef>
        <a:spcAft>
          <a:spcPct val="15000"/>
        </a:spcAft>
        <a:buChar char="»"/>
        <a:defRPr sz="1000">
          <a:solidFill>
            <a:schemeClr val="tx1"/>
          </a:solidFill>
          <a:latin typeface="+mn-lt"/>
        </a:defRPr>
      </a:lvl8pPr>
      <a:lvl9pPr marL="3886200" indent="-228600" algn="l" rtl="0" eaLnBrk="1" fontAlgn="base" hangingPunct="1">
        <a:lnSpc>
          <a:spcPct val="80000"/>
        </a:lnSpc>
        <a:spcBef>
          <a:spcPct val="15000"/>
        </a:spcBef>
        <a:spcAft>
          <a:spcPct val="15000"/>
        </a:spcAft>
        <a:buChar char="»"/>
        <a:defRPr sz="1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9"/>
          <p:cNvSpPr txBox="1">
            <a:spLocks noGrp="1"/>
          </p:cNvSpPr>
          <p:nvPr>
            <p:ph type="ctrTitle"/>
          </p:nvPr>
        </p:nvSpPr>
        <p:spPr>
          <a:prstGeom prst="rect">
            <a:avLst/>
          </a:prstGeom>
          <a:noFill/>
          <a:ln>
            <a:noFill/>
          </a:ln>
        </p:spPr>
        <p:txBody>
          <a:bodyPr spcFirstLastPara="1" vert="horz" wrap="square" lIns="0" tIns="180000" rIns="0" bIns="0" numCol="1" anchor="t" anchorCtr="0" compatLnSpc="1">
            <a:prstTxWarp prst="textNoShape">
              <a:avLst/>
            </a:prstTxWarp>
            <a:noAutofit/>
          </a:bodyPr>
          <a:lstStyle/>
          <a:p>
            <a:r>
              <a:rPr lang="sv-SE" sz="8000" dirty="0">
                <a:latin typeface="Kapra Neue Custom" panose="00000800000000000000" pitchFamily="50" charset="0"/>
              </a:rPr>
              <a:t>GRUNDLÄGGANDE LEDARSKAPSUTBILDNING FÖR DIG SOM HAR UPPDRAG I, ELLER ÅT, PARTIET</a:t>
            </a:r>
            <a:br>
              <a:rPr lang="sv-SE" sz="4000" dirty="0"/>
            </a:br>
            <a:br>
              <a:rPr lang="sv-SE" sz="4000" dirty="0"/>
            </a:br>
            <a:endParaRPr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6"/>
          <p:cNvSpPr txBox="1">
            <a:spLocks noGrp="1"/>
          </p:cNvSpPr>
          <p:nvPr>
            <p:ph type="ctrTitle"/>
          </p:nvPr>
        </p:nvSpPr>
        <p:spPr>
          <a:prstGeom prst="rect">
            <a:avLst/>
          </a:prstGeom>
          <a:noFill/>
          <a:ln>
            <a:noFill/>
          </a:ln>
        </p:spPr>
        <p:txBody>
          <a:bodyPr spcFirstLastPara="1" vert="horz" wrap="square" lIns="0" tIns="180000" rIns="0" bIns="0" numCol="1" anchor="t" anchorCtr="0" compatLnSpc="1">
            <a:prstTxWarp prst="textNoShape">
              <a:avLst/>
            </a:prstTxWarp>
            <a:noAutofit/>
          </a:bodyPr>
          <a:lstStyle/>
          <a:p>
            <a:r>
              <a:rPr lang="sv" sz="10666" dirty="0">
                <a:latin typeface="Kapra Neue Custom" panose="00000800000000000000" pitchFamily="50" charset="0"/>
              </a:rPr>
              <a:t>EFFEKTIVT LEDARSKAP OCH MED</a:t>
            </a:r>
            <a:r>
              <a:rPr lang="sv-SE" sz="10666" dirty="0">
                <a:latin typeface="Kapra Neue Custom" panose="00000800000000000000" pitchFamily="50" charset="0"/>
              </a:rPr>
              <a:t>ARBETARSKAP</a:t>
            </a:r>
            <a:endParaRPr sz="10666" dirty="0">
              <a:latin typeface="Kapra Neue Custom" panose="00000800000000000000" pitchFamily="50"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7"/>
          <p:cNvSpPr txBox="1">
            <a:spLocks noGrp="1"/>
          </p:cNvSpPr>
          <p:nvPr>
            <p:ph type="title"/>
          </p:nvPr>
        </p:nvSpPr>
        <p:spPr>
          <a:prstGeom prst="rect">
            <a:avLst/>
          </a:prstGeom>
          <a:noFill/>
          <a:ln>
            <a:noFill/>
          </a:ln>
        </p:spPr>
        <p:txBody>
          <a:bodyPr spcFirstLastPara="1" vert="horz" wrap="square" lIns="121900" tIns="121900" rIns="121900" bIns="121900" numCol="1" anchor="b" anchorCtr="0" compatLnSpc="1">
            <a:prstTxWarp prst="textNoShape">
              <a:avLst/>
            </a:prstTxWarp>
            <a:noAutofit/>
          </a:bodyPr>
          <a:lstStyle/>
          <a:p>
            <a:pPr>
              <a:spcBef>
                <a:spcPts val="0"/>
              </a:spcBef>
              <a:spcAft>
                <a:spcPts val="0"/>
              </a:spcAft>
              <a:buClr>
                <a:schemeClr val="dk1"/>
              </a:buClr>
              <a:buSzPts val="1400"/>
            </a:pPr>
            <a:r>
              <a:rPr lang="sv" sz="6400" dirty="0">
                <a:latin typeface="Kapra Neue Custom" panose="00000800000000000000" pitchFamily="50" charset="0"/>
              </a:rPr>
              <a:t>BEHOVSBASERAT </a:t>
            </a:r>
            <a:br>
              <a:rPr lang="sv" sz="6400" dirty="0">
                <a:latin typeface="Kapra Neue Custom" panose="00000800000000000000" pitchFamily="50" charset="0"/>
              </a:rPr>
            </a:br>
            <a:r>
              <a:rPr lang="sv" sz="6400" dirty="0">
                <a:latin typeface="Kapra Neue Custom" panose="00000800000000000000" pitchFamily="50" charset="0"/>
              </a:rPr>
              <a:t>FÖRHÅLLNINGSSÄTT</a:t>
            </a:r>
            <a:endParaRPr sz="6400" dirty="0">
              <a:latin typeface="Kapra Neue Custom" panose="00000800000000000000" pitchFamily="50" charset="0"/>
            </a:endParaRPr>
          </a:p>
        </p:txBody>
      </p:sp>
      <p:sp>
        <p:nvSpPr>
          <p:cNvPr id="203" name="Google Shape;203;p37"/>
          <p:cNvSpPr/>
          <p:nvPr/>
        </p:nvSpPr>
        <p:spPr>
          <a:xfrm>
            <a:off x="1391754" y="2118228"/>
            <a:ext cx="1999600" cy="3750400"/>
          </a:xfrm>
          <a:prstGeom prst="rect">
            <a:avLst/>
          </a:pr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buClr>
                <a:srgbClr val="000000"/>
              </a:buClr>
              <a:buSzPts val="1400"/>
            </a:pPr>
            <a:endParaRPr sz="1867" dirty="0">
              <a:solidFill>
                <a:srgbClr val="000000"/>
              </a:solidFill>
              <a:latin typeface="Arial"/>
              <a:ea typeface="Arial"/>
              <a:cs typeface="Arial"/>
              <a:sym typeface="Arial"/>
            </a:endParaRPr>
          </a:p>
        </p:txBody>
      </p:sp>
      <p:sp>
        <p:nvSpPr>
          <p:cNvPr id="204" name="Google Shape;204;p37"/>
          <p:cNvSpPr/>
          <p:nvPr/>
        </p:nvSpPr>
        <p:spPr>
          <a:xfrm>
            <a:off x="3841835" y="2118228"/>
            <a:ext cx="2089200" cy="3750400"/>
          </a:xfrm>
          <a:prstGeom prst="rect">
            <a:avLst/>
          </a:pr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buClr>
                <a:srgbClr val="000000"/>
              </a:buClr>
              <a:buSzPts val="1400"/>
            </a:pPr>
            <a:endParaRPr sz="1867" dirty="0">
              <a:solidFill>
                <a:srgbClr val="000000"/>
              </a:solidFill>
              <a:latin typeface="Arial"/>
              <a:ea typeface="Arial"/>
              <a:cs typeface="Arial"/>
              <a:sym typeface="Arial"/>
            </a:endParaRPr>
          </a:p>
        </p:txBody>
      </p:sp>
      <p:sp>
        <p:nvSpPr>
          <p:cNvPr id="205" name="Google Shape;205;p37"/>
          <p:cNvSpPr/>
          <p:nvPr/>
        </p:nvSpPr>
        <p:spPr>
          <a:xfrm>
            <a:off x="6294160" y="2116055"/>
            <a:ext cx="1999600" cy="3750400"/>
          </a:xfrm>
          <a:prstGeom prst="rect">
            <a:avLst/>
          </a:pr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buClr>
                <a:srgbClr val="000000"/>
              </a:buClr>
              <a:buSzPts val="1400"/>
            </a:pPr>
            <a:endParaRPr sz="1867" dirty="0">
              <a:solidFill>
                <a:srgbClr val="000000"/>
              </a:solidFill>
              <a:latin typeface="Arial"/>
              <a:ea typeface="Arial"/>
              <a:cs typeface="Arial"/>
              <a:sym typeface="Arial"/>
            </a:endParaRPr>
          </a:p>
        </p:txBody>
      </p:sp>
      <p:sp>
        <p:nvSpPr>
          <p:cNvPr id="206" name="Google Shape;206;p37"/>
          <p:cNvSpPr/>
          <p:nvPr/>
        </p:nvSpPr>
        <p:spPr>
          <a:xfrm>
            <a:off x="8590499" y="2116055"/>
            <a:ext cx="1904000" cy="3750400"/>
          </a:xfrm>
          <a:prstGeom prst="rect">
            <a:avLst/>
          </a:prstGeom>
          <a:solidFill>
            <a:schemeClr val="lt2"/>
          </a:solidFill>
          <a:ln w="9525" cap="flat" cmpd="sng">
            <a:solidFill>
              <a:schemeClr val="lt2"/>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buClr>
                <a:srgbClr val="000000"/>
              </a:buClr>
              <a:buSzPts val="1400"/>
            </a:pPr>
            <a:endParaRPr sz="1867" dirty="0">
              <a:solidFill>
                <a:srgbClr val="000000"/>
              </a:solidFill>
              <a:latin typeface="Arial"/>
              <a:ea typeface="Arial"/>
              <a:cs typeface="Arial"/>
              <a:sym typeface="Arial"/>
            </a:endParaRPr>
          </a:p>
        </p:txBody>
      </p:sp>
      <p:sp>
        <p:nvSpPr>
          <p:cNvPr id="207" name="Google Shape;207;p37"/>
          <p:cNvSpPr txBox="1"/>
          <p:nvPr/>
        </p:nvSpPr>
        <p:spPr>
          <a:xfrm>
            <a:off x="1603500" y="2034007"/>
            <a:ext cx="8926000" cy="757284"/>
          </a:xfrm>
          <a:prstGeom prst="rect">
            <a:avLst/>
          </a:prstGeom>
          <a:noFill/>
          <a:ln>
            <a:noFill/>
          </a:ln>
        </p:spPr>
        <p:txBody>
          <a:bodyPr spcFirstLastPara="1" wrap="square" lIns="121900" tIns="121900" rIns="121900" bIns="121900" anchor="t" anchorCtr="0">
            <a:noAutofit/>
          </a:bodyPr>
          <a:lstStyle/>
          <a:p>
            <a:pPr>
              <a:spcBef>
                <a:spcPts val="0"/>
              </a:spcBef>
              <a:spcAft>
                <a:spcPts val="0"/>
              </a:spcAft>
              <a:buClr>
                <a:srgbClr val="CC0000"/>
              </a:buClr>
              <a:buSzPts val="1800"/>
            </a:pPr>
            <a:r>
              <a:rPr lang="sv" sz="2400" dirty="0">
                <a:solidFill>
                  <a:srgbClr val="CC0000"/>
                </a:solidFill>
                <a:latin typeface="Arial"/>
                <a:ea typeface="Arial"/>
                <a:cs typeface="Arial"/>
                <a:sym typeface="Arial"/>
              </a:rPr>
              <a:t>                       </a:t>
            </a:r>
            <a:endParaRPr dirty="0"/>
          </a:p>
          <a:p>
            <a:pPr>
              <a:spcBef>
                <a:spcPts val="0"/>
              </a:spcBef>
              <a:spcAft>
                <a:spcPts val="0"/>
              </a:spcAft>
              <a:buClr>
                <a:srgbClr val="000000"/>
              </a:buClr>
              <a:buSzPts val="1800"/>
            </a:pPr>
            <a:endParaRPr sz="2400" dirty="0">
              <a:solidFill>
                <a:srgbClr val="000000"/>
              </a:solidFill>
              <a:latin typeface="Arial"/>
              <a:ea typeface="Arial"/>
              <a:cs typeface="Arial"/>
              <a:sym typeface="Arial"/>
            </a:endParaRPr>
          </a:p>
          <a:p>
            <a:pPr>
              <a:spcBef>
                <a:spcPts val="0"/>
              </a:spcBef>
              <a:spcAft>
                <a:spcPts val="0"/>
              </a:spcAft>
              <a:buClr>
                <a:srgbClr val="000000"/>
              </a:buClr>
              <a:buSzPts val="6000"/>
            </a:pPr>
            <a:r>
              <a:rPr lang="sv" sz="8000" dirty="0">
                <a:solidFill>
                  <a:srgbClr val="000000"/>
                </a:solidFill>
                <a:latin typeface="Arial"/>
                <a:ea typeface="Arial"/>
                <a:cs typeface="Arial"/>
                <a:sym typeface="Arial"/>
              </a:rPr>
              <a:t>  </a:t>
            </a:r>
          </a:p>
          <a:p>
            <a:pPr>
              <a:spcBef>
                <a:spcPts val="0"/>
              </a:spcBef>
              <a:spcAft>
                <a:spcPts val="0"/>
              </a:spcAft>
              <a:buClr>
                <a:srgbClr val="000000"/>
              </a:buClr>
              <a:buSzPts val="6000"/>
            </a:pPr>
            <a:r>
              <a:rPr lang="sv" sz="8000" dirty="0">
                <a:solidFill>
                  <a:srgbClr val="000000"/>
                </a:solidFill>
                <a:latin typeface="Arial"/>
                <a:ea typeface="Arial"/>
                <a:cs typeface="Arial"/>
                <a:sym typeface="Arial"/>
              </a:rPr>
              <a:t>  </a:t>
            </a:r>
            <a:r>
              <a:rPr lang="sv" sz="6800" dirty="0">
                <a:solidFill>
                  <a:srgbClr val="FF0000"/>
                </a:solidFill>
                <a:latin typeface="Arial"/>
                <a:ea typeface="Arial"/>
                <a:cs typeface="Arial"/>
                <a:sym typeface="Arial"/>
              </a:rPr>
              <a:t>1</a:t>
            </a:r>
            <a:r>
              <a:rPr lang="sv" sz="6800" dirty="0">
                <a:solidFill>
                  <a:srgbClr val="000000"/>
                </a:solidFill>
                <a:latin typeface="Arial"/>
                <a:ea typeface="Arial"/>
                <a:cs typeface="Arial"/>
                <a:sym typeface="Arial"/>
              </a:rPr>
              <a:t>        </a:t>
            </a:r>
            <a:r>
              <a:rPr lang="sv" sz="6800" dirty="0">
                <a:solidFill>
                  <a:srgbClr val="CC0000"/>
                </a:solidFill>
                <a:latin typeface="Arial"/>
                <a:ea typeface="Arial"/>
                <a:cs typeface="Arial"/>
                <a:sym typeface="Arial"/>
              </a:rPr>
              <a:t>2</a:t>
            </a:r>
            <a:r>
              <a:rPr lang="sv" sz="6800" dirty="0">
                <a:solidFill>
                  <a:srgbClr val="000000"/>
                </a:solidFill>
                <a:latin typeface="Arial"/>
                <a:ea typeface="Arial"/>
                <a:cs typeface="Arial"/>
                <a:sym typeface="Arial"/>
              </a:rPr>
              <a:t>        </a:t>
            </a:r>
            <a:r>
              <a:rPr lang="sv" sz="6800" dirty="0">
                <a:solidFill>
                  <a:srgbClr val="990000"/>
                </a:solidFill>
                <a:latin typeface="Arial"/>
                <a:ea typeface="Arial"/>
                <a:cs typeface="Arial"/>
                <a:sym typeface="Arial"/>
              </a:rPr>
              <a:t>3</a:t>
            </a:r>
            <a:r>
              <a:rPr lang="sv" sz="6800" dirty="0">
                <a:solidFill>
                  <a:srgbClr val="000000"/>
                </a:solidFill>
                <a:latin typeface="Arial"/>
                <a:ea typeface="Arial"/>
                <a:cs typeface="Arial"/>
                <a:sym typeface="Arial"/>
              </a:rPr>
              <a:t>       </a:t>
            </a:r>
            <a:r>
              <a:rPr lang="sv" sz="6800" dirty="0">
                <a:solidFill>
                  <a:srgbClr val="660000"/>
                </a:solidFill>
                <a:latin typeface="Arial"/>
                <a:ea typeface="Arial"/>
                <a:cs typeface="Arial"/>
                <a:sym typeface="Arial"/>
              </a:rPr>
              <a:t>4</a:t>
            </a:r>
            <a:endParaRPr sz="667" dirty="0"/>
          </a:p>
        </p:txBody>
      </p:sp>
      <p:sp>
        <p:nvSpPr>
          <p:cNvPr id="208" name="Google Shape;208;p37"/>
          <p:cNvSpPr txBox="1"/>
          <p:nvPr/>
        </p:nvSpPr>
        <p:spPr>
          <a:xfrm>
            <a:off x="1425988" y="2159545"/>
            <a:ext cx="1999600" cy="665483"/>
          </a:xfrm>
          <a:prstGeom prst="rect">
            <a:avLst/>
          </a:prstGeom>
          <a:noFill/>
          <a:ln>
            <a:noFill/>
          </a:ln>
        </p:spPr>
        <p:txBody>
          <a:bodyPr spcFirstLastPara="1" wrap="square" lIns="121900" tIns="121900" rIns="121900" bIns="121900" anchor="t" anchorCtr="0">
            <a:noAutofit/>
          </a:bodyPr>
          <a:lstStyle/>
          <a:p>
            <a:pPr algn="ctr">
              <a:spcBef>
                <a:spcPts val="0"/>
              </a:spcBef>
              <a:spcAft>
                <a:spcPts val="0"/>
              </a:spcAft>
              <a:buClr>
                <a:srgbClr val="FF0000"/>
              </a:buClr>
              <a:buSzPts val="1500"/>
            </a:pPr>
            <a:r>
              <a:rPr lang="sv" b="1" i="0" u="none" strike="noStrike" cap="none" dirty="0">
                <a:solidFill>
                  <a:srgbClr val="FF0000"/>
                </a:solidFill>
                <a:latin typeface="Avenir LT Pro 65 Medium" panose="020B0603020203020204" pitchFamily="34" charset="0"/>
                <a:sym typeface="Arial"/>
              </a:rPr>
              <a:t>TRYGGHET &amp; </a:t>
            </a:r>
            <a:endParaRPr dirty="0">
              <a:latin typeface="Avenir LT Pro 65 Medium" panose="020B0603020203020204" pitchFamily="34" charset="0"/>
            </a:endParaRPr>
          </a:p>
          <a:p>
            <a:pPr algn="ctr">
              <a:spcBef>
                <a:spcPts val="0"/>
              </a:spcBef>
              <a:spcAft>
                <a:spcPts val="0"/>
              </a:spcAft>
              <a:buClr>
                <a:srgbClr val="FF0000"/>
              </a:buClr>
              <a:buSzPts val="1500"/>
            </a:pPr>
            <a:r>
              <a:rPr lang="sv" b="1" i="0" u="none" strike="noStrike" cap="none" dirty="0">
                <a:solidFill>
                  <a:srgbClr val="FF0000"/>
                </a:solidFill>
                <a:latin typeface="Avenir LT Pro 65 Medium" panose="020B0603020203020204" pitchFamily="34" charset="0"/>
                <a:sym typeface="Arial"/>
              </a:rPr>
              <a:t>TILLHÖRIGHET </a:t>
            </a:r>
            <a:endParaRPr dirty="0">
              <a:latin typeface="Avenir LT Pro 65 Medium" panose="020B0603020203020204" pitchFamily="34" charset="0"/>
            </a:endParaRPr>
          </a:p>
        </p:txBody>
      </p:sp>
      <p:sp>
        <p:nvSpPr>
          <p:cNvPr id="209" name="Google Shape;209;p37"/>
          <p:cNvSpPr txBox="1"/>
          <p:nvPr/>
        </p:nvSpPr>
        <p:spPr>
          <a:xfrm>
            <a:off x="3862967" y="2169288"/>
            <a:ext cx="1999600" cy="645999"/>
          </a:xfrm>
          <a:prstGeom prst="rect">
            <a:avLst/>
          </a:prstGeom>
          <a:noFill/>
          <a:ln>
            <a:noFill/>
          </a:ln>
        </p:spPr>
        <p:txBody>
          <a:bodyPr spcFirstLastPara="1" wrap="square" lIns="121900" tIns="121900" rIns="121900" bIns="121900" anchor="t" anchorCtr="0">
            <a:noAutofit/>
          </a:bodyPr>
          <a:lstStyle/>
          <a:p>
            <a:pPr algn="ctr">
              <a:spcBef>
                <a:spcPts val="0"/>
              </a:spcBef>
              <a:spcAft>
                <a:spcPts val="0"/>
              </a:spcAft>
              <a:buClr>
                <a:srgbClr val="CC0000"/>
              </a:buClr>
              <a:buSzPts val="1500"/>
            </a:pPr>
            <a:r>
              <a:rPr lang="sv" b="1" i="0" u="none" strike="noStrike" cap="none" dirty="0">
                <a:solidFill>
                  <a:srgbClr val="CC0000"/>
                </a:solidFill>
                <a:latin typeface="Avenir LT Pro 65 Medium" panose="020B0603020203020204" pitchFamily="34" charset="0"/>
                <a:sym typeface="Arial"/>
              </a:rPr>
              <a:t>OPPOSITION &amp; </a:t>
            </a:r>
            <a:endParaRPr dirty="0">
              <a:latin typeface="Avenir LT Pro 65 Medium" panose="020B0603020203020204" pitchFamily="34" charset="0"/>
            </a:endParaRPr>
          </a:p>
          <a:p>
            <a:pPr algn="ctr">
              <a:spcBef>
                <a:spcPts val="0"/>
              </a:spcBef>
              <a:spcAft>
                <a:spcPts val="0"/>
              </a:spcAft>
              <a:buClr>
                <a:srgbClr val="CC0000"/>
              </a:buClr>
              <a:buSzPts val="1500"/>
            </a:pPr>
            <a:r>
              <a:rPr lang="sv" b="1" i="0" u="none" strike="noStrike" cap="none" dirty="0">
                <a:solidFill>
                  <a:srgbClr val="CC0000"/>
                </a:solidFill>
                <a:latin typeface="Avenir LT Pro 65 Medium" panose="020B0603020203020204" pitchFamily="34" charset="0"/>
                <a:sym typeface="Arial"/>
              </a:rPr>
              <a:t>KONFLIKT </a:t>
            </a:r>
            <a:endParaRPr dirty="0">
              <a:latin typeface="Avenir LT Pro 65 Medium" panose="020B0603020203020204" pitchFamily="34" charset="0"/>
            </a:endParaRPr>
          </a:p>
        </p:txBody>
      </p:sp>
      <p:sp>
        <p:nvSpPr>
          <p:cNvPr id="210" name="Google Shape;210;p37"/>
          <p:cNvSpPr txBox="1"/>
          <p:nvPr/>
        </p:nvSpPr>
        <p:spPr>
          <a:xfrm>
            <a:off x="6260967" y="2161478"/>
            <a:ext cx="1999600" cy="577497"/>
          </a:xfrm>
          <a:prstGeom prst="rect">
            <a:avLst/>
          </a:prstGeom>
          <a:noFill/>
          <a:ln>
            <a:noFill/>
          </a:ln>
        </p:spPr>
        <p:txBody>
          <a:bodyPr spcFirstLastPara="1" wrap="square" lIns="121900" tIns="121900" rIns="121900" bIns="121900" anchor="t" anchorCtr="0">
            <a:noAutofit/>
          </a:bodyPr>
          <a:lstStyle/>
          <a:p>
            <a:pPr algn="ctr">
              <a:spcBef>
                <a:spcPts val="0"/>
              </a:spcBef>
              <a:spcAft>
                <a:spcPts val="0"/>
              </a:spcAft>
              <a:buClr>
                <a:srgbClr val="990000"/>
              </a:buClr>
              <a:buSzPts val="1500"/>
            </a:pPr>
            <a:r>
              <a:rPr lang="sv" b="1" i="0" u="none" strike="noStrike" cap="none" dirty="0">
                <a:solidFill>
                  <a:srgbClr val="990000"/>
                </a:solidFill>
                <a:latin typeface="Avenir LT Pro 65 Medium" panose="020B0603020203020204" pitchFamily="34" charset="0"/>
                <a:sym typeface="Arial"/>
              </a:rPr>
              <a:t>TILLIT &amp; </a:t>
            </a:r>
            <a:endParaRPr dirty="0">
              <a:latin typeface="Avenir LT Pro 65 Medium" panose="020B0603020203020204" pitchFamily="34" charset="0"/>
            </a:endParaRPr>
          </a:p>
          <a:p>
            <a:pPr algn="ctr">
              <a:spcBef>
                <a:spcPts val="0"/>
              </a:spcBef>
              <a:spcAft>
                <a:spcPts val="0"/>
              </a:spcAft>
              <a:buClr>
                <a:srgbClr val="990000"/>
              </a:buClr>
              <a:buSzPts val="1500"/>
            </a:pPr>
            <a:r>
              <a:rPr lang="sv" b="1" i="0" u="none" strike="noStrike" cap="none" dirty="0">
                <a:solidFill>
                  <a:srgbClr val="990000"/>
                </a:solidFill>
                <a:latin typeface="Avenir LT Pro 65 Medium" panose="020B0603020203020204" pitchFamily="34" charset="0"/>
                <a:sym typeface="Arial"/>
              </a:rPr>
              <a:t>STRUKTUR</a:t>
            </a:r>
            <a:endParaRPr dirty="0">
              <a:latin typeface="Avenir LT Pro 65 Medium" panose="020B0603020203020204" pitchFamily="34" charset="0"/>
            </a:endParaRPr>
          </a:p>
        </p:txBody>
      </p:sp>
      <p:sp>
        <p:nvSpPr>
          <p:cNvPr id="211" name="Google Shape;211;p37"/>
          <p:cNvSpPr txBox="1"/>
          <p:nvPr/>
        </p:nvSpPr>
        <p:spPr>
          <a:xfrm>
            <a:off x="8520389" y="1985786"/>
            <a:ext cx="1999600" cy="492356"/>
          </a:xfrm>
          <a:prstGeom prst="rect">
            <a:avLst/>
          </a:prstGeom>
          <a:noFill/>
          <a:ln>
            <a:noFill/>
          </a:ln>
        </p:spPr>
        <p:txBody>
          <a:bodyPr spcFirstLastPara="1" wrap="square" lIns="121900" tIns="121900" rIns="121900" bIns="121900" anchor="t" anchorCtr="0">
            <a:noAutofit/>
          </a:bodyPr>
          <a:lstStyle/>
          <a:p>
            <a:pPr algn="ctr">
              <a:spcBef>
                <a:spcPts val="0"/>
              </a:spcBef>
              <a:spcAft>
                <a:spcPts val="0"/>
              </a:spcAft>
              <a:buClr>
                <a:srgbClr val="660000"/>
              </a:buClr>
              <a:buSzPts val="1500"/>
            </a:pPr>
            <a:r>
              <a:rPr lang="sv" sz="1733" b="1" dirty="0">
                <a:solidFill>
                  <a:srgbClr val="660000"/>
                </a:solidFill>
                <a:latin typeface="Avenir LT Pro 65 Medium" panose="020B0603020203020204" pitchFamily="34" charset="0"/>
                <a:sym typeface="Arial"/>
              </a:rPr>
              <a:t>ARBETE</a:t>
            </a:r>
            <a:r>
              <a:rPr lang="sv" b="1" i="0" u="none" strike="noStrike" cap="none" dirty="0">
                <a:solidFill>
                  <a:srgbClr val="660000"/>
                </a:solidFill>
                <a:latin typeface="Avenir LT Pro 65 Medium" panose="020B0603020203020204" pitchFamily="34" charset="0"/>
                <a:sym typeface="Arial"/>
              </a:rPr>
              <a:t> &amp;</a:t>
            </a:r>
            <a:endParaRPr dirty="0">
              <a:latin typeface="Avenir LT Pro 65 Medium" panose="020B0603020203020204" pitchFamily="34" charset="0"/>
            </a:endParaRPr>
          </a:p>
          <a:p>
            <a:pPr algn="ctr">
              <a:spcBef>
                <a:spcPts val="0"/>
              </a:spcBef>
              <a:spcAft>
                <a:spcPts val="0"/>
              </a:spcAft>
              <a:buClr>
                <a:srgbClr val="660000"/>
              </a:buClr>
              <a:buSzPts val="1500"/>
            </a:pPr>
            <a:r>
              <a:rPr lang="sv" sz="1600" b="1" dirty="0">
                <a:solidFill>
                  <a:srgbClr val="660000"/>
                </a:solidFill>
                <a:latin typeface="Avenir LT Pro 65 Medium" panose="020B0603020203020204" pitchFamily="34" charset="0"/>
                <a:sym typeface="Arial"/>
              </a:rPr>
              <a:t>PRODUKTIVITET</a:t>
            </a:r>
            <a:r>
              <a:rPr lang="sv" b="1" i="0" u="none" strike="noStrike" cap="none" dirty="0">
                <a:solidFill>
                  <a:srgbClr val="660000"/>
                </a:solidFill>
                <a:latin typeface="Avenir LT Pro 65 Medium" panose="020B0603020203020204" pitchFamily="34" charset="0"/>
                <a:sym typeface="Arial"/>
              </a:rPr>
              <a:t> / </a:t>
            </a:r>
            <a:r>
              <a:rPr lang="sv" sz="1733" b="1" dirty="0">
                <a:solidFill>
                  <a:srgbClr val="660000"/>
                </a:solidFill>
                <a:latin typeface="Avenir LT Pro 65 Medium" panose="020B0603020203020204" pitchFamily="34" charset="0"/>
                <a:sym typeface="Arial"/>
              </a:rPr>
              <a:t>HÖG-</a:t>
            </a:r>
            <a:endParaRPr sz="1733" dirty="0">
              <a:latin typeface="Avenir LT Pro 65 Medium" panose="020B0603020203020204" pitchFamily="34" charset="0"/>
            </a:endParaRPr>
          </a:p>
          <a:p>
            <a:pPr algn="ctr">
              <a:spcBef>
                <a:spcPts val="0"/>
              </a:spcBef>
              <a:spcAft>
                <a:spcPts val="0"/>
              </a:spcAft>
              <a:buClr>
                <a:srgbClr val="660000"/>
              </a:buClr>
              <a:buSzPts val="1500"/>
            </a:pPr>
            <a:r>
              <a:rPr lang="sv" sz="1733" b="1" dirty="0">
                <a:solidFill>
                  <a:srgbClr val="660000"/>
                </a:solidFill>
                <a:latin typeface="Avenir LT Pro 65 Medium" panose="020B0603020203020204" pitchFamily="34" charset="0"/>
                <a:sym typeface="Arial"/>
              </a:rPr>
              <a:t>PRESTERANDE</a:t>
            </a:r>
            <a:r>
              <a:rPr lang="sv" b="1" i="0" u="none" strike="noStrike" cap="none" dirty="0">
                <a:solidFill>
                  <a:srgbClr val="660000"/>
                </a:solidFill>
                <a:latin typeface="Avenir LT Pro 65 Medium" panose="020B0603020203020204" pitchFamily="34" charset="0"/>
                <a:sym typeface="Arial"/>
              </a:rPr>
              <a:t> </a:t>
            </a:r>
            <a:r>
              <a:rPr lang="sv" sz="1733" b="1" dirty="0">
                <a:solidFill>
                  <a:srgbClr val="660000"/>
                </a:solidFill>
                <a:latin typeface="Avenir LT Pro 65 Medium" panose="020B0603020203020204" pitchFamily="34" charset="0"/>
                <a:sym typeface="Arial"/>
              </a:rPr>
              <a:t>TEAM</a:t>
            </a:r>
            <a:r>
              <a:rPr lang="sv" b="1" i="0" u="none" strike="noStrike" cap="none" dirty="0">
                <a:solidFill>
                  <a:srgbClr val="660000"/>
                </a:solidFill>
                <a:latin typeface="Avenir LT Pro 65 Medium" panose="020B0603020203020204" pitchFamily="34" charset="0"/>
                <a:sym typeface="Arial"/>
              </a:rPr>
              <a:t> </a:t>
            </a:r>
            <a:endParaRPr dirty="0">
              <a:latin typeface="Avenir LT Pro 65 Medium" panose="020B0603020203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42"/>
          <p:cNvSpPr txBox="1">
            <a:spLocks noGrp="1"/>
          </p:cNvSpPr>
          <p:nvPr>
            <p:ph idx="1"/>
          </p:nvPr>
        </p:nvSpPr>
        <p:spPr>
          <a:xfrm>
            <a:off x="1173599" y="2570400"/>
            <a:ext cx="8486767" cy="2944800"/>
          </a:xfrm>
          <a:prstGeom prst="rect">
            <a:avLst/>
          </a:prstGeom>
          <a:noFill/>
          <a:ln>
            <a:noFill/>
          </a:ln>
        </p:spPr>
        <p:txBody>
          <a:bodyPr spcFirstLastPara="1" vert="horz" wrap="square" lIns="0" tIns="0" rIns="0" bIns="0" numCol="1" anchor="t" anchorCtr="0" compatLnSpc="1">
            <a:prstTxWarp prst="textNoShape">
              <a:avLst/>
            </a:prstTxWarp>
            <a:noAutofit/>
          </a:bodyPr>
          <a:lstStyle/>
          <a:p>
            <a:pPr marL="152396" indent="0">
              <a:lnSpc>
                <a:spcPct val="115000"/>
              </a:lnSpc>
              <a:buNone/>
            </a:pPr>
            <a:r>
              <a:rPr lang="sv-SE" sz="2800" dirty="0">
                <a:latin typeface="Avenir LT Pro 65 Medium" panose="020B0603020203020204" pitchFamily="34" charset="0"/>
                <a:ea typeface="Arial" panose="020B0604020202020204" pitchFamily="34" charset="0"/>
              </a:rPr>
              <a:t>Utifrån de karaktäristiska beteenden och situationer för den fas som ni har valt, reflektera tillsammans kring vilka beteenden och förhållningssätt bland gruppmedlemmar respektive ledaren som gynnar gruppen att utvecklas vidare till nästa fas</a:t>
            </a:r>
          </a:p>
          <a:p>
            <a:pPr marL="0" indent="0">
              <a:spcBef>
                <a:spcPts val="0"/>
              </a:spcBef>
              <a:buNone/>
            </a:pPr>
            <a:endParaRPr sz="2667" dirty="0">
              <a:latin typeface="Arial"/>
              <a:ea typeface="Arial"/>
              <a:cs typeface="Arial"/>
              <a:sym typeface="Arial"/>
            </a:endParaRPr>
          </a:p>
          <a:p>
            <a:pPr marL="0" indent="0">
              <a:spcBef>
                <a:spcPts val="0"/>
              </a:spcBef>
              <a:buNone/>
            </a:pPr>
            <a:endParaRPr sz="2667" dirty="0">
              <a:latin typeface="Arial"/>
              <a:ea typeface="Arial"/>
              <a:cs typeface="Arial"/>
              <a:sym typeface="Arial"/>
            </a:endParaRPr>
          </a:p>
          <a:p>
            <a:pPr marL="0" indent="0">
              <a:spcBef>
                <a:spcPts val="0"/>
              </a:spcBef>
              <a:buNone/>
            </a:pPr>
            <a:endParaRPr sz="1867" dirty="0"/>
          </a:p>
        </p:txBody>
      </p:sp>
      <p:sp>
        <p:nvSpPr>
          <p:cNvPr id="246" name="Google Shape;246;p42"/>
          <p:cNvSpPr txBox="1">
            <a:spLocks noGrp="1"/>
          </p:cNvSpPr>
          <p:nvPr>
            <p:ph type="title"/>
          </p:nvPr>
        </p:nvSpPr>
        <p:spPr>
          <a:prstGeom prst="rect">
            <a:avLst/>
          </a:prstGeom>
          <a:noFill/>
          <a:ln>
            <a:noFill/>
          </a:ln>
        </p:spPr>
        <p:txBody>
          <a:bodyPr spcFirstLastPara="1" vert="horz" wrap="square" lIns="0" tIns="0" rIns="0" bIns="0" numCol="1" anchor="b" anchorCtr="0" compatLnSpc="1">
            <a:prstTxWarp prst="textNoShape">
              <a:avLst/>
            </a:prstTxWarp>
            <a:noAutofit/>
          </a:bodyPr>
          <a:lstStyle/>
          <a:p>
            <a:r>
              <a:rPr lang="sv" sz="7200" dirty="0">
                <a:latin typeface="Kapra Neue Custom" panose="00000800000000000000" pitchFamily="50" charset="0"/>
              </a:rPr>
              <a:t>UPPDRAGET ÄR AT</a:t>
            </a:r>
            <a:r>
              <a:rPr lang="sv-SE" sz="7200" dirty="0">
                <a:latin typeface="Kapra Neue Custom" panose="00000800000000000000" pitchFamily="50" charset="0"/>
              </a:rPr>
              <a:t>T…</a:t>
            </a:r>
            <a:endParaRPr sz="7200" dirty="0">
              <a:latin typeface="Kapra Neue Custom" panose="00000800000000000000" pitchFamily="50"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42"/>
          <p:cNvSpPr txBox="1">
            <a:spLocks noGrp="1"/>
          </p:cNvSpPr>
          <p:nvPr>
            <p:ph idx="1"/>
          </p:nvPr>
        </p:nvSpPr>
        <p:spPr>
          <a:xfrm>
            <a:off x="1173599" y="2570400"/>
            <a:ext cx="8863285" cy="2944800"/>
          </a:xfrm>
          <a:prstGeom prst="rect">
            <a:avLst/>
          </a:prstGeom>
          <a:noFill/>
          <a:ln>
            <a:noFill/>
          </a:ln>
        </p:spPr>
        <p:txBody>
          <a:bodyPr spcFirstLastPara="1" vert="horz" wrap="square" lIns="0" tIns="0" rIns="0" bIns="0" numCol="1" anchor="t" anchorCtr="0" compatLnSpc="1">
            <a:prstTxWarp prst="textNoShape">
              <a:avLst/>
            </a:prstTxWarp>
            <a:noAutofit/>
          </a:bodyPr>
          <a:lstStyle/>
          <a:p>
            <a:pPr marL="152396" indent="0">
              <a:lnSpc>
                <a:spcPct val="115000"/>
              </a:lnSpc>
              <a:buNone/>
            </a:pPr>
            <a:r>
              <a:rPr lang="sv-SE" sz="2800" dirty="0">
                <a:latin typeface="Avenir LT Pro 65 Medium" panose="020B0603020203020204" pitchFamily="34" charset="0"/>
                <a:ea typeface="Arial" panose="020B0604020202020204" pitchFamily="34" charset="0"/>
              </a:rPr>
              <a:t>Dela med varandra </a:t>
            </a:r>
          </a:p>
          <a:p>
            <a:pPr marL="152396" indent="0">
              <a:lnSpc>
                <a:spcPct val="115000"/>
              </a:lnSpc>
              <a:buNone/>
            </a:pPr>
            <a:r>
              <a:rPr lang="sv-SE" sz="2800" dirty="0">
                <a:latin typeface="Avenir LT Pro 65 Medium" panose="020B0603020203020204" pitchFamily="34" charset="0"/>
                <a:ea typeface="Arial" panose="020B0604020202020204" pitchFamily="34" charset="0"/>
              </a:rPr>
              <a:t>Börja med Fas 1 och gruppen redovisar vad man kommit fram till</a:t>
            </a:r>
          </a:p>
          <a:p>
            <a:pPr marL="152396" indent="0">
              <a:lnSpc>
                <a:spcPct val="115000"/>
              </a:lnSpc>
              <a:buNone/>
            </a:pPr>
            <a:r>
              <a:rPr lang="sv-SE" sz="2800" dirty="0">
                <a:latin typeface="Avenir LT Pro 65 Medium" panose="020B0603020203020204" pitchFamily="34" charset="0"/>
                <a:ea typeface="Arial" panose="020B0604020202020204" pitchFamily="34" charset="0"/>
              </a:rPr>
              <a:t>Övriga deltagare och handledaren fyller på om något saknas</a:t>
            </a:r>
          </a:p>
          <a:p>
            <a:pPr marL="152396" indent="0">
              <a:lnSpc>
                <a:spcPct val="115000"/>
              </a:lnSpc>
              <a:buNone/>
            </a:pPr>
            <a:r>
              <a:rPr lang="sv-SE" sz="2800" dirty="0">
                <a:latin typeface="Avenir LT Pro 65 Medium" panose="020B0603020203020204" pitchFamily="34" charset="0"/>
                <a:ea typeface="Arial" panose="020B0604020202020204" pitchFamily="34" charset="0"/>
              </a:rPr>
              <a:t>Gör likadant med de övriga faserna</a:t>
            </a:r>
          </a:p>
          <a:p>
            <a:pPr marL="152396" indent="0">
              <a:lnSpc>
                <a:spcPct val="115000"/>
              </a:lnSpc>
              <a:buNone/>
            </a:pPr>
            <a:endParaRPr lang="sv-SE" sz="2133" dirty="0">
              <a:latin typeface="Avenir LT Pro 65 Medium" panose="020B0603020203020204" pitchFamily="34" charset="0"/>
              <a:ea typeface="Arial" panose="020B0604020202020204" pitchFamily="34" charset="0"/>
            </a:endParaRPr>
          </a:p>
          <a:p>
            <a:pPr marL="0" indent="0">
              <a:spcBef>
                <a:spcPts val="0"/>
              </a:spcBef>
              <a:buNone/>
            </a:pPr>
            <a:endParaRPr sz="2667" dirty="0">
              <a:latin typeface="Arial"/>
              <a:ea typeface="Arial"/>
              <a:cs typeface="Arial"/>
              <a:sym typeface="Arial"/>
            </a:endParaRPr>
          </a:p>
          <a:p>
            <a:pPr marL="0" indent="0">
              <a:spcBef>
                <a:spcPts val="0"/>
              </a:spcBef>
              <a:buNone/>
            </a:pPr>
            <a:endParaRPr sz="2667" dirty="0">
              <a:latin typeface="Arial"/>
              <a:ea typeface="Arial"/>
              <a:cs typeface="Arial"/>
              <a:sym typeface="Arial"/>
            </a:endParaRPr>
          </a:p>
          <a:p>
            <a:pPr marL="0" indent="0">
              <a:spcBef>
                <a:spcPts val="0"/>
              </a:spcBef>
              <a:buNone/>
            </a:pPr>
            <a:endParaRPr sz="1867" dirty="0"/>
          </a:p>
        </p:txBody>
      </p:sp>
      <p:sp>
        <p:nvSpPr>
          <p:cNvPr id="246" name="Google Shape;246;p42"/>
          <p:cNvSpPr txBox="1">
            <a:spLocks noGrp="1"/>
          </p:cNvSpPr>
          <p:nvPr>
            <p:ph type="title"/>
          </p:nvPr>
        </p:nvSpPr>
        <p:spPr>
          <a:prstGeom prst="rect">
            <a:avLst/>
          </a:prstGeom>
          <a:noFill/>
          <a:ln>
            <a:noFill/>
          </a:ln>
        </p:spPr>
        <p:txBody>
          <a:bodyPr spcFirstLastPara="1" vert="horz" wrap="square" lIns="0" tIns="0" rIns="0" bIns="0" numCol="1" anchor="b" anchorCtr="0" compatLnSpc="1">
            <a:prstTxWarp prst="textNoShape">
              <a:avLst/>
            </a:prstTxWarp>
            <a:noAutofit/>
          </a:bodyPr>
          <a:lstStyle/>
          <a:p>
            <a:r>
              <a:rPr lang="sv" sz="7200" dirty="0">
                <a:latin typeface="Kapra Neue Custom" panose="00000800000000000000" pitchFamily="50" charset="0"/>
              </a:rPr>
              <a:t>V</a:t>
            </a:r>
            <a:r>
              <a:rPr lang="sv-SE" sz="7200" dirty="0">
                <a:latin typeface="Kapra Neue Custom" panose="00000800000000000000" pitchFamily="50" charset="0"/>
              </a:rPr>
              <a:t>ERNISSAGE</a:t>
            </a:r>
            <a:endParaRPr sz="7200" dirty="0">
              <a:latin typeface="Kapra Neue Custom" panose="00000800000000000000" pitchFamily="50" charset="0"/>
            </a:endParaRPr>
          </a:p>
        </p:txBody>
      </p:sp>
    </p:spTree>
    <p:extLst>
      <p:ext uri="{BB962C8B-B14F-4D97-AF65-F5344CB8AC3E}">
        <p14:creationId xmlns:p14="http://schemas.microsoft.com/office/powerpoint/2010/main" val="584221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42"/>
          <p:cNvSpPr txBox="1">
            <a:spLocks noGrp="1"/>
          </p:cNvSpPr>
          <p:nvPr>
            <p:ph idx="1"/>
          </p:nvPr>
        </p:nvSpPr>
        <p:spPr>
          <a:xfrm>
            <a:off x="1173892" y="1538344"/>
            <a:ext cx="9174964" cy="2944800"/>
          </a:xfrm>
          <a:prstGeom prst="rect">
            <a:avLst/>
          </a:prstGeom>
          <a:noFill/>
          <a:ln>
            <a:noFill/>
          </a:ln>
        </p:spPr>
        <p:txBody>
          <a:bodyPr spcFirstLastPara="1" vert="horz" wrap="square" lIns="0" tIns="0" rIns="0" bIns="0" numCol="1" anchor="t" anchorCtr="0" compatLnSpc="1">
            <a:prstTxWarp prst="textNoShape">
              <a:avLst/>
            </a:prstTxWarp>
            <a:noAutofit/>
          </a:bodyPr>
          <a:lstStyle/>
          <a:p>
            <a:pPr marL="0" indent="0">
              <a:spcBef>
                <a:spcPts val="0"/>
              </a:spcBef>
              <a:buNone/>
            </a:pPr>
            <a:r>
              <a:rPr lang="sv" sz="2800" dirty="0">
                <a:latin typeface="Avenir LT Pro 65 Medium" panose="020B0603020203020204" pitchFamily="34" charset="0"/>
              </a:rPr>
              <a:t>Reflektera en stund utifrån ett ledarskapsperspektiv, över de olika utvecklingsfaserna för gruppers utveckling. </a:t>
            </a:r>
            <a:endParaRPr sz="2800" dirty="0">
              <a:latin typeface="Avenir LT Pro 65 Medium" panose="020B0603020203020204" pitchFamily="34" charset="0"/>
            </a:endParaRPr>
          </a:p>
          <a:p>
            <a:pPr marL="0" indent="0">
              <a:spcBef>
                <a:spcPts val="0"/>
              </a:spcBef>
              <a:buNone/>
            </a:pPr>
            <a:endParaRPr sz="2800" dirty="0">
              <a:latin typeface="Avenir LT Pro 65 Medium" panose="020B0603020203020204" pitchFamily="34" charset="0"/>
            </a:endParaRPr>
          </a:p>
          <a:p>
            <a:pPr>
              <a:spcBef>
                <a:spcPts val="0"/>
              </a:spcBef>
              <a:buSzPts val="1600"/>
              <a:buFont typeface="Arial" panose="020B0604020202020204" pitchFamily="34" charset="0"/>
              <a:buChar char="•"/>
            </a:pPr>
            <a:r>
              <a:rPr lang="sv" sz="2800" dirty="0">
                <a:latin typeface="Avenir LT Pro 65 Medium" panose="020B0603020203020204" pitchFamily="34" charset="0"/>
              </a:rPr>
              <a:t>Vilken fas upplever du dig mest bekväm i som ledare? Vad är det som gör att du känner dig mest bekväm där? En styrka du uppfattar hos dig själv i denna fas?</a:t>
            </a:r>
          </a:p>
          <a:p>
            <a:pPr>
              <a:spcBef>
                <a:spcPts val="0"/>
              </a:spcBef>
              <a:buSzPts val="1600"/>
              <a:buFont typeface="Arial" panose="020B0604020202020204" pitchFamily="34" charset="0"/>
              <a:buChar char="•"/>
            </a:pPr>
            <a:endParaRPr lang="sv" sz="2800" dirty="0">
              <a:latin typeface="Avenir LT Pro 65 Medium" panose="020B0603020203020204" pitchFamily="34" charset="0"/>
            </a:endParaRPr>
          </a:p>
          <a:p>
            <a:pPr>
              <a:spcBef>
                <a:spcPts val="0"/>
              </a:spcBef>
              <a:buSzPts val="1600"/>
              <a:buFont typeface="Arial" panose="020B0604020202020204" pitchFamily="34" charset="0"/>
              <a:buChar char="•"/>
            </a:pPr>
            <a:r>
              <a:rPr lang="sv" sz="2800" dirty="0">
                <a:latin typeface="Avenir LT Pro 65 Medium" panose="020B0603020203020204" pitchFamily="34" charset="0"/>
              </a:rPr>
              <a:t>Vilken fas upplever du dig mest obekväm med som ledare? Vad är det som gör att du känner dig mest obekväm där? En utvecklingspotential du uppfattar hos dig själv i denna fas?</a:t>
            </a:r>
            <a:endParaRPr sz="2800" dirty="0">
              <a:latin typeface="Avenir LT Pro 65 Medium" panose="020B0603020203020204" pitchFamily="34" charset="0"/>
            </a:endParaRPr>
          </a:p>
          <a:p>
            <a:pPr marL="0" indent="0">
              <a:spcBef>
                <a:spcPts val="0"/>
              </a:spcBef>
              <a:buNone/>
            </a:pPr>
            <a:endParaRPr sz="2667" dirty="0">
              <a:latin typeface="Arial"/>
              <a:ea typeface="Arial"/>
              <a:cs typeface="Arial"/>
              <a:sym typeface="Arial"/>
            </a:endParaRPr>
          </a:p>
          <a:p>
            <a:pPr marL="0" indent="0">
              <a:spcBef>
                <a:spcPts val="0"/>
              </a:spcBef>
              <a:buNone/>
            </a:pPr>
            <a:endParaRPr sz="2667" dirty="0">
              <a:latin typeface="Arial"/>
              <a:ea typeface="Arial"/>
              <a:cs typeface="Arial"/>
              <a:sym typeface="Arial"/>
            </a:endParaRPr>
          </a:p>
          <a:p>
            <a:pPr marL="0" indent="0">
              <a:spcBef>
                <a:spcPts val="0"/>
              </a:spcBef>
              <a:buNone/>
            </a:pPr>
            <a:endParaRPr sz="1867" dirty="0"/>
          </a:p>
        </p:txBody>
      </p:sp>
      <p:sp>
        <p:nvSpPr>
          <p:cNvPr id="246" name="Google Shape;246;p42"/>
          <p:cNvSpPr txBox="1">
            <a:spLocks noGrp="1"/>
          </p:cNvSpPr>
          <p:nvPr>
            <p:ph type="title"/>
          </p:nvPr>
        </p:nvSpPr>
        <p:spPr>
          <a:xfrm>
            <a:off x="1173892" y="476250"/>
            <a:ext cx="9314814" cy="1062094"/>
          </a:xfrm>
          <a:prstGeom prst="rect">
            <a:avLst/>
          </a:prstGeom>
          <a:noFill/>
          <a:ln>
            <a:noFill/>
          </a:ln>
        </p:spPr>
        <p:txBody>
          <a:bodyPr spcFirstLastPara="1" vert="horz" wrap="square" lIns="0" tIns="0" rIns="0" bIns="0" numCol="1" anchor="b" anchorCtr="0" compatLnSpc="1">
            <a:prstTxWarp prst="textNoShape">
              <a:avLst/>
            </a:prstTxWarp>
            <a:noAutofit/>
          </a:bodyPr>
          <a:lstStyle/>
          <a:p>
            <a:r>
              <a:rPr lang="sv" sz="7200" dirty="0">
                <a:latin typeface="Kapra Neue Custom" panose="00000800000000000000" pitchFamily="50" charset="0"/>
              </a:rPr>
              <a:t>INDIVIDUELL REFLEKTION</a:t>
            </a:r>
            <a:endParaRPr sz="7200" dirty="0">
              <a:latin typeface="Kapra Neue Custom" panose="00000800000000000000" pitchFamily="50" charset="0"/>
            </a:endParaRPr>
          </a:p>
        </p:txBody>
      </p:sp>
    </p:spTree>
    <p:extLst>
      <p:ext uri="{BB962C8B-B14F-4D97-AF65-F5344CB8AC3E}">
        <p14:creationId xmlns:p14="http://schemas.microsoft.com/office/powerpoint/2010/main" val="3849301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43"/>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0" indent="0">
              <a:spcBef>
                <a:spcPts val="0"/>
              </a:spcBef>
              <a:buNone/>
            </a:pPr>
            <a:r>
              <a:rPr lang="sv" sz="2800" dirty="0">
                <a:solidFill>
                  <a:srgbClr val="212121"/>
                </a:solidFill>
                <a:latin typeface="Avenir LT Pro 65 Medium" panose="020B0603020203020204" pitchFamily="34" charset="0"/>
              </a:rPr>
              <a:t>Dela reflektionerna i grupper om 2-3 personer.</a:t>
            </a:r>
            <a:endParaRPr sz="2800" dirty="0">
              <a:solidFill>
                <a:srgbClr val="212121"/>
              </a:solidFill>
              <a:latin typeface="Avenir LT Pro 65 Medium" panose="020B0603020203020204" pitchFamily="34" charset="0"/>
            </a:endParaRPr>
          </a:p>
          <a:p>
            <a:pPr indent="0">
              <a:spcBef>
                <a:spcPts val="0"/>
              </a:spcBef>
              <a:buNone/>
            </a:pPr>
            <a:endParaRPr sz="3200" dirty="0">
              <a:latin typeface="Arial"/>
              <a:ea typeface="Arial"/>
              <a:cs typeface="Arial"/>
              <a:sym typeface="Arial"/>
            </a:endParaRPr>
          </a:p>
          <a:p>
            <a:pPr marL="0" indent="0">
              <a:spcBef>
                <a:spcPts val="0"/>
              </a:spcBef>
              <a:buNone/>
            </a:pPr>
            <a:endParaRPr dirty="0"/>
          </a:p>
        </p:txBody>
      </p:sp>
      <p:sp>
        <p:nvSpPr>
          <p:cNvPr id="253" name="Google Shape;253;p43"/>
          <p:cNvSpPr txBox="1">
            <a:spLocks noGrp="1"/>
          </p:cNvSpPr>
          <p:nvPr>
            <p:ph type="title"/>
          </p:nvPr>
        </p:nvSpPr>
        <p:spPr>
          <a:prstGeom prst="rect">
            <a:avLst/>
          </a:prstGeom>
          <a:noFill/>
          <a:ln>
            <a:noFill/>
          </a:ln>
        </p:spPr>
        <p:txBody>
          <a:bodyPr spcFirstLastPara="1" vert="horz" wrap="square" lIns="0" tIns="0" rIns="0" bIns="0" numCol="1" anchor="b" anchorCtr="0" compatLnSpc="1">
            <a:prstTxWarp prst="textNoShape">
              <a:avLst/>
            </a:prstTxWarp>
            <a:noAutofit/>
          </a:bodyPr>
          <a:lstStyle/>
          <a:p>
            <a:r>
              <a:rPr lang="sv" sz="7200" dirty="0">
                <a:latin typeface="Kapra Neue Custom" panose="00000800000000000000" pitchFamily="50" charset="0"/>
              </a:rPr>
              <a:t>REFLEKTION</a:t>
            </a:r>
            <a:endParaRPr sz="7200" dirty="0">
              <a:latin typeface="Kapra Neue Custom" panose="00000800000000000000" pitchFamily="50"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54515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LANGUAGETEXTBOX" val="Sv"/>
</p:tagLst>
</file>

<file path=ppt/theme/theme1.xml><?xml version="1.0" encoding="utf-8"?>
<a:theme xmlns:a="http://schemas.openxmlformats.org/drawingml/2006/main" name="Socialdemokraterna">
  <a:themeElements>
    <a:clrScheme name="Socialdemokraterna ny">
      <a:dk1>
        <a:srgbClr val="000000"/>
      </a:dk1>
      <a:lt1>
        <a:srgbClr val="FFFFFF"/>
      </a:lt1>
      <a:dk2>
        <a:srgbClr val="9C9E9F"/>
      </a:dk2>
      <a:lt2>
        <a:srgbClr val="DDDDDD"/>
      </a:lt2>
      <a:accent1>
        <a:srgbClr val="B40D1E"/>
      </a:accent1>
      <a:accent2>
        <a:srgbClr val="ED1B34"/>
      </a:accent2>
      <a:accent3>
        <a:srgbClr val="FFDCD6"/>
      </a:accent3>
      <a:accent4>
        <a:srgbClr val="000000"/>
      </a:accent4>
      <a:accent5>
        <a:srgbClr val="7F7F7F"/>
      </a:accent5>
      <a:accent6>
        <a:srgbClr val="A5A5A5"/>
      </a:accent6>
      <a:hlink>
        <a:srgbClr val="292929"/>
      </a:hlink>
      <a:folHlink>
        <a:srgbClr val="4D4D4D"/>
      </a:folHlink>
    </a:clrScheme>
    <a:fontScheme name="Socialdemokraterna">
      <a:majorFont>
        <a:latin typeface="Kapra Neue Custom"/>
        <a:ea typeface=""/>
        <a:cs typeface=""/>
      </a:majorFont>
      <a:minorFont>
        <a:latin typeface="Avenir LT Pro 65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spcBef>
            <a:spcPts val="600"/>
          </a:spcBef>
          <a:spcAft>
            <a:spcPts val="300"/>
          </a:spcAft>
          <a:defRPr sz="2400" dirty="0" err="1" smtClean="0">
            <a:latin typeface="+mn-lt"/>
          </a:defRPr>
        </a:defPPr>
      </a:lstStyle>
    </a:txDef>
  </a:objectDefaults>
  <a:extraClrSchemeLst/>
  <a:extLst>
    <a:ext uri="{05A4C25C-085E-4340-85A3-A5531E510DB2}">
      <thm15:themeFamily xmlns:thm15="http://schemas.microsoft.com/office/thememl/2012/main" name="Presentation13" id="{373AC898-3C10-6844-85FA-0E330079D3E2}" vid="{F6B62244-9BC0-A147-BFC1-396DB1E326B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S wide 2021 final (1)</Template>
  <TotalTime>12</TotalTime>
  <Words>497</Words>
  <Application>Microsoft Office PowerPoint</Application>
  <PresentationFormat>Bredbild</PresentationFormat>
  <Paragraphs>58</Paragraphs>
  <Slides>8</Slides>
  <Notes>8</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8</vt:i4>
      </vt:variant>
    </vt:vector>
  </HeadingPairs>
  <TitlesOfParts>
    <vt:vector size="14" baseType="lpstr">
      <vt:lpstr>Arial</vt:lpstr>
      <vt:lpstr>Avenir</vt:lpstr>
      <vt:lpstr>Avenir LT Pro 65 Medium</vt:lpstr>
      <vt:lpstr>Calibri</vt:lpstr>
      <vt:lpstr>Kapra Neue Custom</vt:lpstr>
      <vt:lpstr>Socialdemokraterna</vt:lpstr>
      <vt:lpstr>GRUNDLÄGGANDE LEDARSKAPSUTBILDNING FÖR DIG SOM HAR UPPDRAG I, ELLER ÅT, PARTIET  </vt:lpstr>
      <vt:lpstr>EFFEKTIVT LEDARSKAP OCH MEDARBETARSKAP</vt:lpstr>
      <vt:lpstr>BEHOVSBASERAT  FÖRHÅLLNINGSSÄTT</vt:lpstr>
      <vt:lpstr>UPPDRAGET ÄR ATT…</vt:lpstr>
      <vt:lpstr>VERNISSAGE</vt:lpstr>
      <vt:lpstr>INDIVIDUELL REFLEKTION</vt:lpstr>
      <vt:lpstr>REFLEKTION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Thomas Frid</dc:creator>
  <cp:lastModifiedBy>Anna-Maria Engqvist</cp:lastModifiedBy>
  <cp:revision>4</cp:revision>
  <dcterms:created xsi:type="dcterms:W3CDTF">2022-01-26T13:38:08Z</dcterms:created>
  <dcterms:modified xsi:type="dcterms:W3CDTF">2024-10-02T19:50:38Z</dcterms:modified>
</cp:coreProperties>
</file>