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84" r:id="rId2"/>
  </p:sldMasterIdLst>
  <p:notesMasterIdLst>
    <p:notesMasterId r:id="rId14"/>
  </p:notesMasterIdLst>
  <p:sldIdLst>
    <p:sldId id="262" r:id="rId3"/>
    <p:sldId id="263" r:id="rId4"/>
    <p:sldId id="264" r:id="rId5"/>
    <p:sldId id="265" r:id="rId6"/>
    <p:sldId id="260" r:id="rId7"/>
    <p:sldId id="266" r:id="rId8"/>
    <p:sldId id="267" r:id="rId9"/>
    <p:sldId id="268" r:id="rId10"/>
    <p:sldId id="269" r:id="rId11"/>
    <p:sldId id="270" r:id="rId12"/>
    <p:sldId id="259" r:id="rId13"/>
  </p:sldIdLst>
  <p:sldSz cx="12192000" cy="6858000"/>
  <p:notesSz cx="6794500" cy="9906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070" autoAdjust="0"/>
  </p:normalViewPr>
  <p:slideViewPr>
    <p:cSldViewPr snapToGrid="0">
      <p:cViewPr varScale="1">
        <p:scale>
          <a:sx n="122" d="100"/>
          <a:sy n="122" d="100"/>
        </p:scale>
        <p:origin x="96" y="12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8ED29D-D7E3-4547-AF0B-728EC45DF93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54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0268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b2945fa5a_0_413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sv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Feedback upplevs av många som hotfullt. Det har visat sig att bara frågan “Får jag ge dig feedback?” kan upplevas lika hotfullt som att höra steg bakom sig i en mörk gränd….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4b2945fa5a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86552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4b2945fa5a_0_450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Även om syftet med feedback är att utveckla och motivera, kan vi ibland uppfatta det som anklagelse, kritik eller straff.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-Det aktiverar då vårt hotsystem i hjärnan, vilket gör att vi fokuserar på vårt försvar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och faktiskt minskar vår förmåga att förändras.</a:t>
            </a:r>
            <a:endParaRPr sz="1800" dirty="0"/>
          </a:p>
        </p:txBody>
      </p:sp>
      <p:sp>
        <p:nvSpPr>
          <p:cNvPr id="274" name="Google Shape;274;g4b2945fa5a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4977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4b2945fa5a_0_486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-Men utan feedback/återkoppling finns det en risk att vi skulle se vårt beteende bara genom våra egna </a:t>
            </a: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</a:rPr>
              <a:t>ögon</a:t>
            </a: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...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-Feedback som ges i en belönande process,</a:t>
            </a:r>
            <a:endParaRPr sz="1800" dirty="0">
              <a:solidFill>
                <a:srgbClr val="21212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dvs som inte leder till hot-respons kan leda till personlig utveckling, högre välmående och bättre prestationer</a:t>
            </a:r>
            <a:r>
              <a:rPr lang="sv" sz="24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2400" dirty="0"/>
          </a:p>
        </p:txBody>
      </p:sp>
      <p:sp>
        <p:nvSpPr>
          <p:cNvPr id="282" name="Google Shape;282;g4b2945fa5a_0_4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46315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-Att fråga om feedback skapar en givande process inom alla områden av SCARF! -Eftersom du frågar efter återkopplingen är din status inte hotad. </a:t>
            </a:r>
          </a:p>
          <a:p>
            <a:r>
              <a:rPr lang="sv-SE" dirty="0"/>
              <a:t>-Återkopplingen sätter dig inte i ett </a:t>
            </a:r>
            <a:r>
              <a:rPr lang="sv-SE" dirty="0" err="1"/>
              <a:t>osäkerhets-läge</a:t>
            </a:r>
            <a:r>
              <a:rPr lang="sv-SE" dirty="0"/>
              <a:t> eftersom du har kontroll över   situationen och det kommer också att få dig att uppleva självstyre. </a:t>
            </a:r>
          </a:p>
          <a:p>
            <a:r>
              <a:rPr lang="sv-SE" dirty="0"/>
              <a:t>-Eftersom du väljer vem du vill be om feedback, kommer du förmodligen att fråga någon du känner dig trygg med och därigenom inte riskera din relation. </a:t>
            </a:r>
          </a:p>
          <a:p>
            <a:r>
              <a:rPr lang="sv-SE" dirty="0"/>
              <a:t>-Av samma anledning är det mycket osannolikt att du kommer att känna att feedbacken är orättvist.</a:t>
            </a:r>
          </a:p>
          <a:p>
            <a:r>
              <a:rPr lang="sv-SE" dirty="0"/>
              <a:t>-Ställ frågor som hjälper människor att hitta egna svar och göra egna insikter och dra egna slutsatser. Insikter utlöser belöningssystemet (ökar dopaminnivåerna i hjärnan), skapar nya kopplingar i neuron-kretsarna och stöder långsiktigt minne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102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255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183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två innehållsdelar">
  <p:cSld name="Rubrik och två innehållsdela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39232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6105676" y="2492375"/>
            <a:ext cx="39232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493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Endast rubri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12869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Tom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12422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Rubrik och innehåll"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81576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3210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81576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8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2100" algn="l" rtl="0">
              <a:lnSpc>
                <a:spcPct val="80000"/>
              </a:lnSpc>
              <a:spcBef>
                <a:spcPts val="150"/>
              </a:spcBef>
              <a:spcAft>
                <a:spcPts val="15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04776" y="5897569"/>
            <a:ext cx="4565600" cy="75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23996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rgbClr val="FFFFFF"/>
                </a:solidFill>
              </a:rPr>
              <a:t>Feedback</a:t>
            </a:r>
            <a:b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b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00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4722" y="2570400"/>
            <a:ext cx="7560000" cy="3732746"/>
          </a:xfrm>
        </p:spPr>
        <p:txBody>
          <a:bodyPr/>
          <a:lstStyle/>
          <a:p>
            <a:r>
              <a:rPr lang="sv-SE" dirty="0"/>
              <a:t>Reflektera enskilt, baserat på frågorna:</a:t>
            </a:r>
            <a:br>
              <a:rPr lang="sv-SE" dirty="0"/>
            </a:br>
            <a:r>
              <a:rPr lang="sv-SE" dirty="0"/>
              <a:t>-Hur kändes det att förbereda?</a:t>
            </a:r>
            <a:br>
              <a:rPr lang="sv-SE" dirty="0"/>
            </a:br>
            <a:r>
              <a:rPr lang="sv-SE" dirty="0"/>
              <a:t>-Hur kändes det att få feedback?</a:t>
            </a:r>
            <a:br>
              <a:rPr lang="sv-SE" dirty="0"/>
            </a:br>
            <a:r>
              <a:rPr lang="sv-SE" dirty="0"/>
              <a:t>-Hur kändes det att ge feedback?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Dela era reflektioner i gruppen.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 – </a:t>
            </a:r>
            <a:br>
              <a:rPr lang="sv-SE" dirty="0"/>
            </a:br>
            <a:r>
              <a:rPr lang="sv-SE" dirty="0"/>
              <a:t>Reflektion</a:t>
            </a:r>
          </a:p>
        </p:txBody>
      </p:sp>
    </p:spTree>
    <p:extLst>
      <p:ext uri="{BB962C8B-B14F-4D97-AF65-F5344CB8AC3E}">
        <p14:creationId xmlns:p14="http://schemas.microsoft.com/office/powerpoint/2010/main" val="283430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5"/>
          <p:cNvSpPr/>
          <p:nvPr/>
        </p:nvSpPr>
        <p:spPr>
          <a:xfrm>
            <a:off x="2033315" y="2347743"/>
            <a:ext cx="8125200" cy="3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609585" indent="-304792" defTabSz="121917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68" name="Google Shape;268;p45"/>
          <p:cNvSpPr/>
          <p:nvPr/>
        </p:nvSpPr>
        <p:spPr>
          <a:xfrm>
            <a:off x="1194467" y="984101"/>
            <a:ext cx="9758400" cy="10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48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Feedback ur ett neurovetenskapligt perspektiv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269" name="Google Shape;269;p45"/>
          <p:cNvCxnSpPr/>
          <p:nvPr/>
        </p:nvCxnSpPr>
        <p:spPr>
          <a:xfrm rot="10800000">
            <a:off x="1200199" y="2181647"/>
            <a:ext cx="978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70" name="Google Shape;270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45"/>
          <p:cNvSpPr txBox="1"/>
          <p:nvPr/>
        </p:nvSpPr>
        <p:spPr>
          <a:xfrm>
            <a:off x="-22333" y="2143351"/>
            <a:ext cx="12192000" cy="8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6400" b="1" kern="0" dirty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Får jag ge dig Feedback?</a:t>
            </a:r>
            <a:r>
              <a:rPr lang="sv" sz="4800" b="1" kern="0" dirty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 </a:t>
            </a:r>
            <a:endParaRPr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51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6"/>
          <p:cNvSpPr/>
          <p:nvPr/>
        </p:nvSpPr>
        <p:spPr>
          <a:xfrm>
            <a:off x="1869315" y="2330093"/>
            <a:ext cx="8125200" cy="3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- Även om syftet med feedback är att utveckla och motivera, kan vi ibland uppfatta det som anklagelse, kritik eller straff.</a:t>
            </a: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-Det aktiverar då vårt hotsystem i hjärnan, vilket gör att vi fokuserar på vårt försvar</a:t>
            </a: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och faktiskt minskar vår förmåga att förändras.</a:t>
            </a: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7" name="Google Shape;277;p46"/>
          <p:cNvSpPr/>
          <p:nvPr/>
        </p:nvSpPr>
        <p:spPr>
          <a:xfrm>
            <a:off x="1194467" y="984101"/>
            <a:ext cx="9758400" cy="10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48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Feedback ur ett neurovetenskapligt perspektiv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278" name="Google Shape;278;p46"/>
          <p:cNvCxnSpPr/>
          <p:nvPr/>
        </p:nvCxnSpPr>
        <p:spPr>
          <a:xfrm rot="10800000">
            <a:off x="1200199" y="2181647"/>
            <a:ext cx="978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79" name="Google Shape;279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0"/>
            <a:ext cx="1219200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181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20550" y="1"/>
            <a:ext cx="10065235" cy="6705601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47"/>
          <p:cNvSpPr txBox="1"/>
          <p:nvPr/>
        </p:nvSpPr>
        <p:spPr>
          <a:xfrm>
            <a:off x="8964467" y="5972333"/>
            <a:ext cx="6894000" cy="8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86" name="Google Shape;286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93434" y="5448234"/>
            <a:ext cx="3482868" cy="132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13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Så, hur ger vi feedback på ett sätt som minskar risken att vi upplever hot och går i försvar…?</a:t>
            </a:r>
          </a:p>
          <a:p>
            <a:r>
              <a:rPr lang="sv-SE" dirty="0"/>
              <a:t>Bygg en organisationskultur där man frågar efter feedback!</a:t>
            </a:r>
          </a:p>
          <a:p>
            <a:r>
              <a:rPr lang="sv-SE" dirty="0"/>
              <a:t>Välj ett coachande förhållningssätt.</a:t>
            </a:r>
          </a:p>
          <a:p>
            <a:r>
              <a:rPr lang="sv-SE" dirty="0"/>
              <a:t>Ställ öppna frågor som hjälper människor att dra egna slutsatser och göra egna insikter.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uppskattande och utvecklande feedback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271382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</a:t>
            </a:r>
            <a:r>
              <a:rPr lang="sv-SE" b="1" dirty="0"/>
              <a:t>uppskattande</a:t>
            </a:r>
            <a:r>
              <a:rPr lang="sv-SE" dirty="0"/>
              <a:t> och utvecklande feedback</a:t>
            </a:r>
          </a:p>
          <a:p>
            <a:pPr marL="0" indent="0">
              <a:buNone/>
            </a:pPr>
            <a:r>
              <a:rPr lang="sv-SE" dirty="0"/>
              <a:t>Tre stegs </a:t>
            </a:r>
            <a:r>
              <a:rPr lang="sv-SE" b="1" dirty="0"/>
              <a:t>uppskattande</a:t>
            </a:r>
            <a:r>
              <a:rPr lang="sv-SE" dirty="0"/>
              <a:t> feedback</a:t>
            </a:r>
            <a:br>
              <a:rPr lang="sv-SE" dirty="0"/>
            </a:br>
            <a:r>
              <a:rPr lang="sv-SE" dirty="0"/>
              <a:t>-Gratulera personen till något som gått bra!</a:t>
            </a:r>
            <a:br>
              <a:rPr lang="sv-SE" dirty="0"/>
            </a:br>
            <a:r>
              <a:rPr lang="sv-SE" dirty="0"/>
              <a:t>-Fråga, "Hur gjorde du det?"</a:t>
            </a:r>
            <a:br>
              <a:rPr lang="sv-SE" dirty="0"/>
            </a:br>
            <a:r>
              <a:rPr lang="sv-SE" dirty="0"/>
              <a:t>-Fråga, "Vad säger detta om dig och dina egenskaper?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65982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uppskattande och </a:t>
            </a:r>
            <a:r>
              <a:rPr lang="sv-SE" b="1" dirty="0"/>
              <a:t>utvecklande</a:t>
            </a:r>
            <a:r>
              <a:rPr lang="sv-SE" dirty="0"/>
              <a:t> feedback</a:t>
            </a:r>
          </a:p>
          <a:p>
            <a:pPr marL="0" indent="0">
              <a:buNone/>
            </a:pPr>
            <a:r>
              <a:rPr lang="sv-SE" dirty="0"/>
              <a:t>Tre steg </a:t>
            </a:r>
            <a:r>
              <a:rPr lang="sv-SE" b="1" dirty="0"/>
              <a:t>utvecklande</a:t>
            </a:r>
            <a:r>
              <a:rPr lang="sv-SE" dirty="0"/>
              <a:t> feedback</a:t>
            </a:r>
            <a:br>
              <a:rPr lang="sv-SE" dirty="0"/>
            </a:br>
            <a:r>
              <a:rPr lang="sv-SE" dirty="0"/>
              <a:t>-Fråga, "Vad var det du ville uppnå?"</a:t>
            </a:r>
            <a:br>
              <a:rPr lang="sv-SE" dirty="0"/>
            </a:br>
            <a:r>
              <a:rPr lang="sv-SE" dirty="0"/>
              <a:t>-Fråga, "Vad lärde du dig av det här?"</a:t>
            </a:r>
            <a:br>
              <a:rPr lang="sv-SE" dirty="0"/>
            </a:br>
            <a:r>
              <a:rPr lang="sv-SE" dirty="0"/>
              <a:t>-Fråga, "Vad ska du göra annorlunda nästa gång?"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402495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9142252" cy="3732746"/>
          </a:xfrm>
        </p:spPr>
        <p:txBody>
          <a:bodyPr/>
          <a:lstStyle/>
          <a:p>
            <a:r>
              <a:rPr lang="sv-SE" dirty="0"/>
              <a:t>Låt oss praktisera! </a:t>
            </a:r>
            <a:br>
              <a:rPr lang="sv-SE" dirty="0"/>
            </a:br>
            <a:r>
              <a:rPr lang="sv-SE" dirty="0"/>
              <a:t>Ge uppskattande feedback i mindre grupper</a:t>
            </a:r>
          </a:p>
          <a:p>
            <a:r>
              <a:rPr lang="sv-SE" dirty="0"/>
              <a:t>Förbered en post-it var till alla i din lilla grupp inklusive dig själv. Skriv namn på mottagaren högst upp på lappen och ditt eget namn längst ner - </a:t>
            </a:r>
            <a:r>
              <a:rPr lang="sv-SE" b="1" i="1" dirty="0"/>
              <a:t>Arbeta enskilt under tystnad</a:t>
            </a:r>
            <a:br>
              <a:rPr lang="sv-SE" dirty="0"/>
            </a:br>
            <a:r>
              <a:rPr lang="sv-SE" dirty="0"/>
              <a:t>Använd formulering:</a:t>
            </a:r>
            <a:br>
              <a:rPr lang="sv-SE" dirty="0"/>
            </a:br>
            <a:r>
              <a:rPr lang="sv-SE" dirty="0"/>
              <a:t>“Vad jag uppskattar med dig är...” för de andra deltagarna, och för dig själv: “Vad jag uppskattar med mig själv är...</a:t>
            </a:r>
          </a:p>
          <a:p>
            <a:r>
              <a:rPr lang="sv-SE" dirty="0"/>
              <a:t>Dela feedback i grupperna. En i taget.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 – </a:t>
            </a:r>
            <a:br>
              <a:rPr lang="sv-SE" dirty="0"/>
            </a:br>
            <a:r>
              <a:rPr lang="sv-SE" dirty="0"/>
              <a:t>Ge uppskattande feedback</a:t>
            </a:r>
          </a:p>
        </p:txBody>
      </p:sp>
    </p:spTree>
    <p:extLst>
      <p:ext uri="{BB962C8B-B14F-4D97-AF65-F5344CB8AC3E}">
        <p14:creationId xmlns:p14="http://schemas.microsoft.com/office/powerpoint/2010/main" val="1639751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Socialdemokraterna - Grå bakgrund">
  <a:themeElements>
    <a:clrScheme name="Socialdemokraterna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9C9E9F"/>
      </a:accent1>
      <a:accent2>
        <a:srgbClr val="ED1B34"/>
      </a:accent2>
      <a:accent3>
        <a:srgbClr val="FFFFFF"/>
      </a:accent3>
      <a:accent4>
        <a:srgbClr val="000000"/>
      </a:accent4>
      <a:accent5>
        <a:srgbClr val="CBCCCD"/>
      </a:accent5>
      <a:accent6>
        <a:srgbClr val="D7172E"/>
      </a:accent6>
      <a:hlink>
        <a:srgbClr val="292929"/>
      </a:hlink>
      <a:folHlink>
        <a:srgbClr val="4D4D4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28</TotalTime>
  <Words>678</Words>
  <Application>Microsoft Office PowerPoint</Application>
  <PresentationFormat>Bredbild</PresentationFormat>
  <Paragraphs>52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19" baseType="lpstr">
      <vt:lpstr>Arial</vt:lpstr>
      <vt:lpstr>Avenir LT Pro 65 Medium</vt:lpstr>
      <vt:lpstr>Calibri</vt:lpstr>
      <vt:lpstr>Garamond</vt:lpstr>
      <vt:lpstr>Kapra Neue Custom</vt:lpstr>
      <vt:lpstr>Proxima Nova</vt:lpstr>
      <vt:lpstr>Socialdemokraterna</vt:lpstr>
      <vt:lpstr>Socialdemokraterna - Grå bakgrund</vt:lpstr>
      <vt:lpstr>Feedback  </vt:lpstr>
      <vt:lpstr>PowerPoint-presentation</vt:lpstr>
      <vt:lpstr>PowerPoint-presentation</vt:lpstr>
      <vt:lpstr>PowerPoint-presentation</vt:lpstr>
      <vt:lpstr>Hjärnsmart feedback</vt:lpstr>
      <vt:lpstr>Hjärnsmart feedback</vt:lpstr>
      <vt:lpstr>Hjärnsmart feedback</vt:lpstr>
      <vt:lpstr>Hjärnsmart feedback</vt:lpstr>
      <vt:lpstr>Hjärnsmart feedback –  Ge uppskattande feedback</vt:lpstr>
      <vt:lpstr>Hjärnsmart feedback –  Reflektion</vt:lpstr>
      <vt:lpstr>PowerPoint-presentation</vt:lpstr>
    </vt:vector>
  </TitlesOfParts>
  <Company>Riksdagen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 Grundläggande ledarskapsutbildning för dig som har uppdrag i,  eller åt, partiet</dc:title>
  <dc:creator>Thomas Frid</dc:creator>
  <cp:lastModifiedBy>Thomas Frid</cp:lastModifiedBy>
  <cp:revision>7</cp:revision>
  <cp:lastPrinted>2020-01-23T14:03:20Z</cp:lastPrinted>
  <dcterms:created xsi:type="dcterms:W3CDTF">2019-08-02T12:25:47Z</dcterms:created>
  <dcterms:modified xsi:type="dcterms:W3CDTF">2021-03-04T21:42:31Z</dcterms:modified>
</cp:coreProperties>
</file>