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16"/>
  </p:notesMasterIdLst>
  <p:sldIdLst>
    <p:sldId id="257" r:id="rId2"/>
    <p:sldId id="258" r:id="rId3"/>
    <p:sldId id="266" r:id="rId4"/>
    <p:sldId id="267" r:id="rId5"/>
    <p:sldId id="268" r:id="rId6"/>
    <p:sldId id="270" r:id="rId7"/>
    <p:sldId id="262" r:id="rId8"/>
    <p:sldId id="269" r:id="rId9"/>
    <p:sldId id="263" r:id="rId10"/>
    <p:sldId id="271" r:id="rId11"/>
    <p:sldId id="272" r:id="rId12"/>
    <p:sldId id="264" r:id="rId13"/>
    <p:sldId id="259" r:id="rId14"/>
    <p:sldId id="261" r:id="rId15"/>
  </p:sldIdLst>
  <p:sldSz cx="12192000" cy="6858000"/>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ra Axelsson" initials="PA" lastIdx="3" clrIdx="0">
    <p:extLst>
      <p:ext uri="{19B8F6BF-5375-455C-9EA6-DF929625EA0E}">
        <p15:presenceInfo xmlns:p15="http://schemas.microsoft.com/office/powerpoint/2012/main" userId="S::petra.axelsson@socialdemokraterna.se::919a7e82-8434-43e7-a141-a76a127acdb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CD6"/>
    <a:srgbClr val="ED1B34"/>
    <a:srgbClr val="B40D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234F3A-90EA-4EBF-85AA-2E86A95993FA}" v="38" dt="2021-02-25T15:05:06.185"/>
    <p1510:client id="{C793F3DD-E2A3-4530-866A-E2DBD299828D}" v="33" dt="2021-02-26T08:37:44.6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50" autoAdjust="0"/>
    <p:restoredTop sz="97440" autoAdjust="0"/>
  </p:normalViewPr>
  <p:slideViewPr>
    <p:cSldViewPr snapToGrid="0">
      <p:cViewPr varScale="1">
        <p:scale>
          <a:sx n="158" d="100"/>
          <a:sy n="158" d="100"/>
        </p:scale>
        <p:origin x="192" y="144"/>
      </p:cViewPr>
      <p:guideLst>
        <p:guide pos="3840"/>
        <p:guide orient="horz" pos="2160"/>
      </p:guideLst>
    </p:cSldViewPr>
  </p:slideViewPr>
  <p:outlineViewPr>
    <p:cViewPr>
      <p:scale>
        <a:sx n="33" d="100"/>
        <a:sy n="33" d="100"/>
      </p:scale>
      <p:origin x="0" y="-576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na Oskarsson" userId="c9b6b5ba-888e-40b5-8029-fe7071a4e202" providerId="ADAL" clId="{C793F3DD-E2A3-4530-866A-E2DBD299828D}"/>
    <pc:docChg chg="undo custSel addSld delSld modSld sldOrd">
      <pc:chgData name="Carina Oskarsson" userId="c9b6b5ba-888e-40b5-8029-fe7071a4e202" providerId="ADAL" clId="{C793F3DD-E2A3-4530-866A-E2DBD299828D}" dt="2021-02-26T08:44:47.807" v="481" actId="20577"/>
      <pc:docMkLst>
        <pc:docMk/>
      </pc:docMkLst>
      <pc:sldChg chg="modNotesTx">
        <pc:chgData name="Carina Oskarsson" userId="c9b6b5ba-888e-40b5-8029-fe7071a4e202" providerId="ADAL" clId="{C793F3DD-E2A3-4530-866A-E2DBD299828D}" dt="2021-02-26T08:44:47.807" v="481" actId="20577"/>
        <pc:sldMkLst>
          <pc:docMk/>
          <pc:sldMk cId="0" sldId="258"/>
        </pc:sldMkLst>
      </pc:sldChg>
      <pc:sldChg chg="delSp modSp mod ord">
        <pc:chgData name="Carina Oskarsson" userId="c9b6b5ba-888e-40b5-8029-fe7071a4e202" providerId="ADAL" clId="{C793F3DD-E2A3-4530-866A-E2DBD299828D}" dt="2021-02-26T08:40:39.984" v="391" actId="20577"/>
        <pc:sldMkLst>
          <pc:docMk/>
          <pc:sldMk cId="3643912254" sldId="263"/>
        </pc:sldMkLst>
        <pc:spChg chg="mod">
          <ac:chgData name="Carina Oskarsson" userId="c9b6b5ba-888e-40b5-8029-fe7071a4e202" providerId="ADAL" clId="{C793F3DD-E2A3-4530-866A-E2DBD299828D}" dt="2021-02-26T08:40:39.984" v="391" actId="20577"/>
          <ac:spMkLst>
            <pc:docMk/>
            <pc:sldMk cId="3643912254" sldId="263"/>
            <ac:spMk id="2" creationId="{93582509-C373-4F5A-A7F0-99D59D1B9025}"/>
          </ac:spMkLst>
        </pc:spChg>
        <pc:spChg chg="del mod">
          <ac:chgData name="Carina Oskarsson" userId="c9b6b5ba-888e-40b5-8029-fe7071a4e202" providerId="ADAL" clId="{C793F3DD-E2A3-4530-866A-E2DBD299828D}" dt="2021-02-26T08:08:48.159" v="234" actId="21"/>
          <ac:spMkLst>
            <pc:docMk/>
            <pc:sldMk cId="3643912254" sldId="263"/>
            <ac:spMk id="3" creationId="{B8C86D7A-DFA8-430E-BB05-E0DEF0BAFCB8}"/>
          </ac:spMkLst>
        </pc:spChg>
      </pc:sldChg>
      <pc:sldChg chg="delSp modSp mod">
        <pc:chgData name="Carina Oskarsson" userId="c9b6b5ba-888e-40b5-8029-fe7071a4e202" providerId="ADAL" clId="{C793F3DD-E2A3-4530-866A-E2DBD299828D}" dt="2021-02-26T08:24:49.236" v="350" actId="14100"/>
        <pc:sldMkLst>
          <pc:docMk/>
          <pc:sldMk cId="1286179309" sldId="264"/>
        </pc:sldMkLst>
        <pc:spChg chg="mod">
          <ac:chgData name="Carina Oskarsson" userId="c9b6b5ba-888e-40b5-8029-fe7071a4e202" providerId="ADAL" clId="{C793F3DD-E2A3-4530-866A-E2DBD299828D}" dt="2021-02-26T08:24:49.236" v="350" actId="14100"/>
          <ac:spMkLst>
            <pc:docMk/>
            <pc:sldMk cId="1286179309" sldId="264"/>
            <ac:spMk id="2" creationId="{63E5FBFA-7D53-46E3-9BA4-BF0FB97506FC}"/>
          </ac:spMkLst>
        </pc:spChg>
        <pc:spChg chg="del">
          <ac:chgData name="Carina Oskarsson" userId="c9b6b5ba-888e-40b5-8029-fe7071a4e202" providerId="ADAL" clId="{C793F3DD-E2A3-4530-866A-E2DBD299828D}" dt="2021-02-26T08:24:25.996" v="345" actId="21"/>
          <ac:spMkLst>
            <pc:docMk/>
            <pc:sldMk cId="1286179309" sldId="264"/>
            <ac:spMk id="3" creationId="{16CE89A6-A56A-4D24-8E81-0FCA0F2FA433}"/>
          </ac:spMkLst>
        </pc:spChg>
      </pc:sldChg>
      <pc:sldChg chg="del">
        <pc:chgData name="Carina Oskarsson" userId="c9b6b5ba-888e-40b5-8029-fe7071a4e202" providerId="ADAL" clId="{C793F3DD-E2A3-4530-866A-E2DBD299828D}" dt="2021-02-26T08:37:56.052" v="353" actId="47"/>
        <pc:sldMkLst>
          <pc:docMk/>
          <pc:sldMk cId="1262343298" sldId="265"/>
        </pc:sldMkLst>
      </pc:sldChg>
      <pc:sldChg chg="modSp mod">
        <pc:chgData name="Carina Oskarsson" userId="c9b6b5ba-888e-40b5-8029-fe7071a4e202" providerId="ADAL" clId="{C793F3DD-E2A3-4530-866A-E2DBD299828D}" dt="2021-02-26T08:38:08.931" v="354" actId="14100"/>
        <pc:sldMkLst>
          <pc:docMk/>
          <pc:sldMk cId="2058746525" sldId="266"/>
        </pc:sldMkLst>
        <pc:spChg chg="mod">
          <ac:chgData name="Carina Oskarsson" userId="c9b6b5ba-888e-40b5-8029-fe7071a4e202" providerId="ADAL" clId="{C793F3DD-E2A3-4530-866A-E2DBD299828D}" dt="2021-02-26T07:49:28.507" v="14" actId="20577"/>
          <ac:spMkLst>
            <pc:docMk/>
            <pc:sldMk cId="2058746525" sldId="266"/>
            <ac:spMk id="2" creationId="{233D9E29-AF12-46E5-BF9B-9416062AABF2}"/>
          </ac:spMkLst>
        </pc:spChg>
        <pc:spChg chg="mod">
          <ac:chgData name="Carina Oskarsson" userId="c9b6b5ba-888e-40b5-8029-fe7071a4e202" providerId="ADAL" clId="{C793F3DD-E2A3-4530-866A-E2DBD299828D}" dt="2021-02-26T08:38:08.931" v="354" actId="14100"/>
          <ac:spMkLst>
            <pc:docMk/>
            <pc:sldMk cId="2058746525" sldId="266"/>
            <ac:spMk id="3" creationId="{62CBDBCF-4A40-48E4-99F7-5C617FB6A83D}"/>
          </ac:spMkLst>
        </pc:spChg>
      </pc:sldChg>
      <pc:sldChg chg="modSp mod">
        <pc:chgData name="Carina Oskarsson" userId="c9b6b5ba-888e-40b5-8029-fe7071a4e202" providerId="ADAL" clId="{C793F3DD-E2A3-4530-866A-E2DBD299828D}" dt="2021-02-26T08:39:02.924" v="362" actId="14100"/>
        <pc:sldMkLst>
          <pc:docMk/>
          <pc:sldMk cId="2202797711" sldId="267"/>
        </pc:sldMkLst>
        <pc:spChg chg="mod">
          <ac:chgData name="Carina Oskarsson" userId="c9b6b5ba-888e-40b5-8029-fe7071a4e202" providerId="ADAL" clId="{C793F3DD-E2A3-4530-866A-E2DBD299828D}" dt="2021-02-26T08:39:02.924" v="362" actId="14100"/>
          <ac:spMkLst>
            <pc:docMk/>
            <pc:sldMk cId="2202797711" sldId="267"/>
            <ac:spMk id="2" creationId="{B59069DE-06DB-4038-8ECE-7F1CD51F8826}"/>
          </ac:spMkLst>
        </pc:spChg>
        <pc:spChg chg="mod">
          <ac:chgData name="Carina Oskarsson" userId="c9b6b5ba-888e-40b5-8029-fe7071a4e202" providerId="ADAL" clId="{C793F3DD-E2A3-4530-866A-E2DBD299828D}" dt="2021-02-26T08:28:04.740" v="351" actId="14100"/>
          <ac:spMkLst>
            <pc:docMk/>
            <pc:sldMk cId="2202797711" sldId="267"/>
            <ac:spMk id="3" creationId="{B070D0C3-3D6C-49CA-9B72-ED570AA45AC6}"/>
          </ac:spMkLst>
        </pc:spChg>
      </pc:sldChg>
      <pc:sldChg chg="modSp mod">
        <pc:chgData name="Carina Oskarsson" userId="c9b6b5ba-888e-40b5-8029-fe7071a4e202" providerId="ADAL" clId="{C793F3DD-E2A3-4530-866A-E2DBD299828D}" dt="2021-02-26T08:39:18.035" v="363" actId="14100"/>
        <pc:sldMkLst>
          <pc:docMk/>
          <pc:sldMk cId="2128502830" sldId="268"/>
        </pc:sldMkLst>
        <pc:spChg chg="mod">
          <ac:chgData name="Carina Oskarsson" userId="c9b6b5ba-888e-40b5-8029-fe7071a4e202" providerId="ADAL" clId="{C793F3DD-E2A3-4530-866A-E2DBD299828D}" dt="2021-02-26T08:39:18.035" v="363" actId="14100"/>
          <ac:spMkLst>
            <pc:docMk/>
            <pc:sldMk cId="2128502830" sldId="268"/>
            <ac:spMk id="2" creationId="{720D0C46-0380-4DFF-BDC2-B6C4C682362A}"/>
          </ac:spMkLst>
        </pc:spChg>
      </pc:sldChg>
      <pc:sldChg chg="modSp mod">
        <pc:chgData name="Carina Oskarsson" userId="c9b6b5ba-888e-40b5-8029-fe7071a4e202" providerId="ADAL" clId="{C793F3DD-E2A3-4530-866A-E2DBD299828D}" dt="2021-02-26T08:06:50.757" v="227" actId="14100"/>
        <pc:sldMkLst>
          <pc:docMk/>
          <pc:sldMk cId="2747792067" sldId="269"/>
        </pc:sldMkLst>
        <pc:spChg chg="mod">
          <ac:chgData name="Carina Oskarsson" userId="c9b6b5ba-888e-40b5-8029-fe7071a4e202" providerId="ADAL" clId="{C793F3DD-E2A3-4530-866A-E2DBD299828D}" dt="2021-02-26T08:06:45.007" v="225" actId="12"/>
          <ac:spMkLst>
            <pc:docMk/>
            <pc:sldMk cId="2747792067" sldId="269"/>
            <ac:spMk id="2" creationId="{E6E61BDD-AB2E-4458-A2E6-3FCA8C2CBF98}"/>
          </ac:spMkLst>
        </pc:spChg>
        <pc:spChg chg="mod">
          <ac:chgData name="Carina Oskarsson" userId="c9b6b5ba-888e-40b5-8029-fe7071a4e202" providerId="ADAL" clId="{C793F3DD-E2A3-4530-866A-E2DBD299828D}" dt="2021-02-26T08:06:50.757" v="227" actId="14100"/>
          <ac:spMkLst>
            <pc:docMk/>
            <pc:sldMk cId="2747792067" sldId="269"/>
            <ac:spMk id="3" creationId="{ECA18D04-FBA5-4608-A5F1-F1059EC37B8E}"/>
          </ac:spMkLst>
        </pc:spChg>
      </pc:sldChg>
      <pc:sldChg chg="modSp mod">
        <pc:chgData name="Carina Oskarsson" userId="c9b6b5ba-888e-40b5-8029-fe7071a4e202" providerId="ADAL" clId="{C793F3DD-E2A3-4530-866A-E2DBD299828D}" dt="2021-02-26T07:55:02.058" v="93" actId="20577"/>
        <pc:sldMkLst>
          <pc:docMk/>
          <pc:sldMk cId="2548855261" sldId="270"/>
        </pc:sldMkLst>
        <pc:spChg chg="mod">
          <ac:chgData name="Carina Oskarsson" userId="c9b6b5ba-888e-40b5-8029-fe7071a4e202" providerId="ADAL" clId="{C793F3DD-E2A3-4530-866A-E2DBD299828D}" dt="2021-02-26T07:55:02.058" v="93" actId="20577"/>
          <ac:spMkLst>
            <pc:docMk/>
            <pc:sldMk cId="2548855261" sldId="270"/>
            <ac:spMk id="2" creationId="{3596C3A8-EC15-473F-A3AB-8B0EE41DB6FD}"/>
          </ac:spMkLst>
        </pc:spChg>
      </pc:sldChg>
      <pc:sldChg chg="modSp mod">
        <pc:chgData name="Carina Oskarsson" userId="c9b6b5ba-888e-40b5-8029-fe7071a4e202" providerId="ADAL" clId="{C793F3DD-E2A3-4530-866A-E2DBD299828D}" dt="2021-02-26T08:16:13.943" v="267" actId="20577"/>
        <pc:sldMkLst>
          <pc:docMk/>
          <pc:sldMk cId="2438212662" sldId="271"/>
        </pc:sldMkLst>
        <pc:spChg chg="mod">
          <ac:chgData name="Carina Oskarsson" userId="c9b6b5ba-888e-40b5-8029-fe7071a4e202" providerId="ADAL" clId="{C793F3DD-E2A3-4530-866A-E2DBD299828D}" dt="2021-02-26T08:16:13.943" v="267" actId="20577"/>
          <ac:spMkLst>
            <pc:docMk/>
            <pc:sldMk cId="2438212662" sldId="271"/>
            <ac:spMk id="2" creationId="{E6E61BDD-AB2E-4458-A2E6-3FCA8C2CBF98}"/>
          </ac:spMkLst>
        </pc:spChg>
        <pc:spChg chg="mod">
          <ac:chgData name="Carina Oskarsson" userId="c9b6b5ba-888e-40b5-8029-fe7071a4e202" providerId="ADAL" clId="{C793F3DD-E2A3-4530-866A-E2DBD299828D}" dt="2021-02-26T08:10:43.469" v="249" actId="14100"/>
          <ac:spMkLst>
            <pc:docMk/>
            <pc:sldMk cId="2438212662" sldId="271"/>
            <ac:spMk id="3" creationId="{ECA18D04-FBA5-4608-A5F1-F1059EC37B8E}"/>
          </ac:spMkLst>
        </pc:spChg>
      </pc:sldChg>
      <pc:sldChg chg="modSp add mod">
        <pc:chgData name="Carina Oskarsson" userId="c9b6b5ba-888e-40b5-8029-fe7071a4e202" providerId="ADAL" clId="{C793F3DD-E2A3-4530-866A-E2DBD299828D}" dt="2021-02-26T08:23:59.027" v="343" actId="255"/>
        <pc:sldMkLst>
          <pc:docMk/>
          <pc:sldMk cId="3763741596" sldId="272"/>
        </pc:sldMkLst>
        <pc:spChg chg="mod">
          <ac:chgData name="Carina Oskarsson" userId="c9b6b5ba-888e-40b5-8029-fe7071a4e202" providerId="ADAL" clId="{C793F3DD-E2A3-4530-866A-E2DBD299828D}" dt="2021-02-26T08:23:59.027" v="343" actId="255"/>
          <ac:spMkLst>
            <pc:docMk/>
            <pc:sldMk cId="3763741596" sldId="272"/>
            <ac:spMk id="2" creationId="{E6E61BDD-AB2E-4458-A2E6-3FCA8C2CBF98}"/>
          </ac:spMkLst>
        </pc:spChg>
        <pc:spChg chg="mod">
          <ac:chgData name="Carina Oskarsson" userId="c9b6b5ba-888e-40b5-8029-fe7071a4e202" providerId="ADAL" clId="{C793F3DD-E2A3-4530-866A-E2DBD299828D}" dt="2021-02-26T08:16:49.989" v="269"/>
          <ac:spMkLst>
            <pc:docMk/>
            <pc:sldMk cId="3763741596" sldId="272"/>
            <ac:spMk id="3" creationId="{ECA18D04-FBA5-4608-A5F1-F1059EC37B8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37B155-E826-46B9-9A3A-888A910707A3}" type="datetimeFigureOut">
              <a:rPr lang="en-US" smtClean="0"/>
              <a:t>2/26/2021</a:t>
            </a:fld>
            <a:endParaRPr lang="en-US"/>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8ED29D-D7E3-4547-AF0B-728EC45DF93B}" type="slidenum">
              <a:rPr lang="en-US" smtClean="0"/>
              <a:t>‹#›</a:t>
            </a:fld>
            <a:endParaRPr lang="en-US"/>
          </a:p>
        </p:txBody>
      </p:sp>
    </p:spTree>
    <p:extLst>
      <p:ext uri="{BB962C8B-B14F-4D97-AF65-F5344CB8AC3E}">
        <p14:creationId xmlns:p14="http://schemas.microsoft.com/office/powerpoint/2010/main" val="1127124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1</a:t>
            </a:fld>
            <a:endParaRPr lang="sv-SE" dirty="0"/>
          </a:p>
        </p:txBody>
      </p:sp>
    </p:spTree>
    <p:extLst>
      <p:ext uri="{BB962C8B-B14F-4D97-AF65-F5344CB8AC3E}">
        <p14:creationId xmlns:p14="http://schemas.microsoft.com/office/powerpoint/2010/main" val="3457185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14</a:t>
            </a:fld>
            <a:endParaRPr lang="sv-SE" dirty="0"/>
          </a:p>
        </p:txBody>
      </p:sp>
    </p:spTree>
    <p:extLst>
      <p:ext uri="{BB962C8B-B14F-4D97-AF65-F5344CB8AC3E}">
        <p14:creationId xmlns:p14="http://schemas.microsoft.com/office/powerpoint/2010/main" val="3679359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r>
              <a:rPr lang="sv-SE" dirty="0"/>
              <a:t>Ge gärna deltagarna materialet Beskrivning av de olika delarna i ett </a:t>
            </a:r>
            <a:r>
              <a:rPr lang="sv-SE"/>
              <a:t>organiserat samtal.</a:t>
            </a:r>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2</a:t>
            </a:fld>
            <a:endParaRPr lang="sv-SE" dirty="0"/>
          </a:p>
        </p:txBody>
      </p:sp>
    </p:spTree>
    <p:extLst>
      <p:ext uri="{BB962C8B-B14F-4D97-AF65-F5344CB8AC3E}">
        <p14:creationId xmlns:p14="http://schemas.microsoft.com/office/powerpoint/2010/main" val="1749931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Ett typexempel på att hamna tokigt på frågan ”Var kommer du ifrån” är när någon presenterar sig som vice ordförande i arbetarekommunens styrelse som inledning på ett samtal med någon i byns lokala gymnastikförening istället för att presentera sig som tex. lokalpolitiskt aktiv.</a:t>
            </a:r>
            <a:br>
              <a:rPr lang="sv-SE" sz="1200" kern="1200" dirty="0">
                <a:solidFill>
                  <a:schemeClr val="tx1"/>
                </a:solidFill>
                <a:effectLst/>
                <a:latin typeface="+mn-lt"/>
                <a:ea typeface="+mn-ea"/>
                <a:cs typeface="+mn-cs"/>
              </a:rPr>
            </a:br>
            <a:r>
              <a:rPr lang="sv-SE" sz="1200" kern="1200" dirty="0">
                <a:solidFill>
                  <a:schemeClr val="tx1"/>
                </a:solidFill>
                <a:effectLst/>
                <a:latin typeface="+mn-lt"/>
                <a:ea typeface="+mn-ea"/>
                <a:cs typeface="+mn-cs"/>
              </a:rPr>
              <a:t>Tänk på att vår interna ordlista inte fungerar utanför partiets bubbla.</a:t>
            </a:r>
            <a:br>
              <a:rPr lang="sv-SE" sz="1200" kern="1200" dirty="0">
                <a:solidFill>
                  <a:schemeClr val="tx1"/>
                </a:solidFill>
                <a:effectLst/>
                <a:latin typeface="+mn-lt"/>
                <a:ea typeface="+mn-ea"/>
                <a:cs typeface="+mn-cs"/>
              </a:rPr>
            </a:br>
            <a:r>
              <a:rPr lang="sv-SE" sz="1200" kern="1200" dirty="0">
                <a:solidFill>
                  <a:schemeClr val="tx1"/>
                </a:solidFill>
                <a:effectLst/>
                <a:latin typeface="+mn-lt"/>
                <a:ea typeface="+mn-ea"/>
                <a:cs typeface="+mn-cs"/>
              </a:rPr>
              <a:t>Ett intro kan se väldigt olika ut beroende på vilken relation vi har med den vi ska samtala med och i vilket sammanhang samtalet sker. Där har vi en uppgift att anpassa oss.</a:t>
            </a:r>
          </a:p>
          <a:p>
            <a:endParaRPr lang="sv-SE" dirty="0"/>
          </a:p>
        </p:txBody>
      </p:sp>
      <p:sp>
        <p:nvSpPr>
          <p:cNvPr id="4" name="Platshållare för bildnummer 3"/>
          <p:cNvSpPr>
            <a:spLocks noGrp="1"/>
          </p:cNvSpPr>
          <p:nvPr>
            <p:ph type="sldNum" sz="quarter" idx="5"/>
          </p:nvPr>
        </p:nvSpPr>
        <p:spPr/>
        <p:txBody>
          <a:bodyPr/>
          <a:lstStyle/>
          <a:p>
            <a:fld id="{118ED29D-D7E3-4547-AF0B-728EC45DF93B}" type="slidenum">
              <a:rPr lang="en-US" smtClean="0"/>
              <a:t>3</a:t>
            </a:fld>
            <a:endParaRPr lang="en-US"/>
          </a:p>
        </p:txBody>
      </p:sp>
    </p:spTree>
    <p:extLst>
      <p:ext uri="{BB962C8B-B14F-4D97-AF65-F5344CB8AC3E}">
        <p14:creationId xmlns:p14="http://schemas.microsoft.com/office/powerpoint/2010/main" val="448976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Något att leva efter här är ”Vi har två öron och en mun, använd dem därefter!”. Det är av yttersta vikt att få personen att berätta och att vi då lyssnar aktivt och intresserat på det som berättas. Det som berättas är nämligen det som leder oss vidare till personens egna berättelse. Vi människor gör ofta antaganden om sådant som inte sägs rakt ut. Motstå det! Kontrollera istället att du uppfattat rätt genom att helt enkelt fråga: ”Har jag förstått detta rätt att du….”</a:t>
            </a:r>
            <a:br>
              <a:rPr lang="sv-SE" sz="1200" kern="1200" dirty="0">
                <a:solidFill>
                  <a:schemeClr val="tx1"/>
                </a:solidFill>
                <a:effectLst/>
                <a:latin typeface="+mn-lt"/>
                <a:ea typeface="+mn-ea"/>
                <a:cs typeface="+mn-cs"/>
              </a:rPr>
            </a:br>
            <a:r>
              <a:rPr lang="sv-SE" sz="1200" kern="1200" dirty="0">
                <a:solidFill>
                  <a:schemeClr val="tx1"/>
                </a:solidFill>
                <a:effectLst/>
                <a:latin typeface="+mn-lt"/>
                <a:ea typeface="+mn-ea"/>
                <a:cs typeface="+mn-cs"/>
              </a:rPr>
              <a:t>Om vi hittar rätt i våra frågor så kommer vi märka det på personen. Hen kommer på olika sätt visa med känslouttryck att vi närmar oss något som väcker just känslor. Det kan vara att blicken ändras (ledsen, arg), det kan vara tonfallet som blir hårdare eller mjukare eller att hen börjar prata högre eller snabbare. Hen kan börja skruva på sig eller använda känsloladdade ord. När du lägger märke till sådana tendenser, då är du troligen nära att hitta personens berättelse. Då gäller det att stanna i det och fortsätta fokusera frågorna dit.</a:t>
            </a:r>
            <a:br>
              <a:rPr lang="sv-SE" sz="1200" kern="1200" dirty="0">
                <a:solidFill>
                  <a:schemeClr val="tx1"/>
                </a:solidFill>
                <a:effectLst/>
                <a:latin typeface="+mn-lt"/>
                <a:ea typeface="+mn-ea"/>
                <a:cs typeface="+mn-cs"/>
              </a:rPr>
            </a:br>
            <a:br>
              <a:rPr lang="sv-SE" sz="1200" kern="1200" dirty="0">
                <a:solidFill>
                  <a:schemeClr val="tx1"/>
                </a:solidFill>
                <a:effectLst/>
                <a:latin typeface="+mn-lt"/>
                <a:ea typeface="+mn-ea"/>
                <a:cs typeface="+mn-cs"/>
              </a:rPr>
            </a:br>
            <a:r>
              <a:rPr lang="sv-SE" sz="1200" kern="1200" dirty="0">
                <a:solidFill>
                  <a:schemeClr val="tx1"/>
                </a:solidFill>
                <a:effectLst/>
                <a:latin typeface="+mn-lt"/>
                <a:ea typeface="+mn-ea"/>
                <a:cs typeface="+mn-cs"/>
              </a:rPr>
              <a:t>Tappar du bort sig och kommer på sidospår i samtalet så kan du alltid med enkelhet gå tillbaka till personens berättelse. Sådant som engagerar oss går vi nämligen gärna tillbaka till oavsett vad ämnet var precis innan.</a:t>
            </a:r>
          </a:p>
          <a:p>
            <a:r>
              <a:rPr lang="sv-SE" sz="1200" kern="1200" dirty="0">
                <a:solidFill>
                  <a:schemeClr val="tx1"/>
                </a:solidFill>
                <a:effectLst/>
                <a:latin typeface="+mn-lt"/>
                <a:ea typeface="+mn-ea"/>
                <a:cs typeface="+mn-cs"/>
              </a:rPr>
              <a:t> </a:t>
            </a:r>
          </a:p>
          <a:p>
            <a:r>
              <a:rPr lang="sv-SE" sz="1200" kern="1200" dirty="0">
                <a:solidFill>
                  <a:schemeClr val="tx1"/>
                </a:solidFill>
                <a:effectLst/>
                <a:latin typeface="+mn-lt"/>
                <a:ea typeface="+mn-ea"/>
                <a:cs typeface="+mn-cs"/>
              </a:rPr>
              <a:t>Det vi letar efter här är personens situation och drivkraft. </a:t>
            </a:r>
            <a:br>
              <a:rPr lang="sv-SE" sz="1200" kern="1200" dirty="0">
                <a:solidFill>
                  <a:schemeClr val="tx1"/>
                </a:solidFill>
                <a:effectLst/>
                <a:latin typeface="+mn-lt"/>
                <a:ea typeface="+mn-ea"/>
                <a:cs typeface="+mn-cs"/>
              </a:rPr>
            </a:br>
            <a:r>
              <a:rPr lang="sv-SE" sz="1200" kern="1200" dirty="0">
                <a:solidFill>
                  <a:schemeClr val="tx1"/>
                </a:solidFill>
                <a:effectLst/>
                <a:latin typeface="+mn-lt"/>
                <a:ea typeface="+mn-ea"/>
                <a:cs typeface="+mn-cs"/>
              </a:rPr>
              <a:t>Personens känslor och problemformuleringar. Tex kan en persons fråga vara att sänka hastigheten på lokal väg eftersom alla boende i området måste korsa vägen för att komma till både buss och samåkningsparkering och många råkat illa ut i samband med det, exempelvis personen själv! Då är berättelsen det som hände när personen råkade illa ut. Det är den obehagliga upplevelsen som ger bränsle nog att orka kämpa för förändring. Hens problemformulering är att hastigheten måste sänkas på vägen. Det vi har möjlighet att erbjuda forum för genom vår politiska nyckel. Ibland behöver vi hjälpa till och skapa en alternativ problemformulering innan vi går vidare i samtalsstegen. Även det gör vi bäst genom att ställa öppna frågor där personen får fundera över om det finns andra förklaringsmodeller.</a:t>
            </a:r>
          </a:p>
          <a:p>
            <a:endParaRPr lang="sv-SE" dirty="0"/>
          </a:p>
        </p:txBody>
      </p:sp>
      <p:sp>
        <p:nvSpPr>
          <p:cNvPr id="4" name="Platshållare för bildnummer 3"/>
          <p:cNvSpPr>
            <a:spLocks noGrp="1"/>
          </p:cNvSpPr>
          <p:nvPr>
            <p:ph type="sldNum" sz="quarter" idx="5"/>
          </p:nvPr>
        </p:nvSpPr>
        <p:spPr/>
        <p:txBody>
          <a:bodyPr/>
          <a:lstStyle/>
          <a:p>
            <a:fld id="{118ED29D-D7E3-4547-AF0B-728EC45DF93B}" type="slidenum">
              <a:rPr lang="en-US" smtClean="0"/>
              <a:t>4</a:t>
            </a:fld>
            <a:endParaRPr lang="en-US"/>
          </a:p>
        </p:txBody>
      </p:sp>
    </p:spTree>
    <p:extLst>
      <p:ext uri="{BB962C8B-B14F-4D97-AF65-F5344CB8AC3E}">
        <p14:creationId xmlns:p14="http://schemas.microsoft.com/office/powerpoint/2010/main" val="94692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För att göra det behöver vi veta vad som är viktigt på riktigt för den individen, vi behöver ha hittat berättelsen. Vi behöver ha förstått vad som ger drivkraft för just den här personen.</a:t>
            </a:r>
          </a:p>
          <a:p>
            <a:r>
              <a:rPr lang="sv-SE" sz="1200" kern="1200" dirty="0">
                <a:solidFill>
                  <a:schemeClr val="tx1"/>
                </a:solidFill>
                <a:effectLst/>
                <a:latin typeface="+mn-lt"/>
                <a:ea typeface="+mn-ea"/>
                <a:cs typeface="+mn-cs"/>
              </a:rPr>
              <a:t>I agitationsdelen är frågeställaren mer aktiv. När vi har lyssnat ordentligt och identifierat berättelsen så behöver vi ge personen en dos av sin egen verklighet. Det är vanligt att vi människor försvarar oss med ”Det finns folk som har det värre” och liknande uttryck. Det är ett sätt att slippa undan att ta ansvar för det vi upplever. Om alla hade sagt så hade inget samhälle utvecklats till det bättre! Därför behöver vi bekräfta personens egna berättelse samt vilka effekter det har om inget görs åt saken. Det här är sånt som personen troligen redan tänkt själv, men genom att höra det sägas högt och bekräftas av någon annan blir det mer verkligt och känslorna blir svårare att skjuta åt sidan.</a:t>
            </a:r>
            <a:br>
              <a:rPr lang="sv-SE" sz="1200" kern="1200" dirty="0">
                <a:solidFill>
                  <a:schemeClr val="tx1"/>
                </a:solidFill>
                <a:effectLst/>
                <a:latin typeface="+mn-lt"/>
                <a:ea typeface="+mn-ea"/>
                <a:cs typeface="+mn-cs"/>
              </a:rPr>
            </a:br>
            <a:br>
              <a:rPr lang="sv-SE" sz="1200" kern="1200" dirty="0">
                <a:solidFill>
                  <a:schemeClr val="tx1"/>
                </a:solidFill>
                <a:effectLst/>
                <a:latin typeface="+mn-lt"/>
                <a:ea typeface="+mn-ea"/>
                <a:cs typeface="+mn-cs"/>
              </a:rPr>
            </a:br>
            <a:r>
              <a:rPr lang="sv-SE" sz="1200" kern="1200" dirty="0">
                <a:solidFill>
                  <a:schemeClr val="tx1"/>
                </a:solidFill>
                <a:effectLst/>
                <a:latin typeface="+mn-lt"/>
                <a:ea typeface="+mn-ea"/>
                <a:cs typeface="+mn-cs"/>
              </a:rPr>
              <a:t>Detta kan kännas obehagligt i början, men tänk på att om denna personen hittar tillräckligt med motivation för att driva frågan ända till förändring, så kommer det göra skillnad för alla barn och vuxna som ska passera den gatan i framtiden och personen du talat med kommer känna sig delaktig, kapabel och stolt över sitt arbete. När människor känner så har de ofta fått mersmak för samhällsförändring och ser förhoppningsvis vid det laget Socialdemokraterna som den naturliga arenan för det.</a:t>
            </a:r>
            <a:br>
              <a:rPr lang="sv-SE" sz="1200" kern="1200" dirty="0">
                <a:solidFill>
                  <a:schemeClr val="tx1"/>
                </a:solidFill>
                <a:effectLst/>
                <a:latin typeface="+mn-lt"/>
                <a:ea typeface="+mn-ea"/>
                <a:cs typeface="+mn-cs"/>
              </a:rPr>
            </a:br>
            <a:endParaRPr lang="sv-SE" dirty="0"/>
          </a:p>
        </p:txBody>
      </p:sp>
      <p:sp>
        <p:nvSpPr>
          <p:cNvPr id="4" name="Platshållare för bildnummer 3"/>
          <p:cNvSpPr>
            <a:spLocks noGrp="1"/>
          </p:cNvSpPr>
          <p:nvPr>
            <p:ph type="sldNum" sz="quarter" idx="5"/>
          </p:nvPr>
        </p:nvSpPr>
        <p:spPr/>
        <p:txBody>
          <a:bodyPr/>
          <a:lstStyle/>
          <a:p>
            <a:fld id="{118ED29D-D7E3-4547-AF0B-728EC45DF93B}" type="slidenum">
              <a:rPr lang="en-US" smtClean="0"/>
              <a:t>6</a:t>
            </a:fld>
            <a:endParaRPr lang="en-US"/>
          </a:p>
        </p:txBody>
      </p:sp>
    </p:spTree>
    <p:extLst>
      <p:ext uri="{BB962C8B-B14F-4D97-AF65-F5344CB8AC3E}">
        <p14:creationId xmlns:p14="http://schemas.microsoft.com/office/powerpoint/2010/main" val="2898621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Även om det finns några som inte kommer vara beredda att arbeta för förändring så är de väldigt få i det här steget som inte är beredda att förändra. Så snart de svarat att de vill förändra är du redo för nästa steg.</a:t>
            </a:r>
          </a:p>
          <a:p>
            <a:endParaRPr lang="sv-SE" dirty="0"/>
          </a:p>
        </p:txBody>
      </p:sp>
      <p:sp>
        <p:nvSpPr>
          <p:cNvPr id="4" name="Platshållare för bildnummer 3"/>
          <p:cNvSpPr>
            <a:spLocks noGrp="1"/>
          </p:cNvSpPr>
          <p:nvPr>
            <p:ph type="sldNum" sz="quarter" idx="5"/>
          </p:nvPr>
        </p:nvSpPr>
        <p:spPr/>
        <p:txBody>
          <a:bodyPr/>
          <a:lstStyle/>
          <a:p>
            <a:fld id="{118ED29D-D7E3-4547-AF0B-728EC45DF93B}" type="slidenum">
              <a:rPr lang="en-US" smtClean="0"/>
              <a:t>7</a:t>
            </a:fld>
            <a:endParaRPr lang="en-US"/>
          </a:p>
        </p:txBody>
      </p:sp>
    </p:spTree>
    <p:extLst>
      <p:ext uri="{BB962C8B-B14F-4D97-AF65-F5344CB8AC3E}">
        <p14:creationId xmlns:p14="http://schemas.microsoft.com/office/powerpoint/2010/main" val="18940749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Många som svarar på frågan om de vill ha en förändring eller ej svarar att de vill ha det men undrar samtidigt hur. Då är det viktigt att vi levererar ett ”hur” som är trovärdigt, kortfattat och tydligt. Det behöver inte vara detaljerat, inte än, utan här är idén att du ska ge den du samtalar med en nyckel som kan låsa upp den verktygslådan hen behöver för att faktiskt kunna driva de frågor de vill på ett effektivt sätt. Det går att göra detta på lite olika sätt, tex att ge exempel på andra du vet som gått ihop och drivit igenom en fråga, det viktiga är att det just är det som är lösningen. Inget kommer hända om du sitter för dig själv hemma och oroar dig för detta vid frukostbordet. Däremot om du går ihop med oss andra som också vill förändra, så kan vi med gemensam styrka se till att fler slipper råka illa ut. Ensam är just ensam, men tillsammans är vi starka – helt enkelt! Det går även här att ställa frågor. Bäst effekt har alltid ett budskap om mottagaren själv får formulera det.</a:t>
            </a:r>
            <a:br>
              <a:rPr lang="sv-SE" sz="1200" kern="1200" dirty="0">
                <a:solidFill>
                  <a:schemeClr val="tx1"/>
                </a:solidFill>
                <a:effectLst/>
                <a:latin typeface="+mn-lt"/>
                <a:ea typeface="+mn-ea"/>
                <a:cs typeface="+mn-cs"/>
              </a:rPr>
            </a:br>
            <a:r>
              <a:rPr lang="sv-SE" sz="1200" kern="1200" dirty="0">
                <a:solidFill>
                  <a:schemeClr val="tx1"/>
                </a:solidFill>
                <a:effectLst/>
                <a:latin typeface="+mn-lt"/>
                <a:ea typeface="+mn-ea"/>
                <a:cs typeface="+mn-cs"/>
              </a:rPr>
              <a:t>Tex. Tror du att hastigheten kommer sänkas av sig självt? Tror du att beslutsfattarna kommer ändra något sådant här bara genom att du skickar ett mail eller ringer? Hur tror du det skulle bli om vi istället var ett helt gäng som jobbade gemensamt för att få frågan högt på dagordningen?</a:t>
            </a:r>
            <a:br>
              <a:rPr lang="sv-SE" sz="1200" kern="1200" dirty="0">
                <a:solidFill>
                  <a:schemeClr val="tx1"/>
                </a:solidFill>
                <a:effectLst/>
                <a:latin typeface="+mn-lt"/>
                <a:ea typeface="+mn-ea"/>
                <a:cs typeface="+mn-cs"/>
              </a:rPr>
            </a:br>
            <a:br>
              <a:rPr lang="sv-SE" sz="1200" kern="1200" dirty="0">
                <a:solidFill>
                  <a:schemeClr val="tx1"/>
                </a:solidFill>
                <a:effectLst/>
                <a:latin typeface="+mn-lt"/>
                <a:ea typeface="+mn-ea"/>
                <a:cs typeface="+mn-cs"/>
              </a:rPr>
            </a:br>
            <a:r>
              <a:rPr lang="sv-SE" sz="1200" kern="1200" dirty="0">
                <a:solidFill>
                  <a:schemeClr val="tx1"/>
                </a:solidFill>
                <a:effectLst/>
                <a:latin typeface="+mn-lt"/>
                <a:ea typeface="+mn-ea"/>
                <a:cs typeface="+mn-cs"/>
              </a:rPr>
              <a:t>De allra flesta kan enkelt se att det lönar sig att gå tillsammans. När personen landat i att gemensam styrka är värt att satsa på som lösning på deras viktig fråga så är det dags för dig att berätta hur du gjorde när du kom på samma sak. </a:t>
            </a:r>
            <a:br>
              <a:rPr lang="sv-SE" sz="1200" kern="1200" dirty="0">
                <a:solidFill>
                  <a:schemeClr val="tx1"/>
                </a:solidFill>
                <a:effectLst/>
                <a:latin typeface="+mn-lt"/>
                <a:ea typeface="+mn-ea"/>
                <a:cs typeface="+mn-cs"/>
              </a:rPr>
            </a:br>
            <a:br>
              <a:rPr lang="sv-SE" sz="1200" kern="1200" dirty="0">
                <a:solidFill>
                  <a:schemeClr val="tx1"/>
                </a:solidFill>
                <a:effectLst/>
                <a:latin typeface="+mn-lt"/>
                <a:ea typeface="+mn-ea"/>
                <a:cs typeface="+mn-cs"/>
              </a:rPr>
            </a:br>
            <a:r>
              <a:rPr lang="sv-SE" sz="1200" kern="1200" dirty="0">
                <a:solidFill>
                  <a:schemeClr val="tx1"/>
                </a:solidFill>
                <a:effectLst/>
                <a:latin typeface="+mn-lt"/>
                <a:ea typeface="+mn-ea"/>
                <a:cs typeface="+mn-cs"/>
              </a:rPr>
              <a:t>Tex. Jag tror precis som du, att det mest effektiva för att utveckla samhället till det bättre är att gå ihop.  När jag valde att bli aktiv i Socialdemokraterna så var det just för att medlemskapet är första steget mot en uppsjö av påverkansmöjligheter och inflytande.</a:t>
            </a:r>
          </a:p>
          <a:p>
            <a:r>
              <a:rPr lang="sv-SE" sz="1200" kern="1200" dirty="0">
                <a:solidFill>
                  <a:schemeClr val="tx1"/>
                </a:solidFill>
                <a:effectLst/>
                <a:latin typeface="+mn-lt"/>
                <a:ea typeface="+mn-ea"/>
                <a:cs typeface="+mn-cs"/>
              </a:rPr>
              <a:t>Här kan du använda hela eller delat av ”Din egna berättelse”</a:t>
            </a:r>
          </a:p>
          <a:p>
            <a:r>
              <a:rPr lang="sv-SE" sz="1200" kern="1200" dirty="0">
                <a:solidFill>
                  <a:schemeClr val="tx1"/>
                </a:solidFill>
                <a:effectLst/>
                <a:latin typeface="+mn-lt"/>
                <a:ea typeface="+mn-ea"/>
                <a:cs typeface="+mn-cs"/>
              </a:rPr>
              <a:t> </a:t>
            </a:r>
          </a:p>
          <a:p>
            <a:r>
              <a:rPr lang="sv-SE" sz="1200" kern="1200" dirty="0">
                <a:solidFill>
                  <a:schemeClr val="tx1"/>
                </a:solidFill>
                <a:effectLst/>
                <a:latin typeface="+mn-lt"/>
                <a:ea typeface="+mn-ea"/>
                <a:cs typeface="+mn-cs"/>
              </a:rPr>
              <a:t>Det finns ju inget egenvärde med varken politiska partier eller medlemskapet i ett. Värdet ligger ju i vad vi tillsammans, inom ramen för partiet och det politiska systemet kan åstadkomma!</a:t>
            </a:r>
          </a:p>
          <a:p>
            <a:endParaRPr lang="sv-SE" dirty="0"/>
          </a:p>
        </p:txBody>
      </p:sp>
      <p:sp>
        <p:nvSpPr>
          <p:cNvPr id="4" name="Platshållare för bildnummer 3"/>
          <p:cNvSpPr>
            <a:spLocks noGrp="1"/>
          </p:cNvSpPr>
          <p:nvPr>
            <p:ph type="sldNum" sz="quarter" idx="5"/>
          </p:nvPr>
        </p:nvSpPr>
        <p:spPr/>
        <p:txBody>
          <a:bodyPr/>
          <a:lstStyle/>
          <a:p>
            <a:fld id="{118ED29D-D7E3-4547-AF0B-728EC45DF93B}" type="slidenum">
              <a:rPr lang="en-US" smtClean="0"/>
              <a:t>8</a:t>
            </a:fld>
            <a:endParaRPr lang="en-US"/>
          </a:p>
        </p:txBody>
      </p:sp>
    </p:spTree>
    <p:extLst>
      <p:ext uri="{BB962C8B-B14F-4D97-AF65-F5344CB8AC3E}">
        <p14:creationId xmlns:p14="http://schemas.microsoft.com/office/powerpoint/2010/main" val="318153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Det här steget kanske inte verkar lika viktigt som många andra, men luras inte av det. Det är faktiskt ofta avgörande för om någon som hittat sitt engagemang väljer att ge upp eller fortsätta. </a:t>
            </a:r>
          </a:p>
          <a:p>
            <a:r>
              <a:rPr lang="sv-SE" sz="1200" kern="1200" dirty="0">
                <a:solidFill>
                  <a:schemeClr val="tx1"/>
                </a:solidFill>
                <a:effectLst/>
                <a:latin typeface="+mn-lt"/>
                <a:ea typeface="+mn-ea"/>
                <a:cs typeface="+mn-cs"/>
              </a:rPr>
              <a:t>Tex. ”Tror du att det kommer vara en enkel sak att få igenom en hastighetsbegränsning? Vad tror du att du kommer kunna möta för motstånd?”</a:t>
            </a:r>
            <a:br>
              <a:rPr lang="sv-SE" sz="1200" kern="1200" dirty="0">
                <a:solidFill>
                  <a:schemeClr val="tx1"/>
                </a:solidFill>
                <a:effectLst/>
                <a:latin typeface="+mn-lt"/>
                <a:ea typeface="+mn-ea"/>
                <a:cs typeface="+mn-cs"/>
              </a:rPr>
            </a:br>
            <a:br>
              <a:rPr lang="sv-SE" sz="1200" kern="1200" dirty="0">
                <a:solidFill>
                  <a:schemeClr val="tx1"/>
                </a:solidFill>
                <a:effectLst/>
                <a:latin typeface="+mn-lt"/>
                <a:ea typeface="+mn-ea"/>
                <a:cs typeface="+mn-cs"/>
              </a:rPr>
            </a:br>
            <a:r>
              <a:rPr lang="sv-SE" sz="1200" kern="1200" dirty="0">
                <a:solidFill>
                  <a:schemeClr val="tx1"/>
                </a:solidFill>
                <a:effectLst/>
                <a:latin typeface="+mn-lt"/>
                <a:ea typeface="+mn-ea"/>
                <a:cs typeface="+mn-cs"/>
              </a:rPr>
              <a:t>På så vis tar du upp ”rätt” farhågor, dvs de som personen du talar med faktiskt har, inte vad du tror att personen oroar sig för.</a:t>
            </a:r>
          </a:p>
          <a:p>
            <a:r>
              <a:rPr lang="sv-SE" sz="1200" kern="1200" dirty="0">
                <a:solidFill>
                  <a:schemeClr val="tx1"/>
                </a:solidFill>
                <a:effectLst/>
                <a:latin typeface="+mn-lt"/>
                <a:ea typeface="+mn-ea"/>
                <a:cs typeface="+mn-cs"/>
              </a:rPr>
              <a:t>Budskapet här är ”det blir alltid lite sämre innan det blir bättre”. Ja, det kan bli motigt i perioder men är alternativet bättre? Att fortsätta ha det som det är?</a:t>
            </a:r>
            <a:br>
              <a:rPr lang="sv-SE" sz="1200" kern="1200" dirty="0">
                <a:solidFill>
                  <a:schemeClr val="tx1"/>
                </a:solidFill>
                <a:effectLst/>
                <a:latin typeface="+mn-lt"/>
                <a:ea typeface="+mn-ea"/>
                <a:cs typeface="+mn-cs"/>
              </a:rPr>
            </a:br>
            <a:endParaRPr lang="sv-SE" dirty="0"/>
          </a:p>
        </p:txBody>
      </p:sp>
      <p:sp>
        <p:nvSpPr>
          <p:cNvPr id="4" name="Platshållare för bildnummer 3"/>
          <p:cNvSpPr>
            <a:spLocks noGrp="1"/>
          </p:cNvSpPr>
          <p:nvPr>
            <p:ph type="sldNum" sz="quarter" idx="5"/>
          </p:nvPr>
        </p:nvSpPr>
        <p:spPr/>
        <p:txBody>
          <a:bodyPr/>
          <a:lstStyle/>
          <a:p>
            <a:fld id="{118ED29D-D7E3-4547-AF0B-728EC45DF93B}" type="slidenum">
              <a:rPr lang="en-US" smtClean="0"/>
              <a:t>10</a:t>
            </a:fld>
            <a:endParaRPr lang="en-US"/>
          </a:p>
        </p:txBody>
      </p:sp>
    </p:spTree>
    <p:extLst>
      <p:ext uri="{BB962C8B-B14F-4D97-AF65-F5344CB8AC3E}">
        <p14:creationId xmlns:p14="http://schemas.microsoft.com/office/powerpoint/2010/main" val="32937606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Tex. Du berättade för mig om din obehagliga olycka du var med om på vägen i ditt område där alla kör så fort. Nu oroar du dig för att det ska hända fler, kanske till och med dina barn. Du tror att det inte kommer bli en förändring av sig självt utan du har berättat du är beredd att, gemensamt med andra som vill, driva den här frågan gemensamt. Det kommer inte vara enkelt, men det kommer gå om tillräckligt många gör gemensam sak.</a:t>
            </a:r>
            <a:br>
              <a:rPr lang="sv-SE" sz="1200" kern="1200" dirty="0">
                <a:solidFill>
                  <a:schemeClr val="tx1"/>
                </a:solidFill>
                <a:effectLst/>
                <a:latin typeface="+mn-lt"/>
                <a:ea typeface="+mn-ea"/>
                <a:cs typeface="+mn-cs"/>
              </a:rPr>
            </a:br>
            <a:br>
              <a:rPr lang="sv-SE" sz="1200" kern="1200" dirty="0">
                <a:solidFill>
                  <a:schemeClr val="tx1"/>
                </a:solidFill>
                <a:effectLst/>
                <a:latin typeface="+mn-lt"/>
                <a:ea typeface="+mn-ea"/>
                <a:cs typeface="+mn-cs"/>
              </a:rPr>
            </a:br>
            <a:r>
              <a:rPr lang="sv-SE" sz="1200" kern="1200" dirty="0">
                <a:solidFill>
                  <a:schemeClr val="tx1"/>
                </a:solidFill>
                <a:effectLst/>
                <a:latin typeface="+mn-lt"/>
                <a:ea typeface="+mn-ea"/>
                <a:cs typeface="+mn-cs"/>
              </a:rPr>
              <a:t>Om personen istället svarar ja så behöver du ha någon form av uppgift redo för att personen genast ska få öva på att vara aktiv. En uppgift kan vara att prata med en annan person om detta och se om du kan få kontakt även med den. En annan kan vara att komma på ett möte senare i veckan där fler från området ska samlas och prata ihop sig. Alltså inget stort, men ack så viktigt för att hålla någon aktiverad. Det är otroligt viktigt i en sådan här process att hela tiden ge sådana små uppdrag eller uppgifter till de vi aktiverar. Det ska helst inte vara för stora uppgifter men det får inte vara betydelselösa, de måste ha en syfte. Ingen ska stå utan något betydelsefullt att göra!</a:t>
            </a:r>
          </a:p>
          <a:p>
            <a:endParaRPr lang="sv-SE" dirty="0"/>
          </a:p>
        </p:txBody>
      </p:sp>
      <p:sp>
        <p:nvSpPr>
          <p:cNvPr id="4" name="Platshållare för bildnummer 3"/>
          <p:cNvSpPr>
            <a:spLocks noGrp="1"/>
          </p:cNvSpPr>
          <p:nvPr>
            <p:ph type="sldNum" sz="quarter" idx="5"/>
          </p:nvPr>
        </p:nvSpPr>
        <p:spPr/>
        <p:txBody>
          <a:bodyPr/>
          <a:lstStyle/>
          <a:p>
            <a:fld id="{118ED29D-D7E3-4547-AF0B-728EC45DF93B}" type="slidenum">
              <a:rPr lang="en-US" smtClean="0"/>
              <a:t>11</a:t>
            </a:fld>
            <a:endParaRPr lang="en-US"/>
          </a:p>
        </p:txBody>
      </p:sp>
    </p:spTree>
    <p:extLst>
      <p:ext uri="{BB962C8B-B14F-4D97-AF65-F5344CB8AC3E}">
        <p14:creationId xmlns:p14="http://schemas.microsoft.com/office/powerpoint/2010/main" val="18720655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chemeClr val="accent2"/>
        </a:solidFill>
        <a:effectLst/>
      </p:bgPr>
    </p:bg>
    <p:spTree>
      <p:nvGrpSpPr>
        <p:cNvPr id="1" name=""/>
        <p:cNvGrpSpPr/>
        <p:nvPr/>
      </p:nvGrpSpPr>
      <p:grpSpPr>
        <a:xfrm>
          <a:off x="0" y="0"/>
          <a:ext cx="0" cy="0"/>
          <a:chOff x="0" y="0"/>
          <a:chExt cx="0" cy="0"/>
        </a:xfrm>
      </p:grpSpPr>
      <p:pic>
        <p:nvPicPr>
          <p:cNvPr id="13" name="Bildobjekt 12">
            <a:extLst>
              <a:ext uri="{FF2B5EF4-FFF2-40B4-BE49-F238E27FC236}">
                <a16:creationId xmlns:a16="http://schemas.microsoft.com/office/drawing/2014/main" id="{B53703D8-CEB9-4C86-8AD4-11466FC2E0A9}"/>
              </a:ext>
            </a:extLst>
          </p:cNvPr>
          <p:cNvPicPr>
            <a:picLocks noChangeAspect="1"/>
          </p:cNvPicPr>
          <p:nvPr userDrawn="1"/>
        </p:nvPicPr>
        <p:blipFill>
          <a:blip r:embed="rId2"/>
          <a:stretch>
            <a:fillRect/>
          </a:stretch>
        </p:blipFill>
        <p:spPr>
          <a:xfrm>
            <a:off x="0" y="1714"/>
            <a:ext cx="12192000" cy="6854572"/>
          </a:xfrm>
          <a:prstGeom prst="rect">
            <a:avLst/>
          </a:prstGeom>
        </p:spPr>
      </p:pic>
      <p:sp>
        <p:nvSpPr>
          <p:cNvPr id="6150" name="Rectangle 6"/>
          <p:cNvSpPr>
            <a:spLocks noGrp="1" noChangeArrowheads="1"/>
          </p:cNvSpPr>
          <p:nvPr>
            <p:ph type="ctrTitle" hasCustomPrompt="1"/>
          </p:nvPr>
        </p:nvSpPr>
        <p:spPr>
          <a:xfrm>
            <a:off x="1162050" y="1183133"/>
            <a:ext cx="9613900" cy="4212317"/>
          </a:xfrm>
          <a:prstGeom prst="rect">
            <a:avLst/>
          </a:prstGeom>
        </p:spPr>
        <p:txBody>
          <a:bodyPr tIns="180000" anchor="t" anchorCtr="0"/>
          <a:lstStyle>
            <a:lvl1pPr algn="l">
              <a:defRPr sz="8400">
                <a:solidFill>
                  <a:schemeClr val="bg1"/>
                </a:solidFill>
              </a:defRPr>
            </a:lvl1pPr>
          </a:lstStyle>
          <a:p>
            <a:r>
              <a:rPr lang="sv-SE" dirty="0"/>
              <a:t>Klicka här för att ändra format</a:t>
            </a:r>
          </a:p>
        </p:txBody>
      </p:sp>
      <p:pic>
        <p:nvPicPr>
          <p:cNvPr id="14" name="Bildobjekt 13">
            <a:extLst>
              <a:ext uri="{FF2B5EF4-FFF2-40B4-BE49-F238E27FC236}">
                <a16:creationId xmlns:a16="http://schemas.microsoft.com/office/drawing/2014/main" id="{913953AB-E7C9-43E8-B896-8E1A10255641}"/>
              </a:ext>
            </a:extLst>
          </p:cNvPr>
          <p:cNvPicPr>
            <a:picLocks noChangeAspect="1"/>
          </p:cNvPicPr>
          <p:nvPr userDrawn="1"/>
        </p:nvPicPr>
        <p:blipFill>
          <a:blip r:embed="rId3"/>
          <a:stretch>
            <a:fillRect/>
          </a:stretch>
        </p:blipFill>
        <p:spPr>
          <a:xfrm>
            <a:off x="9755150" y="4688567"/>
            <a:ext cx="1854000" cy="164746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p:bg>
      <p:bgRef idx="1001">
        <a:schemeClr val="bg1"/>
      </p:bgRef>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Klicka här för att ändra format på bakgrundstexten</a:t>
            </a:r>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p>
            <a:r>
              <a:rPr lang="sv-SE"/>
              <a:t>Klicka här för att ändra mall för rubrikformat</a:t>
            </a:r>
            <a:endParaRPr lang="sv-SE" dirty="0"/>
          </a:p>
        </p:txBody>
      </p:sp>
      <p:pic>
        <p:nvPicPr>
          <p:cNvPr id="8"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Endast rubrik">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pic>
        <p:nvPicPr>
          <p:cNvPr id="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ros)">
    <p:bg>
      <p:bgRef idx="1001">
        <a:schemeClr val="bg1"/>
      </p:bgRef>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Klicka här för att ändra format på bakgrundstexten</a:t>
            </a:r>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526998409"/>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ros)">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641443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lutbild">
    <p:bg>
      <p:bgPr>
        <a:solidFill>
          <a:schemeClr val="accent2"/>
        </a:solidFill>
        <a:effectLst/>
      </p:bgPr>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65E0CB62-06CF-4357-84A4-03AB6349D256}"/>
              </a:ext>
            </a:extLst>
          </p:cNvPr>
          <p:cNvPicPr>
            <a:picLocks noChangeAspect="1"/>
          </p:cNvPicPr>
          <p:nvPr userDrawn="1"/>
        </p:nvPicPr>
        <p:blipFill>
          <a:blip r:embed="rId2"/>
          <a:stretch>
            <a:fillRect/>
          </a:stretch>
        </p:blipFill>
        <p:spPr>
          <a:xfrm>
            <a:off x="0" y="1714"/>
            <a:ext cx="12192000" cy="6854572"/>
          </a:xfrm>
          <a:prstGeom prst="rect">
            <a:avLst/>
          </a:prstGeom>
        </p:spPr>
      </p:pic>
      <p:pic>
        <p:nvPicPr>
          <p:cNvPr id="14" name="Bildobjekt 13">
            <a:extLst>
              <a:ext uri="{FF2B5EF4-FFF2-40B4-BE49-F238E27FC236}">
                <a16:creationId xmlns:a16="http://schemas.microsoft.com/office/drawing/2014/main" id="{913953AB-E7C9-43E8-B896-8E1A10255641}"/>
              </a:ext>
            </a:extLst>
          </p:cNvPr>
          <p:cNvPicPr>
            <a:picLocks noChangeAspect="1"/>
          </p:cNvPicPr>
          <p:nvPr userDrawn="1"/>
        </p:nvPicPr>
        <p:blipFill>
          <a:blip r:embed="rId3"/>
          <a:stretch>
            <a:fillRect/>
          </a:stretch>
        </p:blipFill>
        <p:spPr>
          <a:xfrm>
            <a:off x="9755150" y="4688567"/>
            <a:ext cx="1854000" cy="1647468"/>
          </a:xfrm>
          <a:prstGeom prst="rect">
            <a:avLst/>
          </a:prstGeom>
        </p:spPr>
      </p:pic>
      <p:sp>
        <p:nvSpPr>
          <p:cNvPr id="8" name="textruta 7">
            <a:extLst>
              <a:ext uri="{FF2B5EF4-FFF2-40B4-BE49-F238E27FC236}">
                <a16:creationId xmlns:a16="http://schemas.microsoft.com/office/drawing/2014/main" id="{D00F94DA-5798-4145-917A-AE47D0E3914F}"/>
              </a:ext>
            </a:extLst>
          </p:cNvPr>
          <p:cNvSpPr txBox="1"/>
          <p:nvPr userDrawn="1"/>
        </p:nvSpPr>
        <p:spPr>
          <a:xfrm>
            <a:off x="1205607" y="2237257"/>
            <a:ext cx="10104077" cy="2282333"/>
          </a:xfrm>
          <a:prstGeom prst="rect">
            <a:avLst/>
          </a:prstGeom>
          <a:noFill/>
        </p:spPr>
        <p:txBody>
          <a:bodyPr wrap="square" lIns="0" tIns="180000" rIns="0" bIns="0" rtlCol="0">
            <a:spAutoFit/>
          </a:bodyPr>
          <a:lstStyle/>
          <a:p>
            <a:pPr>
              <a:lnSpc>
                <a:spcPct val="80000"/>
              </a:lnSpc>
            </a:pPr>
            <a:r>
              <a:rPr lang="sv-SE" sz="8300" cap="all" baseline="0" dirty="0">
                <a:solidFill>
                  <a:schemeClr val="bg1"/>
                </a:solidFill>
                <a:latin typeface="+mj-lt"/>
              </a:rPr>
              <a:t>Ett starkare samhälle.</a:t>
            </a:r>
          </a:p>
          <a:p>
            <a:pPr>
              <a:lnSpc>
                <a:spcPct val="80000"/>
              </a:lnSpc>
            </a:pPr>
            <a:r>
              <a:rPr lang="sv-SE" sz="8300" cap="all" baseline="0" dirty="0">
                <a:solidFill>
                  <a:schemeClr val="bg1"/>
                </a:solidFill>
                <a:latin typeface="+mj-lt"/>
              </a:rPr>
              <a:t>Ett tryggare Sverige.</a:t>
            </a:r>
          </a:p>
        </p:txBody>
      </p:sp>
    </p:spTree>
    <p:extLst>
      <p:ext uri="{BB962C8B-B14F-4D97-AF65-F5344CB8AC3E}">
        <p14:creationId xmlns:p14="http://schemas.microsoft.com/office/powerpoint/2010/main" val="4002773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lutbild 2">
    <p:bg>
      <p:bgPr>
        <a:solidFill>
          <a:schemeClr val="accent2"/>
        </a:solidFill>
        <a:effectLst/>
      </p:bgPr>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65E0CB62-06CF-4357-84A4-03AB6349D256}"/>
              </a:ext>
            </a:extLst>
          </p:cNvPr>
          <p:cNvPicPr>
            <a:picLocks noChangeAspect="1"/>
          </p:cNvPicPr>
          <p:nvPr userDrawn="1"/>
        </p:nvPicPr>
        <p:blipFill>
          <a:blip r:embed="rId2"/>
          <a:stretch>
            <a:fillRect/>
          </a:stretch>
        </p:blipFill>
        <p:spPr>
          <a:xfrm>
            <a:off x="0" y="1714"/>
            <a:ext cx="12192000" cy="6854572"/>
          </a:xfrm>
          <a:prstGeom prst="rect">
            <a:avLst/>
          </a:prstGeom>
        </p:spPr>
      </p:pic>
      <p:pic>
        <p:nvPicPr>
          <p:cNvPr id="5" name="Bildobjekt 4">
            <a:extLst>
              <a:ext uri="{FF2B5EF4-FFF2-40B4-BE49-F238E27FC236}">
                <a16:creationId xmlns:a16="http://schemas.microsoft.com/office/drawing/2014/main" id="{274FBCDD-2D73-1F49-826A-160CB3CFCAC8}"/>
              </a:ext>
            </a:extLst>
          </p:cNvPr>
          <p:cNvPicPr>
            <a:picLocks noChangeAspect="1"/>
          </p:cNvPicPr>
          <p:nvPr userDrawn="1"/>
        </p:nvPicPr>
        <p:blipFill>
          <a:blip r:embed="rId3"/>
          <a:stretch>
            <a:fillRect/>
          </a:stretch>
        </p:blipFill>
        <p:spPr>
          <a:xfrm>
            <a:off x="4397970" y="2148029"/>
            <a:ext cx="3681820" cy="3240000"/>
          </a:xfrm>
          <a:prstGeom prst="rect">
            <a:avLst/>
          </a:prstGeom>
        </p:spPr>
      </p:pic>
    </p:spTree>
    <p:extLst>
      <p:ext uri="{BB962C8B-B14F-4D97-AF65-F5344CB8AC3E}">
        <p14:creationId xmlns:p14="http://schemas.microsoft.com/office/powerpoint/2010/main" val="73955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9" name="Bildobjekt 18">
            <a:extLst>
              <a:ext uri="{FF2B5EF4-FFF2-40B4-BE49-F238E27FC236}">
                <a16:creationId xmlns:a16="http://schemas.microsoft.com/office/drawing/2014/main" id="{78EC6EB9-F10D-4113-BF4C-AA46D5D2E6A2}"/>
              </a:ext>
            </a:extLst>
          </p:cNvPr>
          <p:cNvPicPr>
            <a:picLocks noChangeAspect="1"/>
          </p:cNvPicPr>
          <p:nvPr userDrawn="1"/>
        </p:nvPicPr>
        <p:blipFill>
          <a:blip r:embed="rId10"/>
          <a:stretch>
            <a:fillRect/>
          </a:stretch>
        </p:blipFill>
        <p:spPr>
          <a:xfrm>
            <a:off x="0" y="8589"/>
            <a:ext cx="12192000" cy="6854572"/>
          </a:xfrm>
          <a:prstGeom prst="rect">
            <a:avLst/>
          </a:prstGeom>
        </p:spPr>
      </p:pic>
      <p:sp>
        <p:nvSpPr>
          <p:cNvPr id="5123" name="Rectangle 3"/>
          <p:cNvSpPr>
            <a:spLocks noGrp="1" noChangeArrowheads="1"/>
          </p:cNvSpPr>
          <p:nvPr>
            <p:ph type="title"/>
          </p:nvPr>
        </p:nvSpPr>
        <p:spPr bwMode="auto">
          <a:xfrm>
            <a:off x="1173892" y="476250"/>
            <a:ext cx="7561591" cy="1755714"/>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sv-SE" dirty="0"/>
              <a:t>Klicka här för att ändra format</a:t>
            </a:r>
          </a:p>
        </p:txBody>
      </p:sp>
      <p:sp>
        <p:nvSpPr>
          <p:cNvPr id="5124" name="Rectangle 4"/>
          <p:cNvSpPr>
            <a:spLocks noGrp="1" noChangeArrowheads="1"/>
          </p:cNvSpPr>
          <p:nvPr>
            <p:ph type="body" idx="1"/>
          </p:nvPr>
        </p:nvSpPr>
        <p:spPr bwMode="auto">
          <a:xfrm>
            <a:off x="1173892" y="2571321"/>
            <a:ext cx="7561591" cy="294524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127" name="Rectangle 7"/>
          <p:cNvSpPr>
            <a:spLocks noGrp="1" noChangeArrowheads="1"/>
          </p:cNvSpPr>
          <p:nvPr>
            <p:ph type="ftr" sz="quarter" idx="3"/>
          </p:nvPr>
        </p:nvSpPr>
        <p:spPr bwMode="auto">
          <a:xfrm>
            <a:off x="368379" y="6405646"/>
            <a:ext cx="38608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000">
                <a:latin typeface="+mn-lt"/>
              </a:defRPr>
            </a:lvl1pPr>
          </a:lstStyle>
          <a:p>
            <a:endParaRPr lang="sv-SE" dirty="0"/>
          </a:p>
        </p:txBody>
      </p:sp>
      <p:sp>
        <p:nvSpPr>
          <p:cNvPr id="5128" name="Rectangle 8"/>
          <p:cNvSpPr>
            <a:spLocks noGrp="1" noChangeArrowheads="1"/>
          </p:cNvSpPr>
          <p:nvPr>
            <p:ph type="sldNum" sz="quarter" idx="4"/>
          </p:nvPr>
        </p:nvSpPr>
        <p:spPr bwMode="auto">
          <a:xfrm>
            <a:off x="11147049" y="252942"/>
            <a:ext cx="7920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a:latin typeface="+mn-lt"/>
              </a:defRPr>
            </a:lvl1pPr>
          </a:lstStyle>
          <a:p>
            <a:fld id="{46085A6D-D083-4792-977F-F5A10C3755BB}" type="slidenum">
              <a:rPr lang="sv-SE" smtClean="0"/>
              <a:pPr/>
              <a:t>‹#›</a:t>
            </a:fld>
            <a:endParaRPr lang="sv-SE" dirty="0"/>
          </a:p>
        </p:txBody>
      </p:sp>
      <p:sp>
        <p:nvSpPr>
          <p:cNvPr id="2" name="xxLanguageTextBox"/>
          <p:cNvSpPr/>
          <p:nvPr userDrawn="1">
            <p:custDataLst>
              <p:tags r:id="rId9"/>
            </p:custDataLst>
          </p:nvPr>
        </p:nvSpPr>
        <p:spPr>
          <a:xfrm>
            <a:off x="0" y="0"/>
            <a:ext cx="16933" cy="1270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pic>
        <p:nvPicPr>
          <p:cNvPr id="1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11"/>
          <a:stretch>
            <a:fillRect/>
          </a:stretch>
        </p:blipFill>
        <p:spPr>
          <a:xfrm>
            <a:off x="10356979" y="5273268"/>
            <a:ext cx="1224000" cy="1086152"/>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 id="2147483652" r:id="rId2"/>
    <p:sldLayoutId id="2147483656" r:id="rId3"/>
    <p:sldLayoutId id="2147483681" r:id="rId4"/>
    <p:sldLayoutId id="2147483682" r:id="rId5"/>
    <p:sldLayoutId id="2147483680" r:id="rId6"/>
    <p:sldLayoutId id="2147483683" r:id="rId7"/>
  </p:sldLayoutIdLst>
  <p:txStyles>
    <p:titleStyle>
      <a:lvl1pPr algn="l" rtl="0" eaLnBrk="1" fontAlgn="base" hangingPunct="1">
        <a:lnSpc>
          <a:spcPct val="80000"/>
        </a:lnSpc>
        <a:spcBef>
          <a:spcPct val="0"/>
        </a:spcBef>
        <a:spcAft>
          <a:spcPct val="0"/>
        </a:spcAft>
        <a:defRPr sz="5400" b="1" cap="all" baseline="0">
          <a:solidFill>
            <a:schemeClr val="accent2"/>
          </a:solidFill>
          <a:latin typeface="+mj-lt"/>
          <a:ea typeface="+mj-ea"/>
          <a:cs typeface="+mj-cs"/>
        </a:defRPr>
      </a:lvl1pPr>
      <a:lvl2pPr algn="l" rtl="0" eaLnBrk="1" fontAlgn="base" hangingPunct="1">
        <a:lnSpc>
          <a:spcPct val="80000"/>
        </a:lnSpc>
        <a:spcBef>
          <a:spcPct val="0"/>
        </a:spcBef>
        <a:spcAft>
          <a:spcPct val="0"/>
        </a:spcAft>
        <a:defRPr sz="3600" b="1">
          <a:solidFill>
            <a:schemeClr val="tx2"/>
          </a:solidFill>
          <a:latin typeface="Arial" charset="0"/>
        </a:defRPr>
      </a:lvl2pPr>
      <a:lvl3pPr algn="l" rtl="0" eaLnBrk="1" fontAlgn="base" hangingPunct="1">
        <a:lnSpc>
          <a:spcPct val="80000"/>
        </a:lnSpc>
        <a:spcBef>
          <a:spcPct val="0"/>
        </a:spcBef>
        <a:spcAft>
          <a:spcPct val="0"/>
        </a:spcAft>
        <a:defRPr sz="3600" b="1">
          <a:solidFill>
            <a:schemeClr val="tx2"/>
          </a:solidFill>
          <a:latin typeface="Arial" charset="0"/>
        </a:defRPr>
      </a:lvl3pPr>
      <a:lvl4pPr algn="l" rtl="0" eaLnBrk="1" fontAlgn="base" hangingPunct="1">
        <a:lnSpc>
          <a:spcPct val="80000"/>
        </a:lnSpc>
        <a:spcBef>
          <a:spcPct val="0"/>
        </a:spcBef>
        <a:spcAft>
          <a:spcPct val="0"/>
        </a:spcAft>
        <a:defRPr sz="3600" b="1">
          <a:solidFill>
            <a:schemeClr val="tx2"/>
          </a:solidFill>
          <a:latin typeface="Arial" charset="0"/>
        </a:defRPr>
      </a:lvl4pPr>
      <a:lvl5pPr algn="l" rtl="0" eaLnBrk="1" fontAlgn="base" hangingPunct="1">
        <a:lnSpc>
          <a:spcPct val="80000"/>
        </a:lnSpc>
        <a:spcBef>
          <a:spcPct val="0"/>
        </a:spcBef>
        <a:spcAft>
          <a:spcPct val="0"/>
        </a:spcAft>
        <a:defRPr sz="3600" b="1">
          <a:solidFill>
            <a:schemeClr val="tx2"/>
          </a:solidFill>
          <a:latin typeface="Arial" charset="0"/>
        </a:defRPr>
      </a:lvl5pPr>
      <a:lvl6pPr marL="457200" algn="l" rtl="0" eaLnBrk="1" fontAlgn="base" hangingPunct="1">
        <a:lnSpc>
          <a:spcPct val="80000"/>
        </a:lnSpc>
        <a:spcBef>
          <a:spcPct val="0"/>
        </a:spcBef>
        <a:spcAft>
          <a:spcPct val="0"/>
        </a:spcAft>
        <a:defRPr sz="3600" b="1">
          <a:solidFill>
            <a:schemeClr val="tx2"/>
          </a:solidFill>
          <a:latin typeface="Arial" charset="0"/>
        </a:defRPr>
      </a:lvl6pPr>
      <a:lvl7pPr marL="914400" algn="l" rtl="0" eaLnBrk="1" fontAlgn="base" hangingPunct="1">
        <a:lnSpc>
          <a:spcPct val="80000"/>
        </a:lnSpc>
        <a:spcBef>
          <a:spcPct val="0"/>
        </a:spcBef>
        <a:spcAft>
          <a:spcPct val="0"/>
        </a:spcAft>
        <a:defRPr sz="3600" b="1">
          <a:solidFill>
            <a:schemeClr val="tx2"/>
          </a:solidFill>
          <a:latin typeface="Arial" charset="0"/>
        </a:defRPr>
      </a:lvl7pPr>
      <a:lvl8pPr marL="1371600" algn="l" rtl="0" eaLnBrk="1" fontAlgn="base" hangingPunct="1">
        <a:lnSpc>
          <a:spcPct val="80000"/>
        </a:lnSpc>
        <a:spcBef>
          <a:spcPct val="0"/>
        </a:spcBef>
        <a:spcAft>
          <a:spcPct val="0"/>
        </a:spcAft>
        <a:defRPr sz="3600" b="1">
          <a:solidFill>
            <a:schemeClr val="tx2"/>
          </a:solidFill>
          <a:latin typeface="Arial" charset="0"/>
        </a:defRPr>
      </a:lvl8pPr>
      <a:lvl9pPr marL="1828800" algn="l" rtl="0" eaLnBrk="1" fontAlgn="base" hangingPunct="1">
        <a:lnSpc>
          <a:spcPct val="80000"/>
        </a:lnSpc>
        <a:spcBef>
          <a:spcPct val="0"/>
        </a:spcBef>
        <a:spcAft>
          <a:spcPct val="0"/>
        </a:spcAft>
        <a:defRPr sz="3600" b="1">
          <a:solidFill>
            <a:schemeClr val="tx2"/>
          </a:solidFill>
          <a:latin typeface="Arial" charset="0"/>
        </a:defRPr>
      </a:lvl9pPr>
    </p:titleStyle>
    <p:bodyStyle>
      <a:lvl1pPr marL="268288" indent="-268288" algn="l" rtl="0" eaLnBrk="1" fontAlgn="base" hangingPunct="1">
        <a:lnSpc>
          <a:spcPct val="100000"/>
        </a:lnSpc>
        <a:spcBef>
          <a:spcPts val="600"/>
        </a:spcBef>
        <a:spcAft>
          <a:spcPts val="200"/>
        </a:spcAft>
        <a:buClr>
          <a:schemeClr val="accent2"/>
        </a:buClr>
        <a:buChar char="•"/>
        <a:defRPr sz="2400">
          <a:solidFill>
            <a:schemeClr val="tx1"/>
          </a:solidFill>
          <a:latin typeface="+mn-lt"/>
          <a:ea typeface="+mn-ea"/>
          <a:cs typeface="+mn-cs"/>
        </a:defRPr>
      </a:lvl1pPr>
      <a:lvl2pPr marL="742950" indent="-285750" algn="l" rtl="0" eaLnBrk="1" fontAlgn="base" hangingPunct="1">
        <a:lnSpc>
          <a:spcPct val="100000"/>
        </a:lnSpc>
        <a:spcBef>
          <a:spcPts val="0"/>
        </a:spcBef>
        <a:spcAft>
          <a:spcPts val="0"/>
        </a:spcAft>
        <a:buChar char="–"/>
        <a:defRPr>
          <a:solidFill>
            <a:schemeClr val="tx1"/>
          </a:solidFill>
          <a:latin typeface="+mn-lt"/>
        </a:defRPr>
      </a:lvl2pPr>
      <a:lvl3pPr marL="1143000" indent="-228600" algn="l" rtl="0" eaLnBrk="1" fontAlgn="base" hangingPunct="1">
        <a:lnSpc>
          <a:spcPct val="100000"/>
        </a:lnSpc>
        <a:spcBef>
          <a:spcPts val="0"/>
        </a:spcBef>
        <a:spcAft>
          <a:spcPts val="0"/>
        </a:spcAft>
        <a:buChar char="•"/>
        <a:defRPr sz="1400">
          <a:solidFill>
            <a:schemeClr val="tx1"/>
          </a:solidFill>
          <a:latin typeface="+mn-lt"/>
        </a:defRPr>
      </a:lvl3pPr>
      <a:lvl4pPr marL="1600200" indent="-228600" algn="l" rtl="0" eaLnBrk="1" fontAlgn="base" hangingPunct="1">
        <a:lnSpc>
          <a:spcPct val="100000"/>
        </a:lnSpc>
        <a:spcBef>
          <a:spcPts val="0"/>
        </a:spcBef>
        <a:spcAft>
          <a:spcPts val="0"/>
        </a:spcAft>
        <a:buChar char="–"/>
        <a:defRPr sz="1200">
          <a:solidFill>
            <a:schemeClr val="tx1"/>
          </a:solidFill>
          <a:latin typeface="+mn-lt"/>
        </a:defRPr>
      </a:lvl4pPr>
      <a:lvl5pPr marL="2057400" indent="-228600" algn="l" rtl="0" eaLnBrk="1" fontAlgn="base" hangingPunct="1">
        <a:lnSpc>
          <a:spcPct val="100000"/>
        </a:lnSpc>
        <a:spcBef>
          <a:spcPts val="0"/>
        </a:spcBef>
        <a:spcAft>
          <a:spcPts val="0"/>
        </a:spcAft>
        <a:buChar char="»"/>
        <a:defRPr sz="1000">
          <a:solidFill>
            <a:schemeClr val="tx1"/>
          </a:solidFill>
          <a:latin typeface="+mn-lt"/>
        </a:defRPr>
      </a:lvl5pPr>
      <a:lvl6pPr marL="2514600" indent="-228600" algn="l" rtl="0" eaLnBrk="1" fontAlgn="base" hangingPunct="1">
        <a:lnSpc>
          <a:spcPct val="80000"/>
        </a:lnSpc>
        <a:spcBef>
          <a:spcPct val="15000"/>
        </a:spcBef>
        <a:spcAft>
          <a:spcPct val="15000"/>
        </a:spcAft>
        <a:buChar char="»"/>
        <a:defRPr sz="1000">
          <a:solidFill>
            <a:schemeClr val="tx1"/>
          </a:solidFill>
          <a:latin typeface="+mn-lt"/>
        </a:defRPr>
      </a:lvl6pPr>
      <a:lvl7pPr marL="2971800" indent="-228600" algn="l" rtl="0" eaLnBrk="1" fontAlgn="base" hangingPunct="1">
        <a:lnSpc>
          <a:spcPct val="80000"/>
        </a:lnSpc>
        <a:spcBef>
          <a:spcPct val="15000"/>
        </a:spcBef>
        <a:spcAft>
          <a:spcPct val="15000"/>
        </a:spcAft>
        <a:buChar char="»"/>
        <a:defRPr sz="1000">
          <a:solidFill>
            <a:schemeClr val="tx1"/>
          </a:solidFill>
          <a:latin typeface="+mn-lt"/>
        </a:defRPr>
      </a:lvl7pPr>
      <a:lvl8pPr marL="3429000" indent="-228600" algn="l" rtl="0" eaLnBrk="1" fontAlgn="base" hangingPunct="1">
        <a:lnSpc>
          <a:spcPct val="80000"/>
        </a:lnSpc>
        <a:spcBef>
          <a:spcPct val="15000"/>
        </a:spcBef>
        <a:spcAft>
          <a:spcPct val="15000"/>
        </a:spcAft>
        <a:buChar char="»"/>
        <a:defRPr sz="1000">
          <a:solidFill>
            <a:schemeClr val="tx1"/>
          </a:solidFill>
          <a:latin typeface="+mn-lt"/>
        </a:defRPr>
      </a:lvl8pPr>
      <a:lvl9pPr marL="3886200" indent="-228600" algn="l" rtl="0" eaLnBrk="1" fontAlgn="base" hangingPunct="1">
        <a:lnSpc>
          <a:spcPct val="80000"/>
        </a:lnSpc>
        <a:spcBef>
          <a:spcPct val="15000"/>
        </a:spcBef>
        <a:spcAft>
          <a:spcPct val="15000"/>
        </a:spcAft>
        <a:buChar char="»"/>
        <a:defRPr sz="1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261293-872C-49DF-AEC5-D19413139D1E}"/>
              </a:ext>
            </a:extLst>
          </p:cNvPr>
          <p:cNvSpPr>
            <a:spLocks noGrp="1"/>
          </p:cNvSpPr>
          <p:nvPr>
            <p:ph type="ctrTitle"/>
          </p:nvPr>
        </p:nvSpPr>
        <p:spPr/>
        <p:txBody>
          <a:bodyPr/>
          <a:lstStyle/>
          <a:p>
            <a:r>
              <a:rPr lang="sv-SE" b="0" dirty="0"/>
              <a:t>Organiserande samtal</a:t>
            </a:r>
            <a:endParaRPr lang="sv-S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E6E61BDD-AB2E-4458-A2E6-3FCA8C2CBF98}"/>
              </a:ext>
            </a:extLst>
          </p:cNvPr>
          <p:cNvSpPr>
            <a:spLocks noGrp="1"/>
          </p:cNvSpPr>
          <p:nvPr>
            <p:ph idx="1"/>
          </p:nvPr>
        </p:nvSpPr>
        <p:spPr>
          <a:xfrm>
            <a:off x="505325" y="1588168"/>
            <a:ext cx="10034338" cy="4644190"/>
          </a:xfrm>
        </p:spPr>
        <p:txBody>
          <a:bodyPr/>
          <a:lstStyle/>
          <a:p>
            <a:r>
              <a:rPr lang="sv-SE" sz="2000" dirty="0"/>
              <a:t>Precis som när vi vaccinerar oss så går detta samtalssteget ut på att ge lite av något som vi är rädda för med avsikt att klara det bättre om det väl inträffar. </a:t>
            </a:r>
          </a:p>
          <a:p>
            <a:r>
              <a:rPr lang="sv-SE" sz="2000" dirty="0"/>
              <a:t>Vi lyfter upp alla farhågor till ytan och bekräftar att det mycket väl kan hända. </a:t>
            </a:r>
          </a:p>
          <a:p>
            <a:r>
              <a:rPr lang="sv-SE" sz="2000" dirty="0"/>
              <a:t>Budskapet här är ”det blir alltid lite sämre innan det blir bättre”. Ja, det kan bli motigt i perioder men är alternativet bättre? Att fortsätta ha det som det är?</a:t>
            </a:r>
          </a:p>
          <a:p>
            <a:r>
              <a:rPr lang="sv-SE" sz="2000" dirty="0"/>
              <a:t>Anledningen till att detta steg är avgörande är för att när vi tänt någons </a:t>
            </a:r>
            <a:r>
              <a:rPr lang="sv-SE" sz="2000" dirty="0" err="1"/>
              <a:t>kämparglöd</a:t>
            </a:r>
            <a:r>
              <a:rPr lang="sv-SE" sz="2000" dirty="0"/>
              <a:t>, om hen sedan stöter på patrull utan att vara beredd på det så kan såväl förtroendet ni byggt upp samt engagemanget personen fått raseras. Har ni däremot redan talat om vad som skulle kunna hända och det sedan faktiskt händer, då kan ni gå tillbaka till samtalet och konstatera att precis det ni förutspått hände. </a:t>
            </a:r>
          </a:p>
          <a:p>
            <a:r>
              <a:rPr lang="sv-SE" sz="2000" dirty="0"/>
              <a:t>Förtroendet förblir intakt och motgången blir inte förlamande.</a:t>
            </a:r>
          </a:p>
        </p:txBody>
      </p:sp>
      <p:sp>
        <p:nvSpPr>
          <p:cNvPr id="3" name="Rubrik 2">
            <a:extLst>
              <a:ext uri="{FF2B5EF4-FFF2-40B4-BE49-F238E27FC236}">
                <a16:creationId xmlns:a16="http://schemas.microsoft.com/office/drawing/2014/main" id="{ECA18D04-FBA5-4608-A5F1-F1059EC37B8E}"/>
              </a:ext>
            </a:extLst>
          </p:cNvPr>
          <p:cNvSpPr>
            <a:spLocks noGrp="1"/>
          </p:cNvSpPr>
          <p:nvPr>
            <p:ph type="title"/>
          </p:nvPr>
        </p:nvSpPr>
        <p:spPr>
          <a:xfrm>
            <a:off x="938464" y="493295"/>
            <a:ext cx="7797020" cy="1341521"/>
          </a:xfrm>
        </p:spPr>
        <p:txBody>
          <a:bodyPr/>
          <a:lstStyle/>
          <a:p>
            <a:r>
              <a:rPr lang="sv-SE" dirty="0"/>
              <a:t>5. VACCINERING</a:t>
            </a:r>
            <a:br>
              <a:rPr lang="sv-SE" dirty="0"/>
            </a:br>
            <a:endParaRPr lang="sv-SE" dirty="0"/>
          </a:p>
        </p:txBody>
      </p:sp>
    </p:spTree>
    <p:extLst>
      <p:ext uri="{BB962C8B-B14F-4D97-AF65-F5344CB8AC3E}">
        <p14:creationId xmlns:p14="http://schemas.microsoft.com/office/powerpoint/2010/main" val="2438212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E6E61BDD-AB2E-4458-A2E6-3FCA8C2CBF98}"/>
              </a:ext>
            </a:extLst>
          </p:cNvPr>
          <p:cNvSpPr>
            <a:spLocks noGrp="1"/>
          </p:cNvSpPr>
          <p:nvPr>
            <p:ph idx="1"/>
          </p:nvPr>
        </p:nvSpPr>
        <p:spPr>
          <a:xfrm>
            <a:off x="336884" y="1335505"/>
            <a:ext cx="10202779" cy="4896853"/>
          </a:xfrm>
        </p:spPr>
        <p:txBody>
          <a:bodyPr/>
          <a:lstStyle/>
          <a:p>
            <a:pPr marL="0" indent="0">
              <a:buNone/>
            </a:pPr>
            <a:r>
              <a:rPr lang="sv-SE" sz="2000" dirty="0"/>
              <a:t>För att vara säker på var personen du talat med ligger på sin skala mellan passivitet och aktivitet behöver vi kontrollera det i slutet av samtalet.</a:t>
            </a:r>
          </a:p>
          <a:p>
            <a:r>
              <a:rPr lang="sv-SE" sz="2000" dirty="0"/>
              <a:t>Börja med att sammanfatta hur du upplevt det ni kommit fram till.</a:t>
            </a:r>
          </a:p>
          <a:p>
            <a:r>
              <a:rPr lang="sv-SE" sz="2000" dirty="0"/>
              <a:t>När ni är överens om sammanfattningen är det läge att ställa frågan.</a:t>
            </a:r>
          </a:p>
          <a:p>
            <a:r>
              <a:rPr lang="sv-SE" sz="2000" dirty="0"/>
              <a:t>Är du beredd att faktiskt göra detta?</a:t>
            </a:r>
          </a:p>
          <a:p>
            <a:pPr lvl="1"/>
            <a:r>
              <a:rPr lang="sv-SE" sz="1400" dirty="0"/>
              <a:t>Svaret på den frågan är alltid ett NEJ om det inte är ett solklart JA. </a:t>
            </a:r>
            <a:endParaRPr lang="sv-SE" sz="2000" dirty="0"/>
          </a:p>
          <a:p>
            <a:r>
              <a:rPr lang="sv-SE" sz="2000" dirty="0"/>
              <a:t>Om svaret blir nej så betyder det att personen behöver längre tid på sig. Det är helt ok. Kanske behöver hen se att andra går före. Vi är alla olika. Men se till att hålla personen uppdaterad och ha uppföljande samtal så att hen kan hoppa på i ett senare skede.</a:t>
            </a:r>
          </a:p>
          <a:p>
            <a:r>
              <a:rPr lang="sv-SE" sz="2000" dirty="0"/>
              <a:t>Om personen istället svarar ja så behöver du ha någon form av uppgift redo för att personen genast ska få öva på att vara aktiv</a:t>
            </a:r>
            <a:br>
              <a:rPr lang="sv-SE" dirty="0"/>
            </a:br>
            <a:endParaRPr lang="sv-SE" sz="1400" dirty="0"/>
          </a:p>
        </p:txBody>
      </p:sp>
      <p:sp>
        <p:nvSpPr>
          <p:cNvPr id="3" name="Rubrik 2">
            <a:extLst>
              <a:ext uri="{FF2B5EF4-FFF2-40B4-BE49-F238E27FC236}">
                <a16:creationId xmlns:a16="http://schemas.microsoft.com/office/drawing/2014/main" id="{ECA18D04-FBA5-4608-A5F1-F1059EC37B8E}"/>
              </a:ext>
            </a:extLst>
          </p:cNvPr>
          <p:cNvSpPr>
            <a:spLocks noGrp="1"/>
          </p:cNvSpPr>
          <p:nvPr>
            <p:ph type="title"/>
          </p:nvPr>
        </p:nvSpPr>
        <p:spPr>
          <a:xfrm>
            <a:off x="938464" y="493295"/>
            <a:ext cx="7797020" cy="1341521"/>
          </a:xfrm>
        </p:spPr>
        <p:txBody>
          <a:bodyPr/>
          <a:lstStyle/>
          <a:p>
            <a:r>
              <a:rPr lang="sv-SE" dirty="0"/>
              <a:t>6. STÄLL FRÅGAN</a:t>
            </a:r>
            <a:br>
              <a:rPr lang="sv-SE" dirty="0"/>
            </a:br>
            <a:endParaRPr lang="sv-SE" dirty="0"/>
          </a:p>
        </p:txBody>
      </p:sp>
    </p:spTree>
    <p:extLst>
      <p:ext uri="{BB962C8B-B14F-4D97-AF65-F5344CB8AC3E}">
        <p14:creationId xmlns:p14="http://schemas.microsoft.com/office/powerpoint/2010/main" val="3763741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63E5FBFA-7D53-46E3-9BA4-BF0FB97506FC}"/>
              </a:ext>
            </a:extLst>
          </p:cNvPr>
          <p:cNvSpPr>
            <a:spLocks noGrp="1"/>
          </p:cNvSpPr>
          <p:nvPr>
            <p:ph idx="1"/>
          </p:nvPr>
        </p:nvSpPr>
        <p:spPr>
          <a:xfrm>
            <a:off x="757989" y="1070811"/>
            <a:ext cx="7975611" cy="4444389"/>
          </a:xfrm>
        </p:spPr>
        <p:txBody>
          <a:bodyPr/>
          <a:lstStyle/>
          <a:p>
            <a:pPr marL="0" indent="0">
              <a:buNone/>
            </a:pPr>
            <a:r>
              <a:rPr lang="sv-SE" dirty="0"/>
              <a:t>När du lyssnat på någon som berättat om sina åsikter och känslor är det värdefullt att återkoppla ett tag efteråt. </a:t>
            </a:r>
          </a:p>
          <a:p>
            <a:pPr marL="0" indent="0">
              <a:buNone/>
            </a:pPr>
            <a:r>
              <a:rPr lang="sv-SE" dirty="0"/>
              <a:t>Det visar att vi verkligen lyssnat. </a:t>
            </a:r>
          </a:p>
          <a:p>
            <a:pPr marL="0" indent="0">
              <a:buNone/>
            </a:pPr>
            <a:r>
              <a:rPr lang="sv-SE" dirty="0"/>
              <a:t>Samtalen är inte en engångsföreteelse utan behöver vara en ny rutin som snart kommer kännas naturligt och helt nödvändigt.</a:t>
            </a:r>
          </a:p>
          <a:p>
            <a:endParaRPr lang="sv-SE" dirty="0"/>
          </a:p>
        </p:txBody>
      </p:sp>
    </p:spTree>
    <p:extLst>
      <p:ext uri="{BB962C8B-B14F-4D97-AF65-F5344CB8AC3E}">
        <p14:creationId xmlns:p14="http://schemas.microsoft.com/office/powerpoint/2010/main" val="1286179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52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FD26DD9D-8285-E74B-A4B3-3B84AEC33AAE}"/>
              </a:ext>
            </a:extLst>
          </p:cNvPr>
          <p:cNvSpPr/>
          <p:nvPr/>
        </p:nvSpPr>
        <p:spPr>
          <a:xfrm>
            <a:off x="9333186" y="4214648"/>
            <a:ext cx="2490952" cy="23753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865451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830509" y="2570399"/>
            <a:ext cx="9714452" cy="3620675"/>
          </a:xfrm>
        </p:spPr>
        <p:txBody>
          <a:bodyPr/>
          <a:lstStyle/>
          <a:p>
            <a:r>
              <a:rPr lang="sv-SE" dirty="0"/>
              <a:t>1. Intro</a:t>
            </a:r>
          </a:p>
          <a:p>
            <a:r>
              <a:rPr lang="sv-SE" dirty="0"/>
              <a:t>2. Hitta berättelsen</a:t>
            </a:r>
          </a:p>
          <a:p>
            <a:r>
              <a:rPr lang="sv-SE" dirty="0"/>
              <a:t>3. Agitera och ge ett val</a:t>
            </a:r>
          </a:p>
          <a:p>
            <a:r>
              <a:rPr lang="sv-SE" dirty="0"/>
              <a:t>4. Politisk lösning</a:t>
            </a:r>
          </a:p>
          <a:p>
            <a:r>
              <a:rPr lang="sv-SE" dirty="0"/>
              <a:t>5. Vaccinera</a:t>
            </a:r>
          </a:p>
          <a:p>
            <a:r>
              <a:rPr lang="sv-SE" dirty="0"/>
              <a:t>6. Ställ frågan</a:t>
            </a:r>
          </a:p>
        </p:txBody>
      </p:sp>
      <p:sp>
        <p:nvSpPr>
          <p:cNvPr id="10" name="Title 9"/>
          <p:cNvSpPr>
            <a:spLocks noGrp="1"/>
          </p:cNvSpPr>
          <p:nvPr>
            <p:ph type="title"/>
          </p:nvPr>
        </p:nvSpPr>
        <p:spPr>
          <a:xfrm>
            <a:off x="419450" y="157468"/>
            <a:ext cx="9714451" cy="1428051"/>
          </a:xfrm>
        </p:spPr>
        <p:txBody>
          <a:bodyPr/>
          <a:lstStyle/>
          <a:p>
            <a:r>
              <a:rPr lang="sv-SE" dirty="0"/>
              <a:t>De olika delarna i samtalet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233D9E29-AF12-46E5-BF9B-9416062AABF2}"/>
              </a:ext>
            </a:extLst>
          </p:cNvPr>
          <p:cNvSpPr>
            <a:spLocks noGrp="1"/>
          </p:cNvSpPr>
          <p:nvPr>
            <p:ph idx="1"/>
          </p:nvPr>
        </p:nvSpPr>
        <p:spPr>
          <a:xfrm>
            <a:off x="475247" y="1726531"/>
            <a:ext cx="8939464" cy="4186989"/>
          </a:xfrm>
        </p:spPr>
        <p:txBody>
          <a:bodyPr/>
          <a:lstStyle/>
          <a:p>
            <a:pPr marL="0" indent="0">
              <a:buNone/>
            </a:pPr>
            <a:r>
              <a:rPr lang="sv-SE" sz="1600" dirty="0"/>
              <a:t>Ett intro ska svara på de frågor som du hade velat veta om någon kommer fram på gatan och börjar prata med dig:</a:t>
            </a:r>
            <a:br>
              <a:rPr lang="sv-SE" sz="1600" dirty="0"/>
            </a:br>
            <a:br>
              <a:rPr lang="sv-SE" sz="1600" dirty="0"/>
            </a:br>
            <a:r>
              <a:rPr lang="sv-SE" sz="1600" i="1" dirty="0"/>
              <a:t>Tex.</a:t>
            </a:r>
          </a:p>
          <a:p>
            <a:r>
              <a:rPr lang="sv-SE" sz="1600" i="1" dirty="0"/>
              <a:t>Vem är du?</a:t>
            </a:r>
            <a:endParaRPr lang="sv-SE" sz="1600" dirty="0"/>
          </a:p>
          <a:p>
            <a:r>
              <a:rPr lang="sv-SE" sz="1600" i="1" dirty="0"/>
              <a:t>Vad vill du mig?</a:t>
            </a:r>
          </a:p>
          <a:p>
            <a:r>
              <a:rPr lang="sv-SE" sz="1600" i="1" dirty="0"/>
              <a:t>Var kommer du ifrån?</a:t>
            </a:r>
            <a:endParaRPr lang="sv-SE" sz="1600" dirty="0"/>
          </a:p>
          <a:p>
            <a:r>
              <a:rPr lang="sv-SE" sz="1600" i="1" dirty="0"/>
              <a:t>Vad gör du här?</a:t>
            </a:r>
            <a:br>
              <a:rPr lang="sv-SE" sz="1600" i="1" dirty="0"/>
            </a:br>
            <a:br>
              <a:rPr lang="sv-SE" sz="1600" i="1" dirty="0"/>
            </a:br>
            <a:r>
              <a:rPr lang="sv-SE" sz="1600" dirty="0"/>
              <a:t>Om dessa frågor inte besvaras direkt så kommer de ligga i vägen för resten av samtalet. Det är viktigt att svara på de här frågorna samtidigt som det är viktigt att hålla det så enkelt, kort och relevant som möjligt. Det ska vara enkelt för att inte tappa i relevans hos mottagaren direkt, kort för att fokus i samtalet ska ligga på att lyssna inte att prata, och relevant för att personen ska förstå varför just du vill tala med just hen. </a:t>
            </a:r>
          </a:p>
          <a:p>
            <a:endParaRPr lang="sv-SE" dirty="0"/>
          </a:p>
        </p:txBody>
      </p:sp>
      <p:sp>
        <p:nvSpPr>
          <p:cNvPr id="3" name="Rubrik 2">
            <a:extLst>
              <a:ext uri="{FF2B5EF4-FFF2-40B4-BE49-F238E27FC236}">
                <a16:creationId xmlns:a16="http://schemas.microsoft.com/office/drawing/2014/main" id="{62CBDBCF-4A40-48E4-99F7-5C617FB6A83D}"/>
              </a:ext>
            </a:extLst>
          </p:cNvPr>
          <p:cNvSpPr>
            <a:spLocks noGrp="1"/>
          </p:cNvSpPr>
          <p:nvPr>
            <p:ph type="title"/>
          </p:nvPr>
        </p:nvSpPr>
        <p:spPr>
          <a:xfrm>
            <a:off x="1173892" y="476250"/>
            <a:ext cx="7561591" cy="734876"/>
          </a:xfrm>
        </p:spPr>
        <p:txBody>
          <a:bodyPr/>
          <a:lstStyle/>
          <a:p>
            <a:r>
              <a:rPr lang="sv-SE" dirty="0"/>
              <a:t>1. INTRO </a:t>
            </a:r>
          </a:p>
        </p:txBody>
      </p:sp>
    </p:spTree>
    <p:extLst>
      <p:ext uri="{BB962C8B-B14F-4D97-AF65-F5344CB8AC3E}">
        <p14:creationId xmlns:p14="http://schemas.microsoft.com/office/powerpoint/2010/main" val="2058746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B59069DE-06DB-4038-8ECE-7F1CD51F8826}"/>
              </a:ext>
            </a:extLst>
          </p:cNvPr>
          <p:cNvSpPr>
            <a:spLocks noGrp="1"/>
          </p:cNvSpPr>
          <p:nvPr>
            <p:ph idx="1"/>
          </p:nvPr>
        </p:nvSpPr>
        <p:spPr>
          <a:xfrm>
            <a:off x="372979" y="1598687"/>
            <a:ext cx="10339429" cy="4441166"/>
          </a:xfrm>
        </p:spPr>
        <p:txBody>
          <a:bodyPr/>
          <a:lstStyle/>
          <a:p>
            <a:pPr>
              <a:buFont typeface="Arial" panose="020B0604020202020204" pitchFamily="34" charset="0"/>
              <a:buChar char="•"/>
            </a:pPr>
            <a:r>
              <a:rPr lang="sv-SE" sz="2000" dirty="0"/>
              <a:t>Detta är den största delen av samtalen, här läggs mest tid och energi av alla delar.</a:t>
            </a:r>
            <a:br>
              <a:rPr lang="sv-SE" sz="2000" dirty="0"/>
            </a:br>
            <a:r>
              <a:rPr lang="sv-SE" sz="2000" dirty="0"/>
              <a:t>Det är också viktigt att hamna rätt i denna del för att kunna ta sig vidare till övriga steg.</a:t>
            </a:r>
          </a:p>
          <a:p>
            <a:pPr>
              <a:buFont typeface="Arial" panose="020B0604020202020204" pitchFamily="34" charset="0"/>
              <a:buChar char="•"/>
            </a:pPr>
            <a:endParaRPr lang="sv-SE" sz="2000" dirty="0"/>
          </a:p>
          <a:p>
            <a:r>
              <a:rPr lang="sv-SE" sz="2000" dirty="0"/>
              <a:t>I det här steget blir vi personliga (men inte nödvändigtvis privata). De allra flesta tycker om att prata om sig själva, det är en bra förutsättning. Och att känna oss bekräftade och lyssnade på är viktigt för oss.</a:t>
            </a:r>
          </a:p>
          <a:p>
            <a:endParaRPr lang="sv-SE" sz="2000" dirty="0"/>
          </a:p>
          <a:p>
            <a:r>
              <a:rPr lang="sv-SE" sz="2000" dirty="0"/>
              <a:t>Ställ öppna frågor:</a:t>
            </a:r>
            <a:br>
              <a:rPr lang="sv-SE" sz="2000" dirty="0"/>
            </a:br>
            <a:r>
              <a:rPr lang="sv-SE" sz="2000" dirty="0"/>
              <a:t>En öppen fråga är en fråga som det inte går att svara ”JA” eller ”NEJ” på, utan som kräver att den som ska svara förklarar eller utvecklar. ”Varför…?” ”Hur…?” På vilket sätt…?”</a:t>
            </a:r>
            <a:br>
              <a:rPr lang="sv-SE" dirty="0"/>
            </a:br>
            <a:endParaRPr lang="sv-SE" dirty="0"/>
          </a:p>
          <a:p>
            <a:r>
              <a:rPr lang="sv-SE" sz="2000" dirty="0"/>
              <a:t>Om vi hittar rätt i våra frågor så kommer vi märka det på personen. Hen kommer på olika sätt visa med känslouttryck att vi närmar oss något som väcker just känslor. </a:t>
            </a:r>
          </a:p>
        </p:txBody>
      </p:sp>
      <p:sp>
        <p:nvSpPr>
          <p:cNvPr id="3" name="Rubrik 2">
            <a:extLst>
              <a:ext uri="{FF2B5EF4-FFF2-40B4-BE49-F238E27FC236}">
                <a16:creationId xmlns:a16="http://schemas.microsoft.com/office/drawing/2014/main" id="{B070D0C3-3D6C-49CA-9B72-ED570AA45AC6}"/>
              </a:ext>
            </a:extLst>
          </p:cNvPr>
          <p:cNvSpPr>
            <a:spLocks noGrp="1"/>
          </p:cNvSpPr>
          <p:nvPr>
            <p:ph type="title"/>
          </p:nvPr>
        </p:nvSpPr>
        <p:spPr>
          <a:xfrm>
            <a:off x="1173892" y="476250"/>
            <a:ext cx="7561591" cy="868100"/>
          </a:xfrm>
        </p:spPr>
        <p:txBody>
          <a:bodyPr/>
          <a:lstStyle/>
          <a:p>
            <a:r>
              <a:rPr lang="sv-SE" dirty="0"/>
              <a:t>2. HITTA BERÄTTELSEN</a:t>
            </a:r>
          </a:p>
        </p:txBody>
      </p:sp>
    </p:spTree>
    <p:extLst>
      <p:ext uri="{BB962C8B-B14F-4D97-AF65-F5344CB8AC3E}">
        <p14:creationId xmlns:p14="http://schemas.microsoft.com/office/powerpoint/2010/main" val="2202797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720D0C46-0380-4DFF-BDC2-B6C4C682362A}"/>
              </a:ext>
            </a:extLst>
          </p:cNvPr>
          <p:cNvSpPr>
            <a:spLocks noGrp="1"/>
          </p:cNvSpPr>
          <p:nvPr>
            <p:ph idx="1"/>
          </p:nvPr>
        </p:nvSpPr>
        <p:spPr>
          <a:xfrm>
            <a:off x="884122" y="2107359"/>
            <a:ext cx="7849478" cy="3407841"/>
          </a:xfrm>
        </p:spPr>
        <p:txBody>
          <a:bodyPr/>
          <a:lstStyle/>
          <a:p>
            <a:pPr lvl="0"/>
            <a:r>
              <a:rPr lang="sv-SE" dirty="0"/>
              <a:t>Försvara inte – bekräfta!</a:t>
            </a:r>
          </a:p>
          <a:p>
            <a:pPr lvl="0"/>
            <a:r>
              <a:rPr lang="sv-SE" dirty="0"/>
              <a:t>Anta inte – fråga!</a:t>
            </a:r>
          </a:p>
          <a:p>
            <a:pPr lvl="0"/>
            <a:r>
              <a:rPr lang="sv-SE" dirty="0"/>
              <a:t>Vänta med lösningen - den kommer nästan sist</a:t>
            </a:r>
          </a:p>
          <a:p>
            <a:pPr lvl="0"/>
            <a:r>
              <a:rPr lang="sv-SE" dirty="0"/>
              <a:t>Leta efter känsloyttringar</a:t>
            </a:r>
          </a:p>
          <a:p>
            <a:pPr lvl="0"/>
            <a:r>
              <a:rPr lang="sv-SE" dirty="0"/>
              <a:t>Undersök om du förstått rätt</a:t>
            </a:r>
          </a:p>
          <a:p>
            <a:pPr lvl="0"/>
            <a:r>
              <a:rPr lang="sv-SE" dirty="0"/>
              <a:t>Om du hamnar på villovägar – tillbaka till berättelsen!</a:t>
            </a:r>
          </a:p>
          <a:p>
            <a:endParaRPr lang="sv-SE" dirty="0"/>
          </a:p>
        </p:txBody>
      </p:sp>
      <p:sp>
        <p:nvSpPr>
          <p:cNvPr id="3" name="Rubrik 2">
            <a:extLst>
              <a:ext uri="{FF2B5EF4-FFF2-40B4-BE49-F238E27FC236}">
                <a16:creationId xmlns:a16="http://schemas.microsoft.com/office/drawing/2014/main" id="{504FEEE5-6D77-4A17-A2AE-BB8E415DDDBF}"/>
              </a:ext>
            </a:extLst>
          </p:cNvPr>
          <p:cNvSpPr>
            <a:spLocks noGrp="1"/>
          </p:cNvSpPr>
          <p:nvPr>
            <p:ph type="title"/>
          </p:nvPr>
        </p:nvSpPr>
        <p:spPr>
          <a:xfrm>
            <a:off x="1173892" y="476250"/>
            <a:ext cx="7561591" cy="1190124"/>
          </a:xfrm>
        </p:spPr>
        <p:txBody>
          <a:bodyPr/>
          <a:lstStyle/>
          <a:p>
            <a:r>
              <a:rPr lang="sv-SE" dirty="0"/>
              <a:t>Påminnelser:</a:t>
            </a:r>
          </a:p>
        </p:txBody>
      </p:sp>
    </p:spTree>
    <p:extLst>
      <p:ext uri="{BB962C8B-B14F-4D97-AF65-F5344CB8AC3E}">
        <p14:creationId xmlns:p14="http://schemas.microsoft.com/office/powerpoint/2010/main" val="2128502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3596C3A8-EC15-473F-A3AB-8B0EE41DB6FD}"/>
              </a:ext>
            </a:extLst>
          </p:cNvPr>
          <p:cNvSpPr>
            <a:spLocks noGrp="1"/>
          </p:cNvSpPr>
          <p:nvPr>
            <p:ph idx="1"/>
          </p:nvPr>
        </p:nvSpPr>
        <p:spPr>
          <a:xfrm>
            <a:off x="451184" y="1852863"/>
            <a:ext cx="10299032" cy="3662337"/>
          </a:xfrm>
        </p:spPr>
        <p:txBody>
          <a:bodyPr/>
          <a:lstStyle/>
          <a:p>
            <a:pPr marL="0" indent="0">
              <a:buNone/>
            </a:pPr>
            <a:r>
              <a:rPr lang="sv-SE" dirty="0"/>
              <a:t>Vi vill få personen att gå från passivitet till aktivitet. Som passivitet räknas även högljudda kverulanter som höjer sin röst men utan vidare plan för reell förändring.</a:t>
            </a:r>
          </a:p>
          <a:p>
            <a:pPr marL="0" indent="0">
              <a:buNone/>
            </a:pPr>
            <a:endParaRPr lang="sv-SE" sz="1200" dirty="0"/>
          </a:p>
          <a:p>
            <a:r>
              <a:rPr lang="sv-SE" dirty="0"/>
              <a:t>Vi behöver ha förstått vad som är drivkraft för just den här personen.</a:t>
            </a:r>
          </a:p>
          <a:p>
            <a:r>
              <a:rPr lang="sv-SE" dirty="0"/>
              <a:t>När vi har lyssnat ordentligt och identifierat berättelsen så:</a:t>
            </a:r>
          </a:p>
          <a:p>
            <a:pPr lvl="1"/>
            <a:r>
              <a:rPr lang="sv-SE" dirty="0"/>
              <a:t>Bekräfta personens berättelse</a:t>
            </a:r>
          </a:p>
          <a:p>
            <a:pPr lvl="1"/>
            <a:r>
              <a:rPr lang="sv-SE" dirty="0"/>
              <a:t>Beskriv vilken effekt det kommer att få om ingen gör något åt saken</a:t>
            </a:r>
          </a:p>
          <a:p>
            <a:pPr lvl="1"/>
            <a:r>
              <a:rPr lang="sv-SE" dirty="0"/>
              <a:t>Ge personen en dos av sin egen verklighet. – Oj det där kunde ha gått illa, hur känns det när dina barn är där?</a:t>
            </a:r>
          </a:p>
          <a:p>
            <a:endParaRPr lang="sv-SE" dirty="0"/>
          </a:p>
        </p:txBody>
      </p:sp>
      <p:sp>
        <p:nvSpPr>
          <p:cNvPr id="3" name="Rubrik 2">
            <a:extLst>
              <a:ext uri="{FF2B5EF4-FFF2-40B4-BE49-F238E27FC236}">
                <a16:creationId xmlns:a16="http://schemas.microsoft.com/office/drawing/2014/main" id="{F9ABAF8C-725B-4205-8CD6-46A8D6026A6F}"/>
              </a:ext>
            </a:extLst>
          </p:cNvPr>
          <p:cNvSpPr>
            <a:spLocks noGrp="1"/>
          </p:cNvSpPr>
          <p:nvPr>
            <p:ph type="title"/>
          </p:nvPr>
        </p:nvSpPr>
        <p:spPr>
          <a:xfrm>
            <a:off x="637674" y="476250"/>
            <a:ext cx="8097809" cy="1755714"/>
          </a:xfrm>
        </p:spPr>
        <p:txBody>
          <a:bodyPr/>
          <a:lstStyle/>
          <a:p>
            <a:r>
              <a:rPr lang="sv-SE" dirty="0"/>
              <a:t>3. AGITERA OCH GE ETT VAL</a:t>
            </a:r>
            <a:br>
              <a:rPr lang="sv-SE" dirty="0"/>
            </a:br>
            <a:endParaRPr lang="sv-SE" dirty="0"/>
          </a:p>
        </p:txBody>
      </p:sp>
    </p:spTree>
    <p:extLst>
      <p:ext uri="{BB962C8B-B14F-4D97-AF65-F5344CB8AC3E}">
        <p14:creationId xmlns:p14="http://schemas.microsoft.com/office/powerpoint/2010/main" val="2548855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innehåll 4">
            <a:extLst>
              <a:ext uri="{FF2B5EF4-FFF2-40B4-BE49-F238E27FC236}">
                <a16:creationId xmlns:a16="http://schemas.microsoft.com/office/drawing/2014/main" id="{B0133F36-3605-471F-889F-92BE67E976C5}"/>
              </a:ext>
            </a:extLst>
          </p:cNvPr>
          <p:cNvSpPr>
            <a:spLocks noGrp="1"/>
          </p:cNvSpPr>
          <p:nvPr>
            <p:ph idx="1"/>
          </p:nvPr>
        </p:nvSpPr>
        <p:spPr>
          <a:xfrm>
            <a:off x="439153" y="788068"/>
            <a:ext cx="10250905" cy="4727132"/>
          </a:xfrm>
        </p:spPr>
        <p:txBody>
          <a:bodyPr/>
          <a:lstStyle/>
          <a:p>
            <a:pPr marL="0" indent="0">
              <a:buNone/>
            </a:pPr>
            <a:r>
              <a:rPr lang="sv-SE" dirty="0"/>
              <a:t>När vi bekräftat deras berättelse ska vi avsluta med att ge dem ett val. </a:t>
            </a:r>
          </a:p>
          <a:p>
            <a:pPr marL="0" indent="0">
              <a:buNone/>
            </a:pPr>
            <a:r>
              <a:rPr lang="sv-SE" dirty="0"/>
              <a:t>Valet är detsamma i alla samtal:</a:t>
            </a:r>
            <a:br>
              <a:rPr lang="sv-SE" dirty="0"/>
            </a:br>
            <a:br>
              <a:rPr lang="sv-SE" dirty="0"/>
            </a:br>
            <a:r>
              <a:rPr lang="sv-SE" dirty="0"/>
              <a:t>- Vill du att det fortsätter vara på det här sättet eller är du beredd att arbeta för att förändra det?</a:t>
            </a:r>
            <a:br>
              <a:rPr lang="sv-SE" dirty="0"/>
            </a:br>
            <a:br>
              <a:rPr lang="sv-SE" dirty="0"/>
            </a:br>
            <a:r>
              <a:rPr lang="sv-SE" dirty="0"/>
              <a:t>Även om det finns några som inte kommer vara beredda att arbeta för förändring så är de väldigt få i det här steget som inte är beredda att förändra. </a:t>
            </a:r>
          </a:p>
          <a:p>
            <a:pPr marL="0" indent="0">
              <a:buNone/>
            </a:pPr>
            <a:r>
              <a:rPr lang="sv-SE" dirty="0"/>
              <a:t>Så snart de svarat att de vill förändra är du redo för nästa steg.</a:t>
            </a:r>
          </a:p>
          <a:p>
            <a:endParaRPr lang="sv-SE" dirty="0"/>
          </a:p>
        </p:txBody>
      </p:sp>
    </p:spTree>
    <p:extLst>
      <p:ext uri="{BB962C8B-B14F-4D97-AF65-F5344CB8AC3E}">
        <p14:creationId xmlns:p14="http://schemas.microsoft.com/office/powerpoint/2010/main" val="529946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E6E61BDD-AB2E-4458-A2E6-3FCA8C2CBF98}"/>
              </a:ext>
            </a:extLst>
          </p:cNvPr>
          <p:cNvSpPr>
            <a:spLocks noGrp="1"/>
          </p:cNvSpPr>
          <p:nvPr>
            <p:ph idx="1"/>
          </p:nvPr>
        </p:nvSpPr>
        <p:spPr>
          <a:xfrm>
            <a:off x="475247" y="1594184"/>
            <a:ext cx="10274969" cy="4379495"/>
          </a:xfrm>
        </p:spPr>
        <p:txBody>
          <a:bodyPr/>
          <a:lstStyle/>
          <a:p>
            <a:r>
              <a:rPr lang="sv-SE" sz="2000" dirty="0"/>
              <a:t>Många som svarar på frågan om de vill ha en förändring eller ej svarar att de vill ha det men undrar samtidigt hur. </a:t>
            </a:r>
          </a:p>
          <a:p>
            <a:r>
              <a:rPr lang="sv-SE" sz="2000" dirty="0"/>
              <a:t>Då är det viktigt att vi levererar ett ”hur” som är trovärdigt, kortfattat och tydligt. Det behöver inte vara detaljerat, inte än, utan här är idén att du ska ge den du samtalar med en nyckel som kan låsa upp den verktygslådan hen behöver för att faktiskt kunna driva de frågor de vill på ett effektivt sätt. </a:t>
            </a:r>
          </a:p>
          <a:p>
            <a:r>
              <a:rPr lang="sv-SE" sz="2000" dirty="0"/>
              <a:t>Det går att göra detta på lite olika sätt, tex att ge exempel på andra du vet som gått ihop och drivit igenom en fråga. </a:t>
            </a:r>
          </a:p>
          <a:p>
            <a:r>
              <a:rPr lang="sv-SE" sz="2000" dirty="0"/>
              <a:t>Inget kommer hända om du sitter för dig själv hemma och oroar dig för detta vid frukostbordet. </a:t>
            </a:r>
          </a:p>
          <a:p>
            <a:r>
              <a:rPr lang="sv-SE" sz="2000" dirty="0"/>
              <a:t>Däremot om du går ihop med oss andra som också vill förändra, så kan vi med gemensam styrka få till en förändring.</a:t>
            </a:r>
          </a:p>
          <a:p>
            <a:r>
              <a:rPr lang="sv-SE" sz="2000" dirty="0"/>
              <a:t> Ensam är just ensam, men tillsammans är vi starka – helt enkelt! </a:t>
            </a:r>
          </a:p>
        </p:txBody>
      </p:sp>
      <p:sp>
        <p:nvSpPr>
          <p:cNvPr id="3" name="Rubrik 2">
            <a:extLst>
              <a:ext uri="{FF2B5EF4-FFF2-40B4-BE49-F238E27FC236}">
                <a16:creationId xmlns:a16="http://schemas.microsoft.com/office/drawing/2014/main" id="{ECA18D04-FBA5-4608-A5F1-F1059EC37B8E}"/>
              </a:ext>
            </a:extLst>
          </p:cNvPr>
          <p:cNvSpPr>
            <a:spLocks noGrp="1"/>
          </p:cNvSpPr>
          <p:nvPr>
            <p:ph type="title"/>
          </p:nvPr>
        </p:nvSpPr>
        <p:spPr>
          <a:xfrm>
            <a:off x="1173892" y="348916"/>
            <a:ext cx="7561591" cy="944479"/>
          </a:xfrm>
        </p:spPr>
        <p:txBody>
          <a:bodyPr/>
          <a:lstStyle/>
          <a:p>
            <a:r>
              <a:rPr lang="sv-SE" dirty="0"/>
              <a:t>4. POLITISK LÖSNING</a:t>
            </a:r>
          </a:p>
        </p:txBody>
      </p:sp>
    </p:spTree>
    <p:extLst>
      <p:ext uri="{BB962C8B-B14F-4D97-AF65-F5344CB8AC3E}">
        <p14:creationId xmlns:p14="http://schemas.microsoft.com/office/powerpoint/2010/main" val="2747792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93582509-C373-4F5A-A7F0-99D59D1B9025}"/>
              </a:ext>
            </a:extLst>
          </p:cNvPr>
          <p:cNvSpPr>
            <a:spLocks noGrp="1"/>
          </p:cNvSpPr>
          <p:nvPr>
            <p:ph idx="1"/>
          </p:nvPr>
        </p:nvSpPr>
        <p:spPr>
          <a:xfrm>
            <a:off x="571499" y="770021"/>
            <a:ext cx="9125953" cy="4745179"/>
          </a:xfrm>
        </p:spPr>
        <p:txBody>
          <a:bodyPr/>
          <a:lstStyle/>
          <a:p>
            <a:pPr marL="0" indent="0">
              <a:buNone/>
            </a:pPr>
            <a:r>
              <a:rPr lang="sv-SE" sz="2000" dirty="0"/>
              <a:t>Eftersom en del vi möter är väldigt besvikna på både vårt parti och politiken i allmänhet så behöver vi hantera det. Att försvara är inte lyckosamt. Istället bekräftar vi känslan (inte sakfrågan) och erbjuder att gå vidare.</a:t>
            </a:r>
          </a:p>
          <a:p>
            <a:pPr marL="0" indent="0">
              <a:buNone/>
            </a:pPr>
            <a:endParaRPr lang="sv-SE" sz="2000" dirty="0"/>
          </a:p>
          <a:p>
            <a:r>
              <a:rPr lang="sv-SE" sz="2000" dirty="0"/>
              <a:t>Du behöver inte få personen att gå med i partiet på första samtalet. </a:t>
            </a:r>
          </a:p>
          <a:p>
            <a:r>
              <a:rPr lang="sv-SE" sz="2000"/>
              <a:t>Vi </a:t>
            </a:r>
            <a:r>
              <a:rPr lang="sv-SE" sz="2000" dirty="0"/>
              <a:t>vill bygga förtroende, inte uppfattas som säljare av medlemskap. Ha inte bråttom. </a:t>
            </a:r>
          </a:p>
          <a:p>
            <a:r>
              <a:rPr lang="sv-SE" sz="2000" dirty="0"/>
              <a:t>En person som fått ur sig sin berättelse, blivit lyssnad på, och dessutom blivit erbjuden en rimlig lösning, kommer minst att tänka på saken. </a:t>
            </a:r>
          </a:p>
          <a:p>
            <a:r>
              <a:rPr lang="sv-SE" sz="2000" dirty="0"/>
              <a:t>Det kan behövas många uppföljande samtal där vi aktiverar dennes berättelse och tillhörande känslor igen. </a:t>
            </a:r>
          </a:p>
          <a:p>
            <a:r>
              <a:rPr lang="sv-SE" sz="2000" dirty="0"/>
              <a:t>Till slut kommer många vara beredda att åtminstone testa hur ett medlemskap kan vara för dem. </a:t>
            </a:r>
            <a:br>
              <a:rPr lang="sv-SE" dirty="0"/>
            </a:br>
            <a:endParaRPr lang="sv-SE" dirty="0"/>
          </a:p>
          <a:p>
            <a:pPr marL="0" indent="0">
              <a:buNone/>
            </a:pPr>
            <a:endParaRPr lang="sv-SE" dirty="0"/>
          </a:p>
        </p:txBody>
      </p:sp>
    </p:spTree>
    <p:extLst>
      <p:ext uri="{BB962C8B-B14F-4D97-AF65-F5344CB8AC3E}">
        <p14:creationId xmlns:p14="http://schemas.microsoft.com/office/powerpoint/2010/main" val="36439122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G_LANGUAGETEXTBOX" val="Sv"/>
</p:tagLst>
</file>

<file path=ppt/theme/theme1.xml><?xml version="1.0" encoding="utf-8"?>
<a:theme xmlns:a="http://schemas.openxmlformats.org/drawingml/2006/main" name="Socialdemokraterna">
  <a:themeElements>
    <a:clrScheme name="Socialdemokraterna ny">
      <a:dk1>
        <a:srgbClr val="000000"/>
      </a:dk1>
      <a:lt1>
        <a:srgbClr val="FFFFFF"/>
      </a:lt1>
      <a:dk2>
        <a:srgbClr val="9C9E9F"/>
      </a:dk2>
      <a:lt2>
        <a:srgbClr val="DDDDDD"/>
      </a:lt2>
      <a:accent1>
        <a:srgbClr val="B40D1E"/>
      </a:accent1>
      <a:accent2>
        <a:srgbClr val="ED1B34"/>
      </a:accent2>
      <a:accent3>
        <a:srgbClr val="FFDCD6"/>
      </a:accent3>
      <a:accent4>
        <a:srgbClr val="000000"/>
      </a:accent4>
      <a:accent5>
        <a:srgbClr val="7F7F7F"/>
      </a:accent5>
      <a:accent6>
        <a:srgbClr val="A5A5A5"/>
      </a:accent6>
      <a:hlink>
        <a:srgbClr val="292929"/>
      </a:hlink>
      <a:folHlink>
        <a:srgbClr val="4D4D4D"/>
      </a:folHlink>
    </a:clrScheme>
    <a:fontScheme name="Socialdemokraterna">
      <a:majorFont>
        <a:latin typeface="Kapra Neue Custom"/>
        <a:ea typeface=""/>
        <a:cs typeface=""/>
      </a:majorFont>
      <a:minorFont>
        <a:latin typeface="Avenir LT Pro 65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spcBef>
            <a:spcPts val="600"/>
          </a:spcBef>
          <a:spcAft>
            <a:spcPts val="300"/>
          </a:spcAft>
          <a:defRPr sz="2400" dirty="0" err="1" smtClean="0">
            <a:latin typeface="+mn-lt"/>
          </a:defRPr>
        </a:defPPr>
      </a:lstStyle>
    </a:txDef>
  </a:objectDefaults>
  <a:extraClrSchemeLst/>
  <a:extLst>
    <a:ext uri="{05A4C25C-085E-4340-85A3-A5531E510DB2}">
      <thm15:themeFamily xmlns:thm15="http://schemas.microsoft.com/office/thememl/2012/main" name="PPT S wide.pptx" id="{D309139B-C5CA-4961-B7D2-2E471F08073A}" vid="{C9A81B95-742E-464F-8A95-CCB3CFD03F33}"/>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S wide</Template>
  <TotalTime>376</TotalTime>
  <Words>2861</Words>
  <Application>Microsoft Office PowerPoint</Application>
  <PresentationFormat>Bredbild</PresentationFormat>
  <Paragraphs>96</Paragraphs>
  <Slides>14</Slides>
  <Notes>10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14</vt:i4>
      </vt:variant>
    </vt:vector>
  </HeadingPairs>
  <TitlesOfParts>
    <vt:vector size="19" baseType="lpstr">
      <vt:lpstr>Arial</vt:lpstr>
      <vt:lpstr>Avenir LT Pro 65 Medium</vt:lpstr>
      <vt:lpstr>Calibri</vt:lpstr>
      <vt:lpstr>Kapra Neue Custom</vt:lpstr>
      <vt:lpstr>Socialdemokraterna</vt:lpstr>
      <vt:lpstr>Organiserande samtal</vt:lpstr>
      <vt:lpstr>De olika delarna i samtalet</vt:lpstr>
      <vt:lpstr>1. INTRO </vt:lpstr>
      <vt:lpstr>2. HITTA BERÄTTELSEN</vt:lpstr>
      <vt:lpstr>Påminnelser:</vt:lpstr>
      <vt:lpstr>3. AGITERA OCH GE ETT VAL </vt:lpstr>
      <vt:lpstr>PowerPoint-presentation</vt:lpstr>
      <vt:lpstr>4. POLITISK LÖSNING</vt:lpstr>
      <vt:lpstr>PowerPoint-presentation</vt:lpstr>
      <vt:lpstr>5. VACCINERING </vt:lpstr>
      <vt:lpstr>6. STÄLL FRÅGAN </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Carina Oskarsson</dc:creator>
  <cp:lastModifiedBy>Carina Oskarsson</cp:lastModifiedBy>
  <cp:revision>2</cp:revision>
  <dcterms:created xsi:type="dcterms:W3CDTF">2021-01-29T07:17:26Z</dcterms:created>
  <dcterms:modified xsi:type="dcterms:W3CDTF">2021-02-26T08:44:53Z</dcterms:modified>
</cp:coreProperties>
</file>