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Lst>
  <p:notesMasterIdLst>
    <p:notesMasterId r:id="rId15"/>
  </p:notesMasterIdLst>
  <p:sldIdLst>
    <p:sldId id="257" r:id="rId2"/>
    <p:sldId id="262" r:id="rId3"/>
    <p:sldId id="263" r:id="rId4"/>
    <p:sldId id="258" r:id="rId5"/>
    <p:sldId id="264" r:id="rId6"/>
    <p:sldId id="281" r:id="rId7"/>
    <p:sldId id="265" r:id="rId8"/>
    <p:sldId id="282" r:id="rId9"/>
    <p:sldId id="283" r:id="rId10"/>
    <p:sldId id="284" r:id="rId11"/>
    <p:sldId id="286" r:id="rId12"/>
    <p:sldId id="259" r:id="rId13"/>
    <p:sldId id="261" r:id="rId14"/>
  </p:sldIdLst>
  <p:sldSz cx="12192000" cy="6858000"/>
  <p:notesSz cx="6858000" cy="9144000"/>
  <p:defaultTextStyle>
    <a:defPPr>
      <a:defRPr lang="sv-S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2" pos="3840" userDrawn="1">
          <p15:clr>
            <a:srgbClr val="A4A3A4"/>
          </p15:clr>
        </p15:guide>
        <p15:guide id="3" orient="horz"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etra Axelsson" initials="PA" lastIdx="3" clrIdx="0">
    <p:extLst>
      <p:ext uri="{19B8F6BF-5375-455C-9EA6-DF929625EA0E}">
        <p15:presenceInfo xmlns:p15="http://schemas.microsoft.com/office/powerpoint/2012/main" userId="S::petra.axelsson@socialdemokraterna.se::919a7e82-8434-43e7-a141-a76a127acdb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DCD6"/>
    <a:srgbClr val="ED1B34"/>
    <a:srgbClr val="B40D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5497" autoAdjust="0"/>
  </p:normalViewPr>
  <p:slideViewPr>
    <p:cSldViewPr snapToGrid="0">
      <p:cViewPr varScale="1">
        <p:scale>
          <a:sx n="112" d="100"/>
          <a:sy n="112" d="100"/>
        </p:scale>
        <p:origin x="492" y="96"/>
      </p:cViewPr>
      <p:guideLst>
        <p:guide pos="3840"/>
        <p:guide orient="horz"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37B155-E826-46B9-9A3A-888A910707A3}" type="datetimeFigureOut">
              <a:rPr lang="en-US" smtClean="0"/>
              <a:t>1/29/2021</a:t>
            </a:fld>
            <a:endParaRPr lang="en-US"/>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8ED29D-D7E3-4547-AF0B-728EC45DF93B}" type="slidenum">
              <a:rPr lang="en-US" smtClean="0"/>
              <a:t>‹#›</a:t>
            </a:fld>
            <a:endParaRPr lang="en-US"/>
          </a:p>
        </p:txBody>
      </p:sp>
    </p:spTree>
    <p:extLst>
      <p:ext uri="{BB962C8B-B14F-4D97-AF65-F5344CB8AC3E}">
        <p14:creationId xmlns:p14="http://schemas.microsoft.com/office/powerpoint/2010/main" val="11271242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18ED29D-D7E3-4547-AF0B-728EC45DF93B}" type="slidenum">
              <a:rPr lang="sv-SE" smtClean="0"/>
              <a:t>1</a:t>
            </a:fld>
            <a:endParaRPr lang="sv-SE" dirty="0"/>
          </a:p>
        </p:txBody>
      </p:sp>
    </p:spTree>
    <p:extLst>
      <p:ext uri="{BB962C8B-B14F-4D97-AF65-F5344CB8AC3E}">
        <p14:creationId xmlns:p14="http://schemas.microsoft.com/office/powerpoint/2010/main" val="3457185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18ED29D-D7E3-4547-AF0B-728EC45DF93B}" type="slidenum">
              <a:rPr lang="sv-SE" smtClean="0"/>
              <a:t>10</a:t>
            </a:fld>
            <a:endParaRPr lang="sv-SE" dirty="0"/>
          </a:p>
        </p:txBody>
      </p:sp>
    </p:spTree>
    <p:extLst>
      <p:ext uri="{BB962C8B-B14F-4D97-AF65-F5344CB8AC3E}">
        <p14:creationId xmlns:p14="http://schemas.microsoft.com/office/powerpoint/2010/main" val="29584728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3"/>
        <p:cNvGrpSpPr/>
        <p:nvPr/>
      </p:nvGrpSpPr>
      <p:grpSpPr>
        <a:xfrm>
          <a:off x="0" y="0"/>
          <a:ext cx="0" cy="0"/>
          <a:chOff x="0" y="0"/>
          <a:chExt cx="0" cy="0"/>
        </a:xfrm>
      </p:grpSpPr>
      <p:sp>
        <p:nvSpPr>
          <p:cNvPr id="254" name="Google Shape;254;g4b1a58a857_0_4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5" name="Google Shape;255;g4b1a58a857_0_4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1600"/>
              </a:spcBef>
              <a:spcAft>
                <a:spcPts val="0"/>
              </a:spcAft>
              <a:buNone/>
            </a:pPr>
            <a:r>
              <a:rPr lang="sv" sz="1400" dirty="0">
                <a:solidFill>
                  <a:srgbClr val="434343"/>
                </a:solidFill>
              </a:rPr>
              <a:t>Olika sätt att kommunicera</a:t>
            </a:r>
            <a:endParaRPr sz="1400" dirty="0">
              <a:solidFill>
                <a:srgbClr val="434343"/>
              </a:solidFill>
            </a:endParaRPr>
          </a:p>
          <a:p>
            <a:pPr marL="0" lvl="0" indent="0" algn="l" rtl="0">
              <a:spcBef>
                <a:spcPts val="400"/>
              </a:spcBef>
              <a:spcAft>
                <a:spcPts val="0"/>
              </a:spcAft>
              <a:buNone/>
            </a:pPr>
            <a:r>
              <a:rPr lang="sv" sz="1200" dirty="0">
                <a:solidFill>
                  <a:schemeClr val="dk1"/>
                </a:solidFill>
              </a:rPr>
              <a:t>Modellen utvecklades på 1950-talet vid University of California av psykologerna Joseph Luft och Harrington ”Harry” Ingham. </a:t>
            </a:r>
            <a:endParaRPr sz="1200" dirty="0">
              <a:solidFill>
                <a:schemeClr val="dk1"/>
              </a:solidFill>
            </a:endParaRPr>
          </a:p>
          <a:p>
            <a:pPr marL="0" lvl="0" indent="0" algn="l" rtl="0">
              <a:spcBef>
                <a:spcPts val="0"/>
              </a:spcBef>
              <a:spcAft>
                <a:spcPts val="0"/>
              </a:spcAft>
              <a:buNone/>
            </a:pPr>
            <a:r>
              <a:rPr lang="sv" sz="1200" dirty="0">
                <a:solidFill>
                  <a:schemeClr val="dk1"/>
                </a:solidFill>
              </a:rPr>
              <a:t>Modellen beskriver hur öppenheten i mellanmänsklig kommunikation ökar när vi är både tydliga och lyhörda mot varandra samt minskar när vi inte är det. </a:t>
            </a:r>
            <a:endParaRPr sz="1200" dirty="0">
              <a:solidFill>
                <a:schemeClr val="dk1"/>
              </a:solidFill>
            </a:endParaRPr>
          </a:p>
          <a:p>
            <a:pPr marL="0" lvl="0" indent="0" algn="l" rtl="0">
              <a:spcBef>
                <a:spcPts val="0"/>
              </a:spcBef>
              <a:spcAft>
                <a:spcPts val="0"/>
              </a:spcAft>
              <a:buNone/>
            </a:pPr>
            <a:endParaRPr sz="1200" dirty="0">
              <a:solidFill>
                <a:schemeClr val="dk1"/>
              </a:solidFill>
            </a:endParaRPr>
          </a:p>
          <a:p>
            <a:pPr marL="0" lvl="0" indent="0" algn="l" rtl="0">
              <a:spcBef>
                <a:spcPts val="1600"/>
              </a:spcBef>
              <a:spcAft>
                <a:spcPts val="0"/>
              </a:spcAft>
              <a:buNone/>
            </a:pPr>
            <a:r>
              <a:rPr lang="sv" sz="1400" dirty="0">
                <a:solidFill>
                  <a:srgbClr val="434343"/>
                </a:solidFill>
              </a:rPr>
              <a:t>Skapa större arena</a:t>
            </a:r>
            <a:endParaRPr sz="1400" dirty="0">
              <a:solidFill>
                <a:srgbClr val="434343"/>
              </a:solidFill>
            </a:endParaRPr>
          </a:p>
          <a:p>
            <a:pPr marL="0" lvl="0" indent="0" algn="l" rtl="0">
              <a:spcBef>
                <a:spcPts val="400"/>
              </a:spcBef>
              <a:spcAft>
                <a:spcPts val="0"/>
              </a:spcAft>
              <a:buNone/>
            </a:pPr>
            <a:r>
              <a:rPr lang="sv" sz="1200" dirty="0">
                <a:solidFill>
                  <a:schemeClr val="dk1"/>
                </a:solidFill>
              </a:rPr>
              <a:t>När vi på ett öppet sätt tar emot och sänder ut information om oss själva minskar omgivningens benägenhet att missförstå eller feltolka det vi förmedlar.</a:t>
            </a:r>
            <a:endParaRPr sz="1200" dirty="0">
              <a:solidFill>
                <a:schemeClr val="dk1"/>
              </a:solidFill>
            </a:endParaRPr>
          </a:p>
          <a:p>
            <a:pPr marL="0" lvl="0" indent="0" algn="l" rtl="0">
              <a:spcBef>
                <a:spcPts val="0"/>
              </a:spcBef>
              <a:spcAft>
                <a:spcPts val="0"/>
              </a:spcAft>
              <a:buNone/>
            </a:pPr>
            <a:r>
              <a:rPr lang="sv" sz="1200" dirty="0">
                <a:solidFill>
                  <a:schemeClr val="dk1"/>
                </a:solidFill>
              </a:rPr>
              <a:t>Öppenheten och därmed kommunikationen mellan människor optimeras då både lyhördhet och tydlighet är så stor som möjligt. Då blir det öppna fönstret, den gemensamma arenan, maximerat. Självklart är det är inte alltid optimalt att använda ett stort öppet fält. Vid exempelvis tillfälliga och ytliga kontakter är det inte särskilt meningsfullt.</a:t>
            </a:r>
            <a:endParaRPr sz="1200" dirty="0">
              <a:solidFill>
                <a:schemeClr val="dk1"/>
              </a:solidFill>
            </a:endParaRPr>
          </a:p>
          <a:p>
            <a:pPr marL="0" lvl="0" indent="0" algn="l" rtl="0">
              <a:spcBef>
                <a:spcPts val="0"/>
              </a:spcBef>
              <a:spcAft>
                <a:spcPts val="0"/>
              </a:spcAft>
              <a:buNone/>
            </a:pPr>
            <a:endParaRPr sz="1200" dirty="0">
              <a:solidFill>
                <a:schemeClr val="dk1"/>
              </a:solidFill>
            </a:endParaRPr>
          </a:p>
          <a:p>
            <a:pPr marL="0" lvl="0" indent="0" algn="l" rtl="0">
              <a:spcBef>
                <a:spcPts val="1600"/>
              </a:spcBef>
              <a:spcAft>
                <a:spcPts val="0"/>
              </a:spcAft>
              <a:buNone/>
            </a:pPr>
            <a:r>
              <a:rPr lang="sv" sz="1400" dirty="0">
                <a:solidFill>
                  <a:srgbClr val="434343"/>
                </a:solidFill>
              </a:rPr>
              <a:t>Lyhördhet och tydlighet</a:t>
            </a:r>
            <a:endParaRPr sz="1400" dirty="0">
              <a:solidFill>
                <a:srgbClr val="434343"/>
              </a:solidFill>
            </a:endParaRPr>
          </a:p>
          <a:p>
            <a:pPr marL="0" lvl="0" indent="0" algn="l" rtl="0">
              <a:spcBef>
                <a:spcPts val="400"/>
              </a:spcBef>
              <a:spcAft>
                <a:spcPts val="0"/>
              </a:spcAft>
              <a:buNone/>
            </a:pPr>
            <a:r>
              <a:rPr lang="sv" sz="1200" dirty="0">
                <a:solidFill>
                  <a:schemeClr val="dk1"/>
                </a:solidFill>
              </a:rPr>
              <a:t>Att ge varandra feedback är en viktig process i allt samarbete. Genom att kunna ta emot feedback, vara lyhörd, får jag reda på hur andra uppfattar mig och mitt agerande. Genom att kunna vara tydlig och exponera mig själv, ger jag andra möjlighet att få kunskap om mig.</a:t>
            </a:r>
            <a:endParaRPr sz="1200" dirty="0">
              <a:solidFill>
                <a:schemeClr val="dk1"/>
              </a:solidFill>
            </a:endParaRPr>
          </a:p>
          <a:p>
            <a:pPr marL="0" lvl="0" indent="0" algn="l" rtl="0">
              <a:spcBef>
                <a:spcPts val="0"/>
              </a:spcBef>
              <a:spcAft>
                <a:spcPts val="0"/>
              </a:spcAft>
              <a:buNone/>
            </a:pPr>
            <a:endParaRPr sz="1200" dirty="0">
              <a:solidFill>
                <a:schemeClr val="dk1"/>
              </a:solidFill>
            </a:endParaRPr>
          </a:p>
          <a:p>
            <a:pPr marL="0" lvl="0" indent="0" algn="l" rtl="0">
              <a:spcBef>
                <a:spcPts val="0"/>
              </a:spcBef>
              <a:spcAft>
                <a:spcPts val="0"/>
              </a:spcAft>
              <a:buNone/>
            </a:pPr>
            <a:endParaRPr sz="1200" dirty="0">
              <a:solidFill>
                <a:schemeClr val="dk1"/>
              </a:solidFill>
            </a:endParaRPr>
          </a:p>
          <a:p>
            <a:pPr marL="0" lvl="0" indent="0" algn="l" rtl="0">
              <a:spcBef>
                <a:spcPts val="0"/>
              </a:spcBef>
              <a:spcAft>
                <a:spcPts val="0"/>
              </a:spcAft>
              <a:buNone/>
            </a:pPr>
            <a:endParaRPr sz="1200" dirty="0">
              <a:solidFill>
                <a:schemeClr val="dk1"/>
              </a:solidFill>
              <a:latin typeface="Garamond"/>
              <a:ea typeface="Garamond"/>
              <a:cs typeface="Garamond"/>
              <a:sym typeface="Garamond"/>
            </a:endParaRPr>
          </a:p>
          <a:p>
            <a:pPr marL="0" lvl="0" indent="0" algn="l" rtl="0">
              <a:lnSpc>
                <a:spcPct val="115000"/>
              </a:lnSpc>
              <a:spcBef>
                <a:spcPts val="0"/>
              </a:spcBef>
              <a:spcAft>
                <a:spcPts val="0"/>
              </a:spcAft>
              <a:buNone/>
            </a:pPr>
            <a:endParaRPr dirty="0">
              <a:solidFill>
                <a:schemeClr val="dk1"/>
              </a:solidFill>
            </a:endParaRPr>
          </a:p>
          <a:p>
            <a:pPr marL="0" lvl="0" indent="0" algn="l" rtl="0">
              <a:lnSpc>
                <a:spcPct val="115000"/>
              </a:lnSpc>
              <a:spcBef>
                <a:spcPts val="0"/>
              </a:spcBef>
              <a:spcAft>
                <a:spcPts val="0"/>
              </a:spcAft>
              <a:buNone/>
            </a:pPr>
            <a:endParaRPr dirty="0">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sz="1800" dirty="0"/>
          </a:p>
        </p:txBody>
      </p:sp>
    </p:spTree>
    <p:extLst>
      <p:ext uri="{BB962C8B-B14F-4D97-AF65-F5344CB8AC3E}">
        <p14:creationId xmlns:p14="http://schemas.microsoft.com/office/powerpoint/2010/main" val="10336058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18ED29D-D7E3-4547-AF0B-728EC45DF93B}" type="slidenum">
              <a:rPr lang="sv-SE" smtClean="0"/>
              <a:t>13</a:t>
            </a:fld>
            <a:endParaRPr lang="sv-SE" dirty="0"/>
          </a:p>
        </p:txBody>
      </p:sp>
    </p:spTree>
    <p:extLst>
      <p:ext uri="{BB962C8B-B14F-4D97-AF65-F5344CB8AC3E}">
        <p14:creationId xmlns:p14="http://schemas.microsoft.com/office/powerpoint/2010/main" val="3679359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pPr marL="0" lvl="0" indent="0" algn="l" rtl="0">
              <a:spcBef>
                <a:spcPts val="0"/>
              </a:spcBef>
              <a:spcAft>
                <a:spcPts val="0"/>
              </a:spcAft>
              <a:buNone/>
            </a:pPr>
            <a:r>
              <a:rPr lang="sv-SE" sz="1200" dirty="0"/>
              <a:t>När du introduceras uppdraget kan du lyfta upp syftet med sessionen:</a:t>
            </a:r>
          </a:p>
          <a:p>
            <a:pPr marL="457200" lvl="0" indent="-342900" algn="l" rtl="0">
              <a:lnSpc>
                <a:spcPct val="115000"/>
              </a:lnSpc>
              <a:spcBef>
                <a:spcPts val="0"/>
              </a:spcBef>
              <a:spcAft>
                <a:spcPts val="0"/>
              </a:spcAft>
              <a:buClr>
                <a:schemeClr val="dk1"/>
              </a:buClr>
              <a:buSzPts val="1800"/>
              <a:buChar char="●"/>
            </a:pPr>
            <a:r>
              <a:rPr lang="sv-SE" sz="1200" dirty="0">
                <a:solidFill>
                  <a:schemeClr val="dk1"/>
                </a:solidFill>
              </a:rPr>
              <a:t>Bygga öppenhet och trygghet i deltagargruppen genom att lära känna varandra lite mer på djupet (bortom CV-listan). </a:t>
            </a:r>
          </a:p>
          <a:p>
            <a:pPr marL="457200" lvl="0" indent="-342900" algn="l" rtl="0">
              <a:lnSpc>
                <a:spcPct val="115000"/>
              </a:lnSpc>
              <a:spcBef>
                <a:spcPts val="0"/>
              </a:spcBef>
              <a:spcAft>
                <a:spcPts val="0"/>
              </a:spcAft>
              <a:buClr>
                <a:schemeClr val="dk1"/>
              </a:buClr>
              <a:buSzPts val="1800"/>
              <a:buChar char="●"/>
            </a:pPr>
            <a:r>
              <a:rPr lang="sv-SE" sz="1200" dirty="0">
                <a:solidFill>
                  <a:schemeClr val="dk1"/>
                </a:solidFill>
              </a:rPr>
              <a:t>Uppleva en presentationsmodell att omsätta i andra sammanhang. </a:t>
            </a:r>
            <a:endParaRPr lang="sv-SE" sz="1200" dirty="0"/>
          </a:p>
          <a:p>
            <a:endParaRPr lang="sv-SE" dirty="0"/>
          </a:p>
        </p:txBody>
      </p:sp>
      <p:sp>
        <p:nvSpPr>
          <p:cNvPr id="4" name="Platshållare för bildnummer 3"/>
          <p:cNvSpPr>
            <a:spLocks noGrp="1"/>
          </p:cNvSpPr>
          <p:nvPr>
            <p:ph type="sldNum" sz="quarter" idx="10"/>
          </p:nvPr>
        </p:nvSpPr>
        <p:spPr/>
        <p:txBody>
          <a:bodyPr/>
          <a:lstStyle/>
          <a:p>
            <a:fld id="{118ED29D-D7E3-4547-AF0B-728EC45DF93B}" type="slidenum">
              <a:rPr lang="sv-SE" smtClean="0"/>
              <a:t>2</a:t>
            </a:fld>
            <a:endParaRPr lang="sv-SE" dirty="0"/>
          </a:p>
        </p:txBody>
      </p:sp>
    </p:spTree>
    <p:extLst>
      <p:ext uri="{BB962C8B-B14F-4D97-AF65-F5344CB8AC3E}">
        <p14:creationId xmlns:p14="http://schemas.microsoft.com/office/powerpoint/2010/main" val="37904827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18ED29D-D7E3-4547-AF0B-728EC45DF93B}" type="slidenum">
              <a:rPr lang="sv-SE" smtClean="0"/>
              <a:t>3</a:t>
            </a:fld>
            <a:endParaRPr lang="sv-SE" dirty="0"/>
          </a:p>
        </p:txBody>
      </p:sp>
    </p:spTree>
    <p:extLst>
      <p:ext uri="{BB962C8B-B14F-4D97-AF65-F5344CB8AC3E}">
        <p14:creationId xmlns:p14="http://schemas.microsoft.com/office/powerpoint/2010/main" val="5770011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18ED29D-D7E3-4547-AF0B-728EC45DF93B}" type="slidenum">
              <a:rPr lang="sv-SE" smtClean="0"/>
              <a:t>4</a:t>
            </a:fld>
            <a:endParaRPr lang="sv-SE" dirty="0"/>
          </a:p>
        </p:txBody>
      </p:sp>
    </p:spTree>
    <p:extLst>
      <p:ext uri="{BB962C8B-B14F-4D97-AF65-F5344CB8AC3E}">
        <p14:creationId xmlns:p14="http://schemas.microsoft.com/office/powerpoint/2010/main" val="17499311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18ED29D-D7E3-4547-AF0B-728EC45DF93B}" type="slidenum">
              <a:rPr lang="sv-SE" smtClean="0"/>
              <a:t>5</a:t>
            </a:fld>
            <a:endParaRPr lang="sv-SE" dirty="0"/>
          </a:p>
        </p:txBody>
      </p:sp>
    </p:spTree>
    <p:extLst>
      <p:ext uri="{BB962C8B-B14F-4D97-AF65-F5344CB8AC3E}">
        <p14:creationId xmlns:p14="http://schemas.microsoft.com/office/powerpoint/2010/main" val="1622838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g4b1a58a857_0_2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8" name="Google Shape;208;g4b1a58a857_0_2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sv" sz="1400" dirty="0">
                <a:solidFill>
                  <a:schemeClr val="dk1"/>
                </a:solidFill>
              </a:rPr>
              <a:t>Ta stöd av tre nyckel-element för din berättelse. E</a:t>
            </a:r>
            <a:r>
              <a:rPr lang="sv-SE" sz="1400" dirty="0" err="1">
                <a:solidFill>
                  <a:schemeClr val="dk1"/>
                </a:solidFill>
              </a:rPr>
              <a:t>tt</a:t>
            </a:r>
            <a:r>
              <a:rPr lang="sv" sz="1400" dirty="0">
                <a:solidFill>
                  <a:schemeClr val="dk1"/>
                </a:solidFill>
              </a:rPr>
              <a:t> förslag på struktur att bygga din berättelse utifrån. </a:t>
            </a:r>
            <a:br>
              <a:rPr lang="sv" sz="1400" dirty="0">
                <a:solidFill>
                  <a:schemeClr val="dk1"/>
                </a:solidFill>
              </a:rPr>
            </a:br>
            <a:r>
              <a:rPr lang="sv" sz="1400" dirty="0">
                <a:solidFill>
                  <a:schemeClr val="dk1"/>
                </a:solidFill>
              </a:rPr>
              <a:t>De tre nyckel-elementen är: </a:t>
            </a:r>
            <a:endParaRPr sz="1400" dirty="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sv" sz="1400" dirty="0">
                <a:solidFill>
                  <a:schemeClr val="dk1"/>
                </a:solidFill>
              </a:rPr>
              <a:t>A) Utmaning </a:t>
            </a:r>
            <a:endParaRPr sz="1400" dirty="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sv" sz="1400" dirty="0">
                <a:solidFill>
                  <a:schemeClr val="dk1"/>
                </a:solidFill>
              </a:rPr>
              <a:t>B) Val </a:t>
            </a:r>
            <a:endParaRPr sz="1400" dirty="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sv" sz="1400" dirty="0">
                <a:solidFill>
                  <a:schemeClr val="dk1"/>
                </a:solidFill>
              </a:rPr>
              <a:t>C) Resultat. </a:t>
            </a:r>
            <a:endParaRPr sz="1400" dirty="0">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sz="1400" dirty="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sv" sz="1400" dirty="0">
                <a:solidFill>
                  <a:schemeClr val="dk1"/>
                </a:solidFill>
              </a:rPr>
              <a:t>Du upplever en utmaning. Du står inför ett val. Du väljer utifrån vad som är viktigt för dig (värdering). Det val du gör ger ett resultat. </a:t>
            </a:r>
            <a:endParaRPr sz="1400" dirty="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sv" sz="1400" dirty="0">
                <a:solidFill>
                  <a:schemeClr val="dk1"/>
                </a:solidFill>
              </a:rPr>
              <a:t>Upplevelsen och resultatet leder till en lärdom, en sensmoral. En värdering, förstärkning av en värdering, som vägleder dig vidare i livet och är en del i varför du är som du är. </a:t>
            </a:r>
            <a:endParaRPr sz="1400" dirty="0">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sz="1400" dirty="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sv" sz="1400" dirty="0">
                <a:solidFill>
                  <a:schemeClr val="dk1"/>
                </a:solidFill>
              </a:rPr>
              <a:t>Generellt kan vi se en berättelse utifrån att en situation börjar med en oväntad utmaning som personen behöver hantera. Ett aktivt val påkallas av situationen. Ett val för vilket personen möjligen är helt oförberedd. Valet ger ett resultat. Resultatet omfattar en lärdom. </a:t>
            </a:r>
            <a:endParaRPr sz="1400" dirty="0">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sz="1400" dirty="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sv" sz="1400" dirty="0">
                <a:solidFill>
                  <a:schemeClr val="dk1"/>
                </a:solidFill>
              </a:rPr>
              <a:t>Eftersom vi kan empatiskt identifiera oss med personen genom berättelsen kan vi "känna" den moraliska/värdebaserad lärdomen. Vi tar del av någons mod och vi kan också inspireras av det. Berättelsen om personens ansträngningar och aktiva val uppmuntrar oss att tänka på våra egna värderingar och utmaningar och inspireras av dem till nya sätt att tänka om hur vi gör val i våra egna liv.</a:t>
            </a:r>
            <a:endParaRPr sz="1400" dirty="0">
              <a:solidFill>
                <a:schemeClr val="dk1"/>
              </a:solidFill>
            </a:endParaRPr>
          </a:p>
          <a:p>
            <a:pPr marL="0" marR="25400" lvl="0" indent="0" algn="l" rtl="0">
              <a:lnSpc>
                <a:spcPct val="115000"/>
              </a:lnSpc>
              <a:spcBef>
                <a:spcPts val="0"/>
              </a:spcBef>
              <a:spcAft>
                <a:spcPts val="0"/>
              </a:spcAft>
              <a:buClr>
                <a:schemeClr val="dk1"/>
              </a:buClr>
              <a:buSzPts val="1100"/>
              <a:buFont typeface="Arial"/>
              <a:buNone/>
            </a:pPr>
            <a:endParaRPr sz="1400" dirty="0">
              <a:solidFill>
                <a:schemeClr val="dk1"/>
              </a:solidFill>
              <a:highlight>
                <a:srgbClr val="FFFFFF"/>
              </a:highlight>
            </a:endParaRPr>
          </a:p>
          <a:p>
            <a:pPr marL="0" marR="25400" lvl="0" indent="0" algn="l" rtl="0">
              <a:lnSpc>
                <a:spcPct val="115000"/>
              </a:lnSpc>
              <a:spcBef>
                <a:spcPts val="0"/>
              </a:spcBef>
              <a:spcAft>
                <a:spcPts val="0"/>
              </a:spcAft>
              <a:buClr>
                <a:schemeClr val="dk1"/>
              </a:buClr>
              <a:buSzPts val="1100"/>
              <a:buFont typeface="Arial"/>
              <a:buNone/>
            </a:pPr>
            <a:endParaRPr sz="1400" dirty="0">
              <a:solidFill>
                <a:schemeClr val="dk1"/>
              </a:solidFill>
              <a:highlight>
                <a:srgbClr val="FFFFFF"/>
              </a:highlight>
            </a:endParaRPr>
          </a:p>
          <a:p>
            <a:pPr marL="0" lvl="0" indent="0" algn="l" rtl="0">
              <a:spcBef>
                <a:spcPts val="0"/>
              </a:spcBef>
              <a:spcAft>
                <a:spcPts val="0"/>
              </a:spcAft>
              <a:buClr>
                <a:schemeClr val="dk1"/>
              </a:buClr>
              <a:buFont typeface="Arial"/>
              <a:buNone/>
            </a:pPr>
            <a:endParaRPr sz="1400" dirty="0">
              <a:solidFill>
                <a:schemeClr val="dk1"/>
              </a:solidFill>
            </a:endParaRPr>
          </a:p>
          <a:p>
            <a:pPr marL="0" lvl="0" indent="0" algn="l" rtl="0">
              <a:spcBef>
                <a:spcPts val="0"/>
              </a:spcBef>
              <a:spcAft>
                <a:spcPts val="0"/>
              </a:spcAft>
              <a:buNone/>
            </a:pPr>
            <a:endParaRPr sz="1400" dirty="0"/>
          </a:p>
        </p:txBody>
      </p:sp>
    </p:spTree>
    <p:extLst>
      <p:ext uri="{BB962C8B-B14F-4D97-AF65-F5344CB8AC3E}">
        <p14:creationId xmlns:p14="http://schemas.microsoft.com/office/powerpoint/2010/main" val="2361728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t>Handledaren kan gärna ge ett exempel genom att dela egen berättelse på 3 min innan deltagarna förbereder sina berättelser. </a:t>
            </a:r>
          </a:p>
          <a:p>
            <a:endParaRPr lang="sv-SE" dirty="0"/>
          </a:p>
        </p:txBody>
      </p:sp>
      <p:sp>
        <p:nvSpPr>
          <p:cNvPr id="4" name="Platshållare för bildnummer 3"/>
          <p:cNvSpPr>
            <a:spLocks noGrp="1"/>
          </p:cNvSpPr>
          <p:nvPr>
            <p:ph type="sldNum" sz="quarter" idx="10"/>
          </p:nvPr>
        </p:nvSpPr>
        <p:spPr/>
        <p:txBody>
          <a:bodyPr/>
          <a:lstStyle/>
          <a:p>
            <a:fld id="{118ED29D-D7E3-4547-AF0B-728EC45DF93B}" type="slidenum">
              <a:rPr lang="sv-SE" smtClean="0"/>
              <a:t>7</a:t>
            </a:fld>
            <a:endParaRPr lang="sv-SE" dirty="0"/>
          </a:p>
        </p:txBody>
      </p:sp>
    </p:spTree>
    <p:extLst>
      <p:ext uri="{BB962C8B-B14F-4D97-AF65-F5344CB8AC3E}">
        <p14:creationId xmlns:p14="http://schemas.microsoft.com/office/powerpoint/2010/main" val="9154540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18ED29D-D7E3-4547-AF0B-728EC45DF93B}" type="slidenum">
              <a:rPr lang="sv-SE" smtClean="0"/>
              <a:t>8</a:t>
            </a:fld>
            <a:endParaRPr lang="sv-SE" dirty="0"/>
          </a:p>
        </p:txBody>
      </p:sp>
    </p:spTree>
    <p:extLst>
      <p:ext uri="{BB962C8B-B14F-4D97-AF65-F5344CB8AC3E}">
        <p14:creationId xmlns:p14="http://schemas.microsoft.com/office/powerpoint/2010/main" val="26374604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18ED29D-D7E3-4547-AF0B-728EC45DF93B}" type="slidenum">
              <a:rPr lang="sv-SE" smtClean="0"/>
              <a:t>9</a:t>
            </a:fld>
            <a:endParaRPr lang="sv-SE" dirty="0"/>
          </a:p>
        </p:txBody>
      </p:sp>
    </p:spTree>
    <p:extLst>
      <p:ext uri="{BB962C8B-B14F-4D97-AF65-F5344CB8AC3E}">
        <p14:creationId xmlns:p14="http://schemas.microsoft.com/office/powerpoint/2010/main" val="280660553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Rubrikbild">
    <p:bg>
      <p:bgPr>
        <a:solidFill>
          <a:schemeClr val="accent2"/>
        </a:solidFill>
        <a:effectLst/>
      </p:bgPr>
    </p:bg>
    <p:spTree>
      <p:nvGrpSpPr>
        <p:cNvPr id="1" name=""/>
        <p:cNvGrpSpPr/>
        <p:nvPr/>
      </p:nvGrpSpPr>
      <p:grpSpPr>
        <a:xfrm>
          <a:off x="0" y="0"/>
          <a:ext cx="0" cy="0"/>
          <a:chOff x="0" y="0"/>
          <a:chExt cx="0" cy="0"/>
        </a:xfrm>
      </p:grpSpPr>
      <p:pic>
        <p:nvPicPr>
          <p:cNvPr id="13" name="Bildobjekt 12">
            <a:extLst>
              <a:ext uri="{FF2B5EF4-FFF2-40B4-BE49-F238E27FC236}">
                <a16:creationId xmlns:a16="http://schemas.microsoft.com/office/drawing/2014/main" id="{B53703D8-CEB9-4C86-8AD4-11466FC2E0A9}"/>
              </a:ext>
            </a:extLst>
          </p:cNvPr>
          <p:cNvPicPr>
            <a:picLocks noChangeAspect="1"/>
          </p:cNvPicPr>
          <p:nvPr userDrawn="1"/>
        </p:nvPicPr>
        <p:blipFill>
          <a:blip r:embed="rId2"/>
          <a:stretch>
            <a:fillRect/>
          </a:stretch>
        </p:blipFill>
        <p:spPr>
          <a:xfrm>
            <a:off x="0" y="1714"/>
            <a:ext cx="12192000" cy="6854572"/>
          </a:xfrm>
          <a:prstGeom prst="rect">
            <a:avLst/>
          </a:prstGeom>
        </p:spPr>
      </p:pic>
      <p:sp>
        <p:nvSpPr>
          <p:cNvPr id="6150" name="Rectangle 6"/>
          <p:cNvSpPr>
            <a:spLocks noGrp="1" noChangeArrowheads="1"/>
          </p:cNvSpPr>
          <p:nvPr>
            <p:ph type="ctrTitle" hasCustomPrompt="1"/>
          </p:nvPr>
        </p:nvSpPr>
        <p:spPr>
          <a:xfrm>
            <a:off x="1162050" y="1183133"/>
            <a:ext cx="9613900" cy="4212317"/>
          </a:xfrm>
          <a:prstGeom prst="rect">
            <a:avLst/>
          </a:prstGeom>
        </p:spPr>
        <p:txBody>
          <a:bodyPr tIns="180000" anchor="t" anchorCtr="0"/>
          <a:lstStyle>
            <a:lvl1pPr algn="l">
              <a:defRPr sz="8400">
                <a:solidFill>
                  <a:schemeClr val="bg1"/>
                </a:solidFill>
              </a:defRPr>
            </a:lvl1pPr>
          </a:lstStyle>
          <a:p>
            <a:r>
              <a:rPr lang="sv-SE" dirty="0"/>
              <a:t>Klicka här för att ändra format</a:t>
            </a:r>
          </a:p>
        </p:txBody>
      </p:sp>
      <p:pic>
        <p:nvPicPr>
          <p:cNvPr id="14" name="Bildobjekt 13">
            <a:extLst>
              <a:ext uri="{FF2B5EF4-FFF2-40B4-BE49-F238E27FC236}">
                <a16:creationId xmlns:a16="http://schemas.microsoft.com/office/drawing/2014/main" id="{913953AB-E7C9-43E8-B896-8E1A10255641}"/>
              </a:ext>
            </a:extLst>
          </p:cNvPr>
          <p:cNvPicPr>
            <a:picLocks noChangeAspect="1"/>
          </p:cNvPicPr>
          <p:nvPr userDrawn="1"/>
        </p:nvPicPr>
        <p:blipFill>
          <a:blip r:embed="rId3"/>
          <a:stretch>
            <a:fillRect/>
          </a:stretch>
        </p:blipFill>
        <p:spPr>
          <a:xfrm>
            <a:off x="9755150" y="4688567"/>
            <a:ext cx="1854000" cy="1647468"/>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Rubrik och innehåll">
    <p:bg>
      <p:bgRef idx="1001">
        <a:schemeClr val="bg1"/>
      </p:bgRef>
    </p:bg>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1173600" y="2570400"/>
            <a:ext cx="7560000" cy="2944800"/>
          </a:xfrm>
          <a:prstGeom prst="rect">
            <a:avLst/>
          </a:prstGeom>
        </p:spPr>
        <p:txBody>
          <a:bodyPr/>
          <a:lstStyle>
            <a:lvl1pPr>
              <a:spcBef>
                <a:spcPts val="600"/>
              </a:spcBef>
              <a:spcAft>
                <a:spcPts val="300"/>
              </a:spcAft>
              <a:defRPr/>
            </a:lvl1pPr>
          </a:lstStyle>
          <a:p>
            <a:pPr lvl="0"/>
            <a:r>
              <a:rPr lang="sv-SE"/>
              <a:t>Redigera format för bakgrundstext</a:t>
            </a:r>
          </a:p>
        </p:txBody>
      </p:sp>
      <p:sp>
        <p:nvSpPr>
          <p:cNvPr id="5" name="Platshållare för sidfot 4"/>
          <p:cNvSpPr>
            <a:spLocks noGrp="1"/>
          </p:cNvSpPr>
          <p:nvPr>
            <p:ph type="ftr" sz="quarter" idx="11"/>
          </p:nvPr>
        </p:nvSpPr>
        <p:spPr/>
        <p:txBody>
          <a:bodyPr/>
          <a:lstStyle>
            <a:lvl1pPr>
              <a:defRPr/>
            </a:lvl1pPr>
          </a:lstStyle>
          <a:p>
            <a:endParaRPr lang="sv-SE" dirty="0"/>
          </a:p>
        </p:txBody>
      </p:sp>
      <p:sp>
        <p:nvSpPr>
          <p:cNvPr id="6" name="Platshållare för bildnummer 5"/>
          <p:cNvSpPr>
            <a:spLocks noGrp="1"/>
          </p:cNvSpPr>
          <p:nvPr>
            <p:ph type="sldNum" sz="quarter" idx="12"/>
          </p:nvPr>
        </p:nvSpPr>
        <p:spPr/>
        <p:txBody>
          <a:bodyPr/>
          <a:lstStyle>
            <a:lvl1pPr>
              <a:defRPr/>
            </a:lvl1pPr>
          </a:lstStyle>
          <a:p>
            <a:fld id="{7919ABB3-B004-4F43-99F2-5F6F81193A3C}" type="slidenum">
              <a:rPr lang="sv-SE" smtClean="0"/>
              <a:pPr/>
              <a:t>‹#›</a:t>
            </a:fld>
            <a:endParaRPr lang="sv-SE" dirty="0"/>
          </a:p>
        </p:txBody>
      </p:sp>
      <p:sp>
        <p:nvSpPr>
          <p:cNvPr id="7" name="Rubrik 6">
            <a:extLst>
              <a:ext uri="{FF2B5EF4-FFF2-40B4-BE49-F238E27FC236}">
                <a16:creationId xmlns:a16="http://schemas.microsoft.com/office/drawing/2014/main" id="{2C474EA3-B419-4857-94F6-E0A2EBA8E9B1}"/>
              </a:ext>
            </a:extLst>
          </p:cNvPr>
          <p:cNvSpPr>
            <a:spLocks noGrp="1"/>
          </p:cNvSpPr>
          <p:nvPr>
            <p:ph type="title"/>
          </p:nvPr>
        </p:nvSpPr>
        <p:spPr/>
        <p:txBody>
          <a:bodyPr/>
          <a:lstStyle/>
          <a:p>
            <a:r>
              <a:rPr lang="sv-SE"/>
              <a:t>Klicka här för att ändra mall för rubrikformat</a:t>
            </a:r>
            <a:endParaRPr lang="sv-SE" dirty="0"/>
          </a:p>
        </p:txBody>
      </p:sp>
      <p:pic>
        <p:nvPicPr>
          <p:cNvPr id="8" name="Bildobjekt 16">
            <a:extLst>
              <a:ext uri="{FF2B5EF4-FFF2-40B4-BE49-F238E27FC236}">
                <a16:creationId xmlns:a16="http://schemas.microsoft.com/office/drawing/2014/main" id="{9F17E83D-2BCB-4780-AA06-16BAFFBEEDB6}"/>
              </a:ext>
            </a:extLst>
          </p:cNvPr>
          <p:cNvPicPr>
            <a:picLocks noChangeAspect="1"/>
          </p:cNvPicPr>
          <p:nvPr userDrawn="1"/>
        </p:nvPicPr>
        <p:blipFill>
          <a:blip r:embed="rId2"/>
          <a:stretch>
            <a:fillRect/>
          </a:stretch>
        </p:blipFill>
        <p:spPr>
          <a:xfrm>
            <a:off x="10356979" y="5273268"/>
            <a:ext cx="1224000" cy="1086152"/>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Endast rubrik">
    <p:spTree>
      <p:nvGrpSpPr>
        <p:cNvPr id="1" name=""/>
        <p:cNvGrpSpPr/>
        <p:nvPr/>
      </p:nvGrpSpPr>
      <p:grpSpPr>
        <a:xfrm>
          <a:off x="0" y="0"/>
          <a:ext cx="0" cy="0"/>
          <a:chOff x="0" y="0"/>
          <a:chExt cx="0" cy="0"/>
        </a:xfrm>
      </p:grpSpPr>
      <p:sp>
        <p:nvSpPr>
          <p:cNvPr id="4" name="Platshållare för sidfot 3"/>
          <p:cNvSpPr>
            <a:spLocks noGrp="1"/>
          </p:cNvSpPr>
          <p:nvPr>
            <p:ph type="ftr" sz="quarter" idx="11"/>
          </p:nvPr>
        </p:nvSpPr>
        <p:spPr/>
        <p:txBody>
          <a:bodyPr/>
          <a:lstStyle>
            <a:lvl1pPr>
              <a:defRPr/>
            </a:lvl1pPr>
          </a:lstStyle>
          <a:p>
            <a:endParaRPr lang="sv-SE" dirty="0"/>
          </a:p>
        </p:txBody>
      </p:sp>
      <p:sp>
        <p:nvSpPr>
          <p:cNvPr id="5" name="Platshållare för bildnummer 4"/>
          <p:cNvSpPr>
            <a:spLocks noGrp="1"/>
          </p:cNvSpPr>
          <p:nvPr>
            <p:ph type="sldNum" sz="quarter" idx="12"/>
          </p:nvPr>
        </p:nvSpPr>
        <p:spPr/>
        <p:txBody>
          <a:bodyPr/>
          <a:lstStyle>
            <a:lvl1pPr>
              <a:defRPr/>
            </a:lvl1pPr>
          </a:lstStyle>
          <a:p>
            <a:fld id="{F85C7293-DAF3-421A-8E6E-E23855CE3205}" type="slidenum">
              <a:rPr lang="sv-SE" smtClean="0"/>
              <a:pPr/>
              <a:t>‹#›</a:t>
            </a:fld>
            <a:endParaRPr lang="sv-SE" dirty="0"/>
          </a:p>
        </p:txBody>
      </p:sp>
      <p:sp>
        <p:nvSpPr>
          <p:cNvPr id="6" name="Rubrik 5">
            <a:extLst>
              <a:ext uri="{FF2B5EF4-FFF2-40B4-BE49-F238E27FC236}">
                <a16:creationId xmlns:a16="http://schemas.microsoft.com/office/drawing/2014/main" id="{672BBA37-E6EB-42A9-BB84-8E15D4B74459}"/>
              </a:ext>
            </a:extLst>
          </p:cNvPr>
          <p:cNvSpPr>
            <a:spLocks noGrp="1"/>
          </p:cNvSpPr>
          <p:nvPr>
            <p:ph type="title"/>
          </p:nvPr>
        </p:nvSpPr>
        <p:spPr/>
        <p:txBody>
          <a:bodyPr/>
          <a:lstStyle/>
          <a:p>
            <a:r>
              <a:rPr lang="sv-SE"/>
              <a:t>Klicka här för att ändra mall för rubrikformat</a:t>
            </a:r>
          </a:p>
        </p:txBody>
      </p:sp>
      <p:pic>
        <p:nvPicPr>
          <p:cNvPr id="7" name="Bildobjekt 16">
            <a:extLst>
              <a:ext uri="{FF2B5EF4-FFF2-40B4-BE49-F238E27FC236}">
                <a16:creationId xmlns:a16="http://schemas.microsoft.com/office/drawing/2014/main" id="{9F17E83D-2BCB-4780-AA06-16BAFFBEEDB6}"/>
              </a:ext>
            </a:extLst>
          </p:cNvPr>
          <p:cNvPicPr>
            <a:picLocks noChangeAspect="1"/>
          </p:cNvPicPr>
          <p:nvPr userDrawn="1"/>
        </p:nvPicPr>
        <p:blipFill>
          <a:blip r:embed="rId2"/>
          <a:stretch>
            <a:fillRect/>
          </a:stretch>
        </p:blipFill>
        <p:spPr>
          <a:xfrm>
            <a:off x="10356979" y="5273268"/>
            <a:ext cx="1224000" cy="1086152"/>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 och innehåll (ros)">
    <p:bg>
      <p:bgRef idx="1001">
        <a:schemeClr val="bg1"/>
      </p:bgRef>
    </p:bg>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1173600" y="2570400"/>
            <a:ext cx="7560000" cy="2944800"/>
          </a:xfrm>
          <a:prstGeom prst="rect">
            <a:avLst/>
          </a:prstGeom>
        </p:spPr>
        <p:txBody>
          <a:bodyPr/>
          <a:lstStyle>
            <a:lvl1pPr>
              <a:spcBef>
                <a:spcPts val="600"/>
              </a:spcBef>
              <a:spcAft>
                <a:spcPts val="300"/>
              </a:spcAft>
              <a:defRPr/>
            </a:lvl1pPr>
          </a:lstStyle>
          <a:p>
            <a:pPr lvl="0"/>
            <a:r>
              <a:rPr lang="sv-SE"/>
              <a:t>Redigera format för bakgrundstext</a:t>
            </a:r>
          </a:p>
        </p:txBody>
      </p:sp>
      <p:sp>
        <p:nvSpPr>
          <p:cNvPr id="5" name="Platshållare för sidfot 4"/>
          <p:cNvSpPr>
            <a:spLocks noGrp="1"/>
          </p:cNvSpPr>
          <p:nvPr>
            <p:ph type="ftr" sz="quarter" idx="11"/>
          </p:nvPr>
        </p:nvSpPr>
        <p:spPr/>
        <p:txBody>
          <a:bodyPr/>
          <a:lstStyle>
            <a:lvl1pPr>
              <a:defRPr/>
            </a:lvl1pPr>
          </a:lstStyle>
          <a:p>
            <a:endParaRPr lang="sv-SE" dirty="0"/>
          </a:p>
        </p:txBody>
      </p:sp>
      <p:sp>
        <p:nvSpPr>
          <p:cNvPr id="6" name="Platshållare för bildnummer 5"/>
          <p:cNvSpPr>
            <a:spLocks noGrp="1"/>
          </p:cNvSpPr>
          <p:nvPr>
            <p:ph type="sldNum" sz="quarter" idx="12"/>
          </p:nvPr>
        </p:nvSpPr>
        <p:spPr/>
        <p:txBody>
          <a:bodyPr/>
          <a:lstStyle>
            <a:lvl1pPr>
              <a:defRPr/>
            </a:lvl1pPr>
          </a:lstStyle>
          <a:p>
            <a:fld id="{7919ABB3-B004-4F43-99F2-5F6F81193A3C}" type="slidenum">
              <a:rPr lang="sv-SE" smtClean="0"/>
              <a:pPr/>
              <a:t>‹#›</a:t>
            </a:fld>
            <a:endParaRPr lang="sv-SE" dirty="0"/>
          </a:p>
        </p:txBody>
      </p:sp>
      <p:sp>
        <p:nvSpPr>
          <p:cNvPr id="7" name="Rubrik 6">
            <a:extLst>
              <a:ext uri="{FF2B5EF4-FFF2-40B4-BE49-F238E27FC236}">
                <a16:creationId xmlns:a16="http://schemas.microsoft.com/office/drawing/2014/main" id="{2C474EA3-B419-4857-94F6-E0A2EBA8E9B1}"/>
              </a:ext>
            </a:extLst>
          </p:cNvPr>
          <p:cNvSpPr>
            <a:spLocks noGrp="1"/>
          </p:cNvSpPr>
          <p:nvPr>
            <p:ph type="title"/>
          </p:nvPr>
        </p:nvSpPr>
        <p:spPr/>
        <p:txBody>
          <a:bodyPr/>
          <a:lstStyle/>
          <a:p>
            <a:r>
              <a:rPr lang="sv-SE"/>
              <a:t>Klicka här för att ändra mall för rubrikformat</a:t>
            </a:r>
            <a:endParaRPr lang="sv-SE" dirty="0"/>
          </a:p>
        </p:txBody>
      </p:sp>
    </p:spTree>
    <p:extLst>
      <p:ext uri="{BB962C8B-B14F-4D97-AF65-F5344CB8AC3E}">
        <p14:creationId xmlns:p14="http://schemas.microsoft.com/office/powerpoint/2010/main" val="526998409"/>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dast rubrik (ros)">
    <p:spTree>
      <p:nvGrpSpPr>
        <p:cNvPr id="1" name=""/>
        <p:cNvGrpSpPr/>
        <p:nvPr/>
      </p:nvGrpSpPr>
      <p:grpSpPr>
        <a:xfrm>
          <a:off x="0" y="0"/>
          <a:ext cx="0" cy="0"/>
          <a:chOff x="0" y="0"/>
          <a:chExt cx="0" cy="0"/>
        </a:xfrm>
      </p:grpSpPr>
      <p:sp>
        <p:nvSpPr>
          <p:cNvPr id="4" name="Platshållare för sidfot 3"/>
          <p:cNvSpPr>
            <a:spLocks noGrp="1"/>
          </p:cNvSpPr>
          <p:nvPr>
            <p:ph type="ftr" sz="quarter" idx="11"/>
          </p:nvPr>
        </p:nvSpPr>
        <p:spPr/>
        <p:txBody>
          <a:bodyPr/>
          <a:lstStyle>
            <a:lvl1pPr>
              <a:defRPr/>
            </a:lvl1pPr>
          </a:lstStyle>
          <a:p>
            <a:endParaRPr lang="sv-SE" dirty="0"/>
          </a:p>
        </p:txBody>
      </p:sp>
      <p:sp>
        <p:nvSpPr>
          <p:cNvPr id="5" name="Platshållare för bildnummer 4"/>
          <p:cNvSpPr>
            <a:spLocks noGrp="1"/>
          </p:cNvSpPr>
          <p:nvPr>
            <p:ph type="sldNum" sz="quarter" idx="12"/>
          </p:nvPr>
        </p:nvSpPr>
        <p:spPr/>
        <p:txBody>
          <a:bodyPr/>
          <a:lstStyle>
            <a:lvl1pPr>
              <a:defRPr/>
            </a:lvl1pPr>
          </a:lstStyle>
          <a:p>
            <a:fld id="{F85C7293-DAF3-421A-8E6E-E23855CE3205}" type="slidenum">
              <a:rPr lang="sv-SE" smtClean="0"/>
              <a:pPr/>
              <a:t>‹#›</a:t>
            </a:fld>
            <a:endParaRPr lang="sv-SE" dirty="0"/>
          </a:p>
        </p:txBody>
      </p:sp>
      <p:sp>
        <p:nvSpPr>
          <p:cNvPr id="6" name="Rubrik 5">
            <a:extLst>
              <a:ext uri="{FF2B5EF4-FFF2-40B4-BE49-F238E27FC236}">
                <a16:creationId xmlns:a16="http://schemas.microsoft.com/office/drawing/2014/main" id="{672BBA37-E6EB-42A9-BB84-8E15D4B74459}"/>
              </a:ext>
            </a:extLst>
          </p:cNvPr>
          <p:cNvSpPr>
            <a:spLocks noGrp="1"/>
          </p:cNvSpPr>
          <p:nvPr>
            <p:ph type="title"/>
          </p:nvPr>
        </p:nvSpPr>
        <p:spPr/>
        <p:txBody>
          <a:bodyPr/>
          <a:lstStyle/>
          <a:p>
            <a:r>
              <a:rPr lang="sv-SE"/>
              <a:t>Klicka här för att ändra mall för rubrikformat</a:t>
            </a:r>
          </a:p>
        </p:txBody>
      </p:sp>
    </p:spTree>
    <p:extLst>
      <p:ext uri="{BB962C8B-B14F-4D97-AF65-F5344CB8AC3E}">
        <p14:creationId xmlns:p14="http://schemas.microsoft.com/office/powerpoint/2010/main" val="641443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Slutbild">
    <p:bg>
      <p:bgPr>
        <a:solidFill>
          <a:schemeClr val="accent2"/>
        </a:solidFill>
        <a:effectLst/>
      </p:bgPr>
    </p:bg>
    <p:spTree>
      <p:nvGrpSpPr>
        <p:cNvPr id="1" name=""/>
        <p:cNvGrpSpPr/>
        <p:nvPr/>
      </p:nvGrpSpPr>
      <p:grpSpPr>
        <a:xfrm>
          <a:off x="0" y="0"/>
          <a:ext cx="0" cy="0"/>
          <a:chOff x="0" y="0"/>
          <a:chExt cx="0" cy="0"/>
        </a:xfrm>
      </p:grpSpPr>
      <p:pic>
        <p:nvPicPr>
          <p:cNvPr id="7" name="Bildobjekt 6">
            <a:extLst>
              <a:ext uri="{FF2B5EF4-FFF2-40B4-BE49-F238E27FC236}">
                <a16:creationId xmlns:a16="http://schemas.microsoft.com/office/drawing/2014/main" id="{65E0CB62-06CF-4357-84A4-03AB6349D256}"/>
              </a:ext>
            </a:extLst>
          </p:cNvPr>
          <p:cNvPicPr>
            <a:picLocks noChangeAspect="1"/>
          </p:cNvPicPr>
          <p:nvPr userDrawn="1"/>
        </p:nvPicPr>
        <p:blipFill>
          <a:blip r:embed="rId2"/>
          <a:stretch>
            <a:fillRect/>
          </a:stretch>
        </p:blipFill>
        <p:spPr>
          <a:xfrm>
            <a:off x="0" y="1714"/>
            <a:ext cx="12192000" cy="6854572"/>
          </a:xfrm>
          <a:prstGeom prst="rect">
            <a:avLst/>
          </a:prstGeom>
        </p:spPr>
      </p:pic>
      <p:pic>
        <p:nvPicPr>
          <p:cNvPr id="14" name="Bildobjekt 13">
            <a:extLst>
              <a:ext uri="{FF2B5EF4-FFF2-40B4-BE49-F238E27FC236}">
                <a16:creationId xmlns:a16="http://schemas.microsoft.com/office/drawing/2014/main" id="{913953AB-E7C9-43E8-B896-8E1A10255641}"/>
              </a:ext>
            </a:extLst>
          </p:cNvPr>
          <p:cNvPicPr>
            <a:picLocks noChangeAspect="1"/>
          </p:cNvPicPr>
          <p:nvPr userDrawn="1"/>
        </p:nvPicPr>
        <p:blipFill>
          <a:blip r:embed="rId3"/>
          <a:stretch>
            <a:fillRect/>
          </a:stretch>
        </p:blipFill>
        <p:spPr>
          <a:xfrm>
            <a:off x="9755150" y="4688567"/>
            <a:ext cx="1854000" cy="1647468"/>
          </a:xfrm>
          <a:prstGeom prst="rect">
            <a:avLst/>
          </a:prstGeom>
        </p:spPr>
      </p:pic>
      <p:sp>
        <p:nvSpPr>
          <p:cNvPr id="8" name="textruta 7">
            <a:extLst>
              <a:ext uri="{FF2B5EF4-FFF2-40B4-BE49-F238E27FC236}">
                <a16:creationId xmlns:a16="http://schemas.microsoft.com/office/drawing/2014/main" id="{D00F94DA-5798-4145-917A-AE47D0E3914F}"/>
              </a:ext>
            </a:extLst>
          </p:cNvPr>
          <p:cNvSpPr txBox="1"/>
          <p:nvPr userDrawn="1"/>
        </p:nvSpPr>
        <p:spPr>
          <a:xfrm>
            <a:off x="1205607" y="2237257"/>
            <a:ext cx="10104077" cy="2282333"/>
          </a:xfrm>
          <a:prstGeom prst="rect">
            <a:avLst/>
          </a:prstGeom>
          <a:noFill/>
        </p:spPr>
        <p:txBody>
          <a:bodyPr wrap="square" lIns="0" tIns="180000" rIns="0" bIns="0" rtlCol="0">
            <a:spAutoFit/>
          </a:bodyPr>
          <a:lstStyle/>
          <a:p>
            <a:pPr>
              <a:lnSpc>
                <a:spcPct val="80000"/>
              </a:lnSpc>
            </a:pPr>
            <a:r>
              <a:rPr lang="sv-SE" sz="8300" cap="all" baseline="0" dirty="0">
                <a:solidFill>
                  <a:schemeClr val="bg1"/>
                </a:solidFill>
                <a:latin typeface="+mj-lt"/>
              </a:rPr>
              <a:t>Ett starkare samhälle.</a:t>
            </a:r>
          </a:p>
          <a:p>
            <a:pPr>
              <a:lnSpc>
                <a:spcPct val="80000"/>
              </a:lnSpc>
            </a:pPr>
            <a:r>
              <a:rPr lang="sv-SE" sz="8300" cap="all" baseline="0" dirty="0">
                <a:solidFill>
                  <a:schemeClr val="bg1"/>
                </a:solidFill>
                <a:latin typeface="+mj-lt"/>
              </a:rPr>
              <a:t>Ett tryggare Sverige.</a:t>
            </a:r>
          </a:p>
        </p:txBody>
      </p:sp>
    </p:spTree>
    <p:extLst>
      <p:ext uri="{BB962C8B-B14F-4D97-AF65-F5344CB8AC3E}">
        <p14:creationId xmlns:p14="http://schemas.microsoft.com/office/powerpoint/2010/main" val="4002773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Slutbild 2">
    <p:bg>
      <p:bgPr>
        <a:solidFill>
          <a:schemeClr val="accent2"/>
        </a:solidFill>
        <a:effectLst/>
      </p:bgPr>
    </p:bg>
    <p:spTree>
      <p:nvGrpSpPr>
        <p:cNvPr id="1" name=""/>
        <p:cNvGrpSpPr/>
        <p:nvPr/>
      </p:nvGrpSpPr>
      <p:grpSpPr>
        <a:xfrm>
          <a:off x="0" y="0"/>
          <a:ext cx="0" cy="0"/>
          <a:chOff x="0" y="0"/>
          <a:chExt cx="0" cy="0"/>
        </a:xfrm>
      </p:grpSpPr>
      <p:pic>
        <p:nvPicPr>
          <p:cNvPr id="7" name="Bildobjekt 6">
            <a:extLst>
              <a:ext uri="{FF2B5EF4-FFF2-40B4-BE49-F238E27FC236}">
                <a16:creationId xmlns:a16="http://schemas.microsoft.com/office/drawing/2014/main" id="{65E0CB62-06CF-4357-84A4-03AB6349D256}"/>
              </a:ext>
            </a:extLst>
          </p:cNvPr>
          <p:cNvPicPr>
            <a:picLocks noChangeAspect="1"/>
          </p:cNvPicPr>
          <p:nvPr userDrawn="1"/>
        </p:nvPicPr>
        <p:blipFill>
          <a:blip r:embed="rId2"/>
          <a:stretch>
            <a:fillRect/>
          </a:stretch>
        </p:blipFill>
        <p:spPr>
          <a:xfrm>
            <a:off x="0" y="1714"/>
            <a:ext cx="12192000" cy="6854572"/>
          </a:xfrm>
          <a:prstGeom prst="rect">
            <a:avLst/>
          </a:prstGeom>
        </p:spPr>
      </p:pic>
      <p:pic>
        <p:nvPicPr>
          <p:cNvPr id="5" name="Bildobjekt 4">
            <a:extLst>
              <a:ext uri="{FF2B5EF4-FFF2-40B4-BE49-F238E27FC236}">
                <a16:creationId xmlns:a16="http://schemas.microsoft.com/office/drawing/2014/main" id="{274FBCDD-2D73-1F49-826A-160CB3CFCAC8}"/>
              </a:ext>
            </a:extLst>
          </p:cNvPr>
          <p:cNvPicPr>
            <a:picLocks noChangeAspect="1"/>
          </p:cNvPicPr>
          <p:nvPr userDrawn="1"/>
        </p:nvPicPr>
        <p:blipFill>
          <a:blip r:embed="rId3"/>
          <a:stretch>
            <a:fillRect/>
          </a:stretch>
        </p:blipFill>
        <p:spPr>
          <a:xfrm>
            <a:off x="4397970" y="2148029"/>
            <a:ext cx="3681820" cy="3240000"/>
          </a:xfrm>
          <a:prstGeom prst="rect">
            <a:avLst/>
          </a:prstGeom>
        </p:spPr>
      </p:pic>
    </p:spTree>
    <p:extLst>
      <p:ext uri="{BB962C8B-B14F-4D97-AF65-F5344CB8AC3E}">
        <p14:creationId xmlns:p14="http://schemas.microsoft.com/office/powerpoint/2010/main" val="73955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415611" y="992767"/>
            <a:ext cx="11360800" cy="27368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6933"/>
            </a:lvl1pPr>
            <a:lvl2pPr lvl="1" algn="ctr">
              <a:spcBef>
                <a:spcPts val="0"/>
              </a:spcBef>
              <a:spcAft>
                <a:spcPts val="0"/>
              </a:spcAft>
              <a:buSzPts val="5200"/>
              <a:buNone/>
              <a:defRPr sz="6933"/>
            </a:lvl2pPr>
            <a:lvl3pPr lvl="2" algn="ctr">
              <a:spcBef>
                <a:spcPts val="0"/>
              </a:spcBef>
              <a:spcAft>
                <a:spcPts val="0"/>
              </a:spcAft>
              <a:buSzPts val="5200"/>
              <a:buNone/>
              <a:defRPr sz="6933"/>
            </a:lvl3pPr>
            <a:lvl4pPr lvl="3" algn="ctr">
              <a:spcBef>
                <a:spcPts val="0"/>
              </a:spcBef>
              <a:spcAft>
                <a:spcPts val="0"/>
              </a:spcAft>
              <a:buSzPts val="5200"/>
              <a:buNone/>
              <a:defRPr sz="6933"/>
            </a:lvl4pPr>
            <a:lvl5pPr lvl="4" algn="ctr">
              <a:spcBef>
                <a:spcPts val="0"/>
              </a:spcBef>
              <a:spcAft>
                <a:spcPts val="0"/>
              </a:spcAft>
              <a:buSzPts val="5200"/>
              <a:buNone/>
              <a:defRPr sz="6933"/>
            </a:lvl5pPr>
            <a:lvl6pPr lvl="5" algn="ctr">
              <a:spcBef>
                <a:spcPts val="0"/>
              </a:spcBef>
              <a:spcAft>
                <a:spcPts val="0"/>
              </a:spcAft>
              <a:buSzPts val="5200"/>
              <a:buNone/>
              <a:defRPr sz="6933"/>
            </a:lvl6pPr>
            <a:lvl7pPr lvl="6" algn="ctr">
              <a:spcBef>
                <a:spcPts val="0"/>
              </a:spcBef>
              <a:spcAft>
                <a:spcPts val="0"/>
              </a:spcAft>
              <a:buSzPts val="5200"/>
              <a:buNone/>
              <a:defRPr sz="6933"/>
            </a:lvl7pPr>
            <a:lvl8pPr lvl="7" algn="ctr">
              <a:spcBef>
                <a:spcPts val="0"/>
              </a:spcBef>
              <a:spcAft>
                <a:spcPts val="0"/>
              </a:spcAft>
              <a:buSzPts val="5200"/>
              <a:buNone/>
              <a:defRPr sz="6933"/>
            </a:lvl8pPr>
            <a:lvl9pPr lvl="8" algn="ctr">
              <a:spcBef>
                <a:spcPts val="0"/>
              </a:spcBef>
              <a:spcAft>
                <a:spcPts val="0"/>
              </a:spcAft>
              <a:buSzPts val="5200"/>
              <a:buNone/>
              <a:defRPr sz="6933"/>
            </a:lvl9pPr>
          </a:lstStyle>
          <a:p>
            <a:endParaRPr/>
          </a:p>
        </p:txBody>
      </p:sp>
      <p:sp>
        <p:nvSpPr>
          <p:cNvPr id="11" name="Google Shape;11;p2"/>
          <p:cNvSpPr txBox="1">
            <a:spLocks noGrp="1"/>
          </p:cNvSpPr>
          <p:nvPr>
            <p:ph type="subTitle" idx="1"/>
          </p:nvPr>
        </p:nvSpPr>
        <p:spPr>
          <a:xfrm>
            <a:off x="415600" y="3778833"/>
            <a:ext cx="11360800" cy="10568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3733"/>
            </a:lvl1pPr>
            <a:lvl2pPr lvl="1" algn="ctr">
              <a:lnSpc>
                <a:spcPct val="100000"/>
              </a:lnSpc>
              <a:spcBef>
                <a:spcPts val="0"/>
              </a:spcBef>
              <a:spcAft>
                <a:spcPts val="0"/>
              </a:spcAft>
              <a:buSzPts val="2800"/>
              <a:buNone/>
              <a:defRPr sz="3733"/>
            </a:lvl2pPr>
            <a:lvl3pPr lvl="2" algn="ctr">
              <a:lnSpc>
                <a:spcPct val="100000"/>
              </a:lnSpc>
              <a:spcBef>
                <a:spcPts val="0"/>
              </a:spcBef>
              <a:spcAft>
                <a:spcPts val="0"/>
              </a:spcAft>
              <a:buSzPts val="2800"/>
              <a:buNone/>
              <a:defRPr sz="3733"/>
            </a:lvl3pPr>
            <a:lvl4pPr lvl="3" algn="ctr">
              <a:lnSpc>
                <a:spcPct val="100000"/>
              </a:lnSpc>
              <a:spcBef>
                <a:spcPts val="0"/>
              </a:spcBef>
              <a:spcAft>
                <a:spcPts val="0"/>
              </a:spcAft>
              <a:buSzPts val="2800"/>
              <a:buNone/>
              <a:defRPr sz="3733"/>
            </a:lvl4pPr>
            <a:lvl5pPr lvl="4" algn="ctr">
              <a:lnSpc>
                <a:spcPct val="100000"/>
              </a:lnSpc>
              <a:spcBef>
                <a:spcPts val="0"/>
              </a:spcBef>
              <a:spcAft>
                <a:spcPts val="0"/>
              </a:spcAft>
              <a:buSzPts val="2800"/>
              <a:buNone/>
              <a:defRPr sz="3733"/>
            </a:lvl5pPr>
            <a:lvl6pPr lvl="5" algn="ctr">
              <a:lnSpc>
                <a:spcPct val="100000"/>
              </a:lnSpc>
              <a:spcBef>
                <a:spcPts val="0"/>
              </a:spcBef>
              <a:spcAft>
                <a:spcPts val="0"/>
              </a:spcAft>
              <a:buSzPts val="2800"/>
              <a:buNone/>
              <a:defRPr sz="3733"/>
            </a:lvl6pPr>
            <a:lvl7pPr lvl="6" algn="ctr">
              <a:lnSpc>
                <a:spcPct val="100000"/>
              </a:lnSpc>
              <a:spcBef>
                <a:spcPts val="0"/>
              </a:spcBef>
              <a:spcAft>
                <a:spcPts val="0"/>
              </a:spcAft>
              <a:buSzPts val="2800"/>
              <a:buNone/>
              <a:defRPr sz="3733"/>
            </a:lvl7pPr>
            <a:lvl8pPr lvl="7" algn="ctr">
              <a:lnSpc>
                <a:spcPct val="100000"/>
              </a:lnSpc>
              <a:spcBef>
                <a:spcPts val="0"/>
              </a:spcBef>
              <a:spcAft>
                <a:spcPts val="0"/>
              </a:spcAft>
              <a:buSzPts val="2800"/>
              <a:buNone/>
              <a:defRPr sz="3733"/>
            </a:lvl8pPr>
            <a:lvl9pPr lvl="8" algn="ctr">
              <a:lnSpc>
                <a:spcPct val="100000"/>
              </a:lnSpc>
              <a:spcBef>
                <a:spcPts val="0"/>
              </a:spcBef>
              <a:spcAft>
                <a:spcPts val="0"/>
              </a:spcAft>
              <a:buSzPts val="2800"/>
              <a:buNone/>
              <a:defRPr sz="3733"/>
            </a:lvl9pPr>
          </a:lstStyle>
          <a:p>
            <a:endParaRPr/>
          </a:p>
        </p:txBody>
      </p:sp>
      <p:sp>
        <p:nvSpPr>
          <p:cNvPr id="12" name="Google Shape;12;p2"/>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spcBef>
                <a:spcPts val="0"/>
              </a:spcBef>
              <a:spcAft>
                <a:spcPts val="0"/>
              </a:spcAft>
            </a:pPr>
            <a:fld id="{00000000-1234-1234-1234-123412341234}" type="slidenum">
              <a:rPr lang="sv" smtClean="0"/>
              <a:pPr>
                <a:spcBef>
                  <a:spcPts val="0"/>
                </a:spcBef>
                <a:spcAft>
                  <a:spcPts val="0"/>
                </a:spcAft>
              </a:pPr>
              <a:t>‹#›</a:t>
            </a:fld>
            <a:endParaRPr lang="sv"/>
          </a:p>
        </p:txBody>
      </p:sp>
    </p:spTree>
    <p:extLst>
      <p:ext uri="{BB962C8B-B14F-4D97-AF65-F5344CB8AC3E}">
        <p14:creationId xmlns:p14="http://schemas.microsoft.com/office/powerpoint/2010/main" val="3916621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ags" Target="../tags/tag1.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9" name="Bildobjekt 18">
            <a:extLst>
              <a:ext uri="{FF2B5EF4-FFF2-40B4-BE49-F238E27FC236}">
                <a16:creationId xmlns:a16="http://schemas.microsoft.com/office/drawing/2014/main" id="{78EC6EB9-F10D-4113-BF4C-AA46D5D2E6A2}"/>
              </a:ext>
            </a:extLst>
          </p:cNvPr>
          <p:cNvPicPr>
            <a:picLocks noChangeAspect="1"/>
          </p:cNvPicPr>
          <p:nvPr userDrawn="1"/>
        </p:nvPicPr>
        <p:blipFill>
          <a:blip r:embed="rId11"/>
          <a:stretch>
            <a:fillRect/>
          </a:stretch>
        </p:blipFill>
        <p:spPr>
          <a:xfrm>
            <a:off x="0" y="8589"/>
            <a:ext cx="12192000" cy="6854572"/>
          </a:xfrm>
          <a:prstGeom prst="rect">
            <a:avLst/>
          </a:prstGeom>
        </p:spPr>
      </p:pic>
      <p:sp>
        <p:nvSpPr>
          <p:cNvPr id="5123" name="Rectangle 3"/>
          <p:cNvSpPr>
            <a:spLocks noGrp="1" noChangeArrowheads="1"/>
          </p:cNvSpPr>
          <p:nvPr>
            <p:ph type="title"/>
          </p:nvPr>
        </p:nvSpPr>
        <p:spPr bwMode="auto">
          <a:xfrm>
            <a:off x="1173892" y="476250"/>
            <a:ext cx="7561591" cy="1755714"/>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sv-SE" dirty="0"/>
              <a:t>Klicka här för att ändra format</a:t>
            </a:r>
          </a:p>
        </p:txBody>
      </p:sp>
      <p:sp>
        <p:nvSpPr>
          <p:cNvPr id="5124" name="Rectangle 4"/>
          <p:cNvSpPr>
            <a:spLocks noGrp="1" noChangeArrowheads="1"/>
          </p:cNvSpPr>
          <p:nvPr>
            <p:ph type="body" idx="1"/>
          </p:nvPr>
        </p:nvSpPr>
        <p:spPr bwMode="auto">
          <a:xfrm>
            <a:off x="1173892" y="2571321"/>
            <a:ext cx="7561591" cy="294524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5127" name="Rectangle 7"/>
          <p:cNvSpPr>
            <a:spLocks noGrp="1" noChangeArrowheads="1"/>
          </p:cNvSpPr>
          <p:nvPr>
            <p:ph type="ftr" sz="quarter" idx="3"/>
          </p:nvPr>
        </p:nvSpPr>
        <p:spPr bwMode="auto">
          <a:xfrm>
            <a:off x="368379" y="6405646"/>
            <a:ext cx="3860800" cy="22330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sz="1000">
                <a:latin typeface="+mn-lt"/>
              </a:defRPr>
            </a:lvl1pPr>
          </a:lstStyle>
          <a:p>
            <a:endParaRPr lang="sv-SE" dirty="0"/>
          </a:p>
        </p:txBody>
      </p:sp>
      <p:sp>
        <p:nvSpPr>
          <p:cNvPr id="5128" name="Rectangle 8"/>
          <p:cNvSpPr>
            <a:spLocks noGrp="1" noChangeArrowheads="1"/>
          </p:cNvSpPr>
          <p:nvPr>
            <p:ph type="sldNum" sz="quarter" idx="4"/>
          </p:nvPr>
        </p:nvSpPr>
        <p:spPr bwMode="auto">
          <a:xfrm>
            <a:off x="11147049" y="252942"/>
            <a:ext cx="792000" cy="22330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defRPr sz="1000">
                <a:latin typeface="+mn-lt"/>
              </a:defRPr>
            </a:lvl1pPr>
          </a:lstStyle>
          <a:p>
            <a:fld id="{46085A6D-D083-4792-977F-F5A10C3755BB}" type="slidenum">
              <a:rPr lang="sv-SE" smtClean="0"/>
              <a:pPr/>
              <a:t>‹#›</a:t>
            </a:fld>
            <a:endParaRPr lang="sv-SE" dirty="0"/>
          </a:p>
        </p:txBody>
      </p:sp>
      <p:sp>
        <p:nvSpPr>
          <p:cNvPr id="2" name="xxLanguageTextBox"/>
          <p:cNvSpPr/>
          <p:nvPr userDrawn="1">
            <p:custDataLst>
              <p:tags r:id="rId10"/>
            </p:custDataLst>
          </p:nvPr>
        </p:nvSpPr>
        <p:spPr>
          <a:xfrm>
            <a:off x="0" y="0"/>
            <a:ext cx="16933" cy="12700"/>
          </a:xfrm>
          <a:prstGeom prst="rect">
            <a:avLst/>
          </a:prstGeom>
          <a:noFill/>
          <a:ln w="25400"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v-SE"/>
          </a:p>
        </p:txBody>
      </p:sp>
      <p:pic>
        <p:nvPicPr>
          <p:cNvPr id="17" name="Bildobjekt 16">
            <a:extLst>
              <a:ext uri="{FF2B5EF4-FFF2-40B4-BE49-F238E27FC236}">
                <a16:creationId xmlns:a16="http://schemas.microsoft.com/office/drawing/2014/main" id="{9F17E83D-2BCB-4780-AA06-16BAFFBEEDB6}"/>
              </a:ext>
            </a:extLst>
          </p:cNvPr>
          <p:cNvPicPr>
            <a:picLocks noChangeAspect="1"/>
          </p:cNvPicPr>
          <p:nvPr userDrawn="1"/>
        </p:nvPicPr>
        <p:blipFill>
          <a:blip r:embed="rId12"/>
          <a:stretch>
            <a:fillRect/>
          </a:stretch>
        </p:blipFill>
        <p:spPr>
          <a:xfrm>
            <a:off x="10356979" y="5273268"/>
            <a:ext cx="1224000" cy="1086152"/>
          </a:xfrm>
          <a:prstGeom prst="rect">
            <a:avLst/>
          </a:prstGeom>
        </p:spPr>
      </p:pic>
    </p:spTree>
  </p:cSld>
  <p:clrMap bg1="lt1" tx1="dk1" bg2="lt2" tx2="dk2" accent1="accent1" accent2="accent2" accent3="accent3" accent4="accent4" accent5="accent5" accent6="accent6" hlink="hlink" folHlink="folHlink"/>
  <p:sldLayoutIdLst>
    <p:sldLayoutId id="2147483650" r:id="rId1"/>
    <p:sldLayoutId id="2147483652" r:id="rId2"/>
    <p:sldLayoutId id="2147483656" r:id="rId3"/>
    <p:sldLayoutId id="2147483681" r:id="rId4"/>
    <p:sldLayoutId id="2147483682" r:id="rId5"/>
    <p:sldLayoutId id="2147483680" r:id="rId6"/>
    <p:sldLayoutId id="2147483683" r:id="rId7"/>
    <p:sldLayoutId id="2147483684" r:id="rId8"/>
  </p:sldLayoutIdLst>
  <p:txStyles>
    <p:titleStyle>
      <a:lvl1pPr algn="l" rtl="0" eaLnBrk="1" fontAlgn="base" hangingPunct="1">
        <a:lnSpc>
          <a:spcPct val="80000"/>
        </a:lnSpc>
        <a:spcBef>
          <a:spcPct val="0"/>
        </a:spcBef>
        <a:spcAft>
          <a:spcPct val="0"/>
        </a:spcAft>
        <a:defRPr sz="5400" b="1" cap="all" baseline="0">
          <a:solidFill>
            <a:schemeClr val="accent2"/>
          </a:solidFill>
          <a:latin typeface="+mj-lt"/>
          <a:ea typeface="+mj-ea"/>
          <a:cs typeface="+mj-cs"/>
        </a:defRPr>
      </a:lvl1pPr>
      <a:lvl2pPr algn="l" rtl="0" eaLnBrk="1" fontAlgn="base" hangingPunct="1">
        <a:lnSpc>
          <a:spcPct val="80000"/>
        </a:lnSpc>
        <a:spcBef>
          <a:spcPct val="0"/>
        </a:spcBef>
        <a:spcAft>
          <a:spcPct val="0"/>
        </a:spcAft>
        <a:defRPr sz="3600" b="1">
          <a:solidFill>
            <a:schemeClr val="tx2"/>
          </a:solidFill>
          <a:latin typeface="Arial" charset="0"/>
        </a:defRPr>
      </a:lvl2pPr>
      <a:lvl3pPr algn="l" rtl="0" eaLnBrk="1" fontAlgn="base" hangingPunct="1">
        <a:lnSpc>
          <a:spcPct val="80000"/>
        </a:lnSpc>
        <a:spcBef>
          <a:spcPct val="0"/>
        </a:spcBef>
        <a:spcAft>
          <a:spcPct val="0"/>
        </a:spcAft>
        <a:defRPr sz="3600" b="1">
          <a:solidFill>
            <a:schemeClr val="tx2"/>
          </a:solidFill>
          <a:latin typeface="Arial" charset="0"/>
        </a:defRPr>
      </a:lvl3pPr>
      <a:lvl4pPr algn="l" rtl="0" eaLnBrk="1" fontAlgn="base" hangingPunct="1">
        <a:lnSpc>
          <a:spcPct val="80000"/>
        </a:lnSpc>
        <a:spcBef>
          <a:spcPct val="0"/>
        </a:spcBef>
        <a:spcAft>
          <a:spcPct val="0"/>
        </a:spcAft>
        <a:defRPr sz="3600" b="1">
          <a:solidFill>
            <a:schemeClr val="tx2"/>
          </a:solidFill>
          <a:latin typeface="Arial" charset="0"/>
        </a:defRPr>
      </a:lvl4pPr>
      <a:lvl5pPr algn="l" rtl="0" eaLnBrk="1" fontAlgn="base" hangingPunct="1">
        <a:lnSpc>
          <a:spcPct val="80000"/>
        </a:lnSpc>
        <a:spcBef>
          <a:spcPct val="0"/>
        </a:spcBef>
        <a:spcAft>
          <a:spcPct val="0"/>
        </a:spcAft>
        <a:defRPr sz="3600" b="1">
          <a:solidFill>
            <a:schemeClr val="tx2"/>
          </a:solidFill>
          <a:latin typeface="Arial" charset="0"/>
        </a:defRPr>
      </a:lvl5pPr>
      <a:lvl6pPr marL="457200" algn="l" rtl="0" eaLnBrk="1" fontAlgn="base" hangingPunct="1">
        <a:lnSpc>
          <a:spcPct val="80000"/>
        </a:lnSpc>
        <a:spcBef>
          <a:spcPct val="0"/>
        </a:spcBef>
        <a:spcAft>
          <a:spcPct val="0"/>
        </a:spcAft>
        <a:defRPr sz="3600" b="1">
          <a:solidFill>
            <a:schemeClr val="tx2"/>
          </a:solidFill>
          <a:latin typeface="Arial" charset="0"/>
        </a:defRPr>
      </a:lvl6pPr>
      <a:lvl7pPr marL="914400" algn="l" rtl="0" eaLnBrk="1" fontAlgn="base" hangingPunct="1">
        <a:lnSpc>
          <a:spcPct val="80000"/>
        </a:lnSpc>
        <a:spcBef>
          <a:spcPct val="0"/>
        </a:spcBef>
        <a:spcAft>
          <a:spcPct val="0"/>
        </a:spcAft>
        <a:defRPr sz="3600" b="1">
          <a:solidFill>
            <a:schemeClr val="tx2"/>
          </a:solidFill>
          <a:latin typeface="Arial" charset="0"/>
        </a:defRPr>
      </a:lvl7pPr>
      <a:lvl8pPr marL="1371600" algn="l" rtl="0" eaLnBrk="1" fontAlgn="base" hangingPunct="1">
        <a:lnSpc>
          <a:spcPct val="80000"/>
        </a:lnSpc>
        <a:spcBef>
          <a:spcPct val="0"/>
        </a:spcBef>
        <a:spcAft>
          <a:spcPct val="0"/>
        </a:spcAft>
        <a:defRPr sz="3600" b="1">
          <a:solidFill>
            <a:schemeClr val="tx2"/>
          </a:solidFill>
          <a:latin typeface="Arial" charset="0"/>
        </a:defRPr>
      </a:lvl8pPr>
      <a:lvl9pPr marL="1828800" algn="l" rtl="0" eaLnBrk="1" fontAlgn="base" hangingPunct="1">
        <a:lnSpc>
          <a:spcPct val="80000"/>
        </a:lnSpc>
        <a:spcBef>
          <a:spcPct val="0"/>
        </a:spcBef>
        <a:spcAft>
          <a:spcPct val="0"/>
        </a:spcAft>
        <a:defRPr sz="3600" b="1">
          <a:solidFill>
            <a:schemeClr val="tx2"/>
          </a:solidFill>
          <a:latin typeface="Arial" charset="0"/>
        </a:defRPr>
      </a:lvl9pPr>
    </p:titleStyle>
    <p:bodyStyle>
      <a:lvl1pPr marL="268288" indent="-268288" algn="l" rtl="0" eaLnBrk="1" fontAlgn="base" hangingPunct="1">
        <a:lnSpc>
          <a:spcPct val="100000"/>
        </a:lnSpc>
        <a:spcBef>
          <a:spcPts val="600"/>
        </a:spcBef>
        <a:spcAft>
          <a:spcPts val="200"/>
        </a:spcAft>
        <a:buClr>
          <a:schemeClr val="accent2"/>
        </a:buClr>
        <a:buChar char="•"/>
        <a:defRPr sz="2400">
          <a:solidFill>
            <a:schemeClr val="tx1"/>
          </a:solidFill>
          <a:latin typeface="+mn-lt"/>
          <a:ea typeface="+mn-ea"/>
          <a:cs typeface="+mn-cs"/>
        </a:defRPr>
      </a:lvl1pPr>
      <a:lvl2pPr marL="742950" indent="-285750" algn="l" rtl="0" eaLnBrk="1" fontAlgn="base" hangingPunct="1">
        <a:lnSpc>
          <a:spcPct val="100000"/>
        </a:lnSpc>
        <a:spcBef>
          <a:spcPts val="0"/>
        </a:spcBef>
        <a:spcAft>
          <a:spcPts val="0"/>
        </a:spcAft>
        <a:buChar char="–"/>
        <a:defRPr>
          <a:solidFill>
            <a:schemeClr val="tx1"/>
          </a:solidFill>
          <a:latin typeface="+mn-lt"/>
        </a:defRPr>
      </a:lvl2pPr>
      <a:lvl3pPr marL="1143000" indent="-228600" algn="l" rtl="0" eaLnBrk="1" fontAlgn="base" hangingPunct="1">
        <a:lnSpc>
          <a:spcPct val="100000"/>
        </a:lnSpc>
        <a:spcBef>
          <a:spcPts val="0"/>
        </a:spcBef>
        <a:spcAft>
          <a:spcPts val="0"/>
        </a:spcAft>
        <a:buChar char="•"/>
        <a:defRPr sz="1400">
          <a:solidFill>
            <a:schemeClr val="tx1"/>
          </a:solidFill>
          <a:latin typeface="+mn-lt"/>
        </a:defRPr>
      </a:lvl3pPr>
      <a:lvl4pPr marL="1600200" indent="-228600" algn="l" rtl="0" eaLnBrk="1" fontAlgn="base" hangingPunct="1">
        <a:lnSpc>
          <a:spcPct val="100000"/>
        </a:lnSpc>
        <a:spcBef>
          <a:spcPts val="0"/>
        </a:spcBef>
        <a:spcAft>
          <a:spcPts val="0"/>
        </a:spcAft>
        <a:buChar char="–"/>
        <a:defRPr sz="1200">
          <a:solidFill>
            <a:schemeClr val="tx1"/>
          </a:solidFill>
          <a:latin typeface="+mn-lt"/>
        </a:defRPr>
      </a:lvl4pPr>
      <a:lvl5pPr marL="2057400" indent="-228600" algn="l" rtl="0" eaLnBrk="1" fontAlgn="base" hangingPunct="1">
        <a:lnSpc>
          <a:spcPct val="100000"/>
        </a:lnSpc>
        <a:spcBef>
          <a:spcPts val="0"/>
        </a:spcBef>
        <a:spcAft>
          <a:spcPts val="0"/>
        </a:spcAft>
        <a:buChar char="»"/>
        <a:defRPr sz="1000">
          <a:solidFill>
            <a:schemeClr val="tx1"/>
          </a:solidFill>
          <a:latin typeface="+mn-lt"/>
        </a:defRPr>
      </a:lvl5pPr>
      <a:lvl6pPr marL="2514600" indent="-228600" algn="l" rtl="0" eaLnBrk="1" fontAlgn="base" hangingPunct="1">
        <a:lnSpc>
          <a:spcPct val="80000"/>
        </a:lnSpc>
        <a:spcBef>
          <a:spcPct val="15000"/>
        </a:spcBef>
        <a:spcAft>
          <a:spcPct val="15000"/>
        </a:spcAft>
        <a:buChar char="»"/>
        <a:defRPr sz="1000">
          <a:solidFill>
            <a:schemeClr val="tx1"/>
          </a:solidFill>
          <a:latin typeface="+mn-lt"/>
        </a:defRPr>
      </a:lvl6pPr>
      <a:lvl7pPr marL="2971800" indent="-228600" algn="l" rtl="0" eaLnBrk="1" fontAlgn="base" hangingPunct="1">
        <a:lnSpc>
          <a:spcPct val="80000"/>
        </a:lnSpc>
        <a:spcBef>
          <a:spcPct val="15000"/>
        </a:spcBef>
        <a:spcAft>
          <a:spcPct val="15000"/>
        </a:spcAft>
        <a:buChar char="»"/>
        <a:defRPr sz="1000">
          <a:solidFill>
            <a:schemeClr val="tx1"/>
          </a:solidFill>
          <a:latin typeface="+mn-lt"/>
        </a:defRPr>
      </a:lvl7pPr>
      <a:lvl8pPr marL="3429000" indent="-228600" algn="l" rtl="0" eaLnBrk="1" fontAlgn="base" hangingPunct="1">
        <a:lnSpc>
          <a:spcPct val="80000"/>
        </a:lnSpc>
        <a:spcBef>
          <a:spcPct val="15000"/>
        </a:spcBef>
        <a:spcAft>
          <a:spcPct val="15000"/>
        </a:spcAft>
        <a:buChar char="»"/>
        <a:defRPr sz="1000">
          <a:solidFill>
            <a:schemeClr val="tx1"/>
          </a:solidFill>
          <a:latin typeface="+mn-lt"/>
        </a:defRPr>
      </a:lvl8pPr>
      <a:lvl9pPr marL="3886200" indent="-228600" algn="l" rtl="0" eaLnBrk="1" fontAlgn="base" hangingPunct="1">
        <a:lnSpc>
          <a:spcPct val="80000"/>
        </a:lnSpc>
        <a:spcBef>
          <a:spcPct val="15000"/>
        </a:spcBef>
        <a:spcAft>
          <a:spcPct val="15000"/>
        </a:spcAft>
        <a:buChar char="»"/>
        <a:defRPr sz="10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0261293-872C-49DF-AEC5-D19413139D1E}"/>
              </a:ext>
            </a:extLst>
          </p:cNvPr>
          <p:cNvSpPr>
            <a:spLocks noGrp="1"/>
          </p:cNvSpPr>
          <p:nvPr>
            <p:ph type="ctrTitle"/>
          </p:nvPr>
        </p:nvSpPr>
        <p:spPr/>
        <p:txBody>
          <a:bodyPr/>
          <a:lstStyle/>
          <a:p>
            <a:r>
              <a:rPr lang="sv-SE" dirty="0"/>
              <a:t>Skriv din personliga berättelse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173600" y="2570400"/>
            <a:ext cx="8784132" cy="2944800"/>
          </a:xfrm>
        </p:spPr>
        <p:txBody>
          <a:bodyPr/>
          <a:lstStyle/>
          <a:p>
            <a:pPr marL="0" indent="0">
              <a:buClr>
                <a:srgbClr val="000000"/>
              </a:buClr>
              <a:buSzPts val="1100"/>
              <a:buNone/>
            </a:pPr>
            <a:r>
              <a:rPr lang="sv-SE" dirty="0">
                <a:solidFill>
                  <a:schemeClr val="dk1"/>
                </a:solidFill>
              </a:rPr>
              <a:t>Reflektera tillsammans över och dela med varandra utifrån nedan: </a:t>
            </a:r>
          </a:p>
          <a:p>
            <a:pPr marL="0" indent="0">
              <a:buClr>
                <a:srgbClr val="000000"/>
              </a:buClr>
              <a:buSzPts val="1100"/>
            </a:pPr>
            <a:endParaRPr lang="sv-SE" sz="1400" dirty="0">
              <a:solidFill>
                <a:schemeClr val="dk1"/>
              </a:solidFill>
            </a:endParaRPr>
          </a:p>
          <a:p>
            <a:pPr marL="609585" indent="-457189">
              <a:buClr>
                <a:srgbClr val="ED1B34"/>
              </a:buClr>
              <a:buSzPts val="1800"/>
              <a:buChar char="●"/>
            </a:pPr>
            <a:r>
              <a:rPr lang="sv-SE" dirty="0"/>
              <a:t>Hur kändes det att förbereda?</a:t>
            </a:r>
          </a:p>
          <a:p>
            <a:pPr marL="609585" indent="-457189">
              <a:buClr>
                <a:srgbClr val="ED1B34"/>
              </a:buClr>
              <a:buSzPts val="1800"/>
              <a:buChar char="●"/>
            </a:pPr>
            <a:r>
              <a:rPr lang="sv-SE" dirty="0"/>
              <a:t>Hur kändes det att lyssna på de andra?</a:t>
            </a:r>
          </a:p>
          <a:p>
            <a:pPr marL="609585" indent="-457189">
              <a:buClr>
                <a:srgbClr val="ED1B34"/>
              </a:buClr>
              <a:buSzPts val="1800"/>
              <a:buChar char="●"/>
            </a:pPr>
            <a:r>
              <a:rPr lang="sv-SE" dirty="0"/>
              <a:t>Hur kändes det att dela med dig? </a:t>
            </a:r>
          </a:p>
          <a:p>
            <a:endParaRPr lang="sv-SE" dirty="0"/>
          </a:p>
        </p:txBody>
      </p:sp>
      <p:sp>
        <p:nvSpPr>
          <p:cNvPr id="4" name="Title 3"/>
          <p:cNvSpPr>
            <a:spLocks noGrp="1"/>
          </p:cNvSpPr>
          <p:nvPr>
            <p:ph type="title"/>
          </p:nvPr>
        </p:nvSpPr>
        <p:spPr/>
        <p:txBody>
          <a:bodyPr/>
          <a:lstStyle/>
          <a:p>
            <a:r>
              <a:rPr lang="sv-SE" dirty="0"/>
              <a:t>reflektion</a:t>
            </a:r>
          </a:p>
        </p:txBody>
      </p:sp>
    </p:spTree>
    <p:extLst>
      <p:ext uri="{BB962C8B-B14F-4D97-AF65-F5344CB8AC3E}">
        <p14:creationId xmlns:p14="http://schemas.microsoft.com/office/powerpoint/2010/main" val="28365826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56"/>
        <p:cNvGrpSpPr/>
        <p:nvPr/>
      </p:nvGrpSpPr>
      <p:grpSpPr>
        <a:xfrm>
          <a:off x="0" y="0"/>
          <a:ext cx="0" cy="0"/>
          <a:chOff x="0" y="0"/>
          <a:chExt cx="0" cy="0"/>
        </a:xfrm>
      </p:grpSpPr>
      <p:sp>
        <p:nvSpPr>
          <p:cNvPr id="257" name="Google Shape;257;p45"/>
          <p:cNvSpPr txBox="1">
            <a:spLocks noGrp="1"/>
          </p:cNvSpPr>
          <p:nvPr>
            <p:ph type="ctrTitle"/>
          </p:nvPr>
        </p:nvSpPr>
        <p:spPr>
          <a:xfrm>
            <a:off x="415600" y="281567"/>
            <a:ext cx="11360800" cy="1290400"/>
          </a:xfrm>
          <a:prstGeom prst="rect">
            <a:avLst/>
          </a:prstGeom>
        </p:spPr>
        <p:txBody>
          <a:bodyPr spcFirstLastPara="1" vert="horz" wrap="square" lIns="121900" tIns="121900" rIns="121900" bIns="121900" numCol="1" anchor="b" anchorCtr="0" compatLnSpc="1">
            <a:prstTxWarp prst="textNoShape">
              <a:avLst/>
            </a:prstTxWarp>
            <a:noAutofit/>
          </a:bodyPr>
          <a:lstStyle/>
          <a:p>
            <a:r>
              <a:rPr lang="sv" sz="4800"/>
              <a:t>Joharifönster </a:t>
            </a:r>
            <a:endParaRPr sz="3200"/>
          </a:p>
        </p:txBody>
      </p:sp>
      <p:sp>
        <p:nvSpPr>
          <p:cNvPr id="258" name="Google Shape;258;p45"/>
          <p:cNvSpPr/>
          <p:nvPr/>
        </p:nvSpPr>
        <p:spPr>
          <a:xfrm>
            <a:off x="1931715" y="1809524"/>
            <a:ext cx="8125200" cy="4552000"/>
          </a:xfrm>
          <a:prstGeom prst="rect">
            <a:avLst/>
          </a:prstGeom>
          <a:noFill/>
          <a:ln>
            <a:noFill/>
          </a:ln>
        </p:spPr>
        <p:txBody>
          <a:bodyPr spcFirstLastPara="1" wrap="square" lIns="0" tIns="0" rIns="0" bIns="0" anchor="t" anchorCtr="0">
            <a:noAutofit/>
          </a:bodyPr>
          <a:lstStyle/>
          <a:p>
            <a:pPr>
              <a:spcBef>
                <a:spcPts val="0"/>
              </a:spcBef>
              <a:spcAft>
                <a:spcPts val="0"/>
              </a:spcAft>
            </a:pPr>
            <a:endParaRPr sz="2400">
              <a:highlight>
                <a:srgbClr val="FFFFFF"/>
              </a:highlight>
            </a:endParaRPr>
          </a:p>
          <a:p>
            <a:pPr>
              <a:spcBef>
                <a:spcPts val="0"/>
              </a:spcBef>
              <a:spcAft>
                <a:spcPts val="0"/>
              </a:spcAft>
            </a:pPr>
            <a:endParaRPr sz="2400">
              <a:highlight>
                <a:srgbClr val="FFFFFF"/>
              </a:highlight>
            </a:endParaRPr>
          </a:p>
          <a:p>
            <a:pPr>
              <a:spcBef>
                <a:spcPts val="0"/>
              </a:spcBef>
              <a:spcAft>
                <a:spcPts val="0"/>
              </a:spcAft>
            </a:pPr>
            <a:endParaRPr sz="2400">
              <a:highlight>
                <a:srgbClr val="FFFFFF"/>
              </a:highlight>
            </a:endParaRPr>
          </a:p>
        </p:txBody>
      </p:sp>
      <p:sp>
        <p:nvSpPr>
          <p:cNvPr id="259" name="Google Shape;259;p45"/>
          <p:cNvSpPr/>
          <p:nvPr/>
        </p:nvSpPr>
        <p:spPr>
          <a:xfrm>
            <a:off x="3714300" y="1961200"/>
            <a:ext cx="2168800" cy="2168800"/>
          </a:xfrm>
          <a:prstGeom prst="rect">
            <a:avLst/>
          </a:prstGeom>
          <a:solidFill>
            <a:srgbClr val="DDDDDD"/>
          </a:solidFill>
          <a:ln w="9525" cap="flat" cmpd="sng">
            <a:solidFill>
              <a:srgbClr val="9C9E9F"/>
            </a:solidFill>
            <a:prstDash val="solid"/>
            <a:round/>
            <a:headEnd type="none" w="sm" len="sm"/>
            <a:tailEnd type="none" w="sm" len="sm"/>
          </a:ln>
        </p:spPr>
        <p:txBody>
          <a:bodyPr spcFirstLastPara="1" wrap="square" lIns="121900" tIns="121900" rIns="121900" bIns="121900" anchor="t" anchorCtr="0">
            <a:noAutofit/>
          </a:bodyPr>
          <a:lstStyle/>
          <a:p>
            <a:pPr>
              <a:spcBef>
                <a:spcPts val="0"/>
              </a:spcBef>
              <a:spcAft>
                <a:spcPts val="0"/>
              </a:spcAft>
            </a:pPr>
            <a:endParaRPr/>
          </a:p>
        </p:txBody>
      </p:sp>
      <p:sp>
        <p:nvSpPr>
          <p:cNvPr id="260" name="Google Shape;260;p45"/>
          <p:cNvSpPr/>
          <p:nvPr/>
        </p:nvSpPr>
        <p:spPr>
          <a:xfrm>
            <a:off x="3714300" y="4298000"/>
            <a:ext cx="2168800" cy="2168800"/>
          </a:xfrm>
          <a:prstGeom prst="rect">
            <a:avLst/>
          </a:prstGeom>
          <a:solidFill>
            <a:srgbClr val="DDDDDD"/>
          </a:solidFill>
          <a:ln w="9525" cap="flat" cmpd="sng">
            <a:solidFill>
              <a:srgbClr val="9C9E9F"/>
            </a:solidFill>
            <a:prstDash val="solid"/>
            <a:round/>
            <a:headEnd type="none" w="sm" len="sm"/>
            <a:tailEnd type="none" w="sm" len="sm"/>
          </a:ln>
        </p:spPr>
        <p:txBody>
          <a:bodyPr spcFirstLastPara="1" wrap="square" lIns="121900" tIns="121900" rIns="121900" bIns="121900" anchor="t" anchorCtr="0">
            <a:noAutofit/>
          </a:bodyPr>
          <a:lstStyle/>
          <a:p>
            <a:pPr>
              <a:spcBef>
                <a:spcPts val="0"/>
              </a:spcBef>
              <a:spcAft>
                <a:spcPts val="0"/>
              </a:spcAft>
            </a:pPr>
            <a:endParaRPr/>
          </a:p>
        </p:txBody>
      </p:sp>
      <p:sp>
        <p:nvSpPr>
          <p:cNvPr id="261" name="Google Shape;261;p45"/>
          <p:cNvSpPr/>
          <p:nvPr/>
        </p:nvSpPr>
        <p:spPr>
          <a:xfrm>
            <a:off x="6051100" y="4298000"/>
            <a:ext cx="2168800" cy="2168800"/>
          </a:xfrm>
          <a:prstGeom prst="rect">
            <a:avLst/>
          </a:prstGeom>
          <a:solidFill>
            <a:srgbClr val="DDDDDD"/>
          </a:solidFill>
          <a:ln w="9525" cap="flat" cmpd="sng">
            <a:solidFill>
              <a:srgbClr val="9C9E9F"/>
            </a:solidFill>
            <a:prstDash val="solid"/>
            <a:round/>
            <a:headEnd type="none" w="sm" len="sm"/>
            <a:tailEnd type="none" w="sm" len="sm"/>
          </a:ln>
        </p:spPr>
        <p:txBody>
          <a:bodyPr spcFirstLastPara="1" wrap="square" lIns="121900" tIns="121900" rIns="121900" bIns="121900" anchor="t" anchorCtr="0">
            <a:noAutofit/>
          </a:bodyPr>
          <a:lstStyle/>
          <a:p>
            <a:pPr>
              <a:spcBef>
                <a:spcPts val="0"/>
              </a:spcBef>
              <a:spcAft>
                <a:spcPts val="0"/>
              </a:spcAft>
            </a:pPr>
            <a:endParaRPr/>
          </a:p>
        </p:txBody>
      </p:sp>
      <p:sp>
        <p:nvSpPr>
          <p:cNvPr id="262" name="Google Shape;262;p45"/>
          <p:cNvSpPr/>
          <p:nvPr/>
        </p:nvSpPr>
        <p:spPr>
          <a:xfrm>
            <a:off x="6051100" y="1961200"/>
            <a:ext cx="2168800" cy="2168800"/>
          </a:xfrm>
          <a:prstGeom prst="rect">
            <a:avLst/>
          </a:prstGeom>
          <a:solidFill>
            <a:srgbClr val="DDDDDD"/>
          </a:solidFill>
          <a:ln w="9525" cap="flat" cmpd="sng">
            <a:solidFill>
              <a:srgbClr val="9C9E9F"/>
            </a:solidFill>
            <a:prstDash val="solid"/>
            <a:round/>
            <a:headEnd type="none" w="sm" len="sm"/>
            <a:tailEnd type="none" w="sm" len="sm"/>
          </a:ln>
        </p:spPr>
        <p:txBody>
          <a:bodyPr spcFirstLastPara="1" wrap="square" lIns="121900" tIns="121900" rIns="121900" bIns="121900" anchor="t" anchorCtr="0">
            <a:noAutofit/>
          </a:bodyPr>
          <a:lstStyle/>
          <a:p>
            <a:pPr>
              <a:spcBef>
                <a:spcPts val="0"/>
              </a:spcBef>
              <a:spcAft>
                <a:spcPts val="0"/>
              </a:spcAft>
            </a:pPr>
            <a:endParaRPr/>
          </a:p>
        </p:txBody>
      </p:sp>
      <p:sp>
        <p:nvSpPr>
          <p:cNvPr id="263" name="Google Shape;263;p45"/>
          <p:cNvSpPr txBox="1"/>
          <p:nvPr/>
        </p:nvSpPr>
        <p:spPr>
          <a:xfrm>
            <a:off x="2990500" y="2702400"/>
            <a:ext cx="3587600" cy="540000"/>
          </a:xfrm>
          <a:prstGeom prst="rect">
            <a:avLst/>
          </a:prstGeom>
          <a:noFill/>
          <a:ln>
            <a:noFill/>
          </a:ln>
        </p:spPr>
        <p:txBody>
          <a:bodyPr spcFirstLastPara="1" wrap="square" lIns="121900" tIns="121900" rIns="121900" bIns="121900" anchor="t" anchorCtr="0">
            <a:noAutofit/>
          </a:bodyPr>
          <a:lstStyle/>
          <a:p>
            <a:pPr algn="ctr">
              <a:spcBef>
                <a:spcPts val="0"/>
              </a:spcBef>
              <a:spcAft>
                <a:spcPts val="0"/>
              </a:spcAft>
            </a:pPr>
            <a:r>
              <a:rPr lang="sv" sz="3200" b="1"/>
              <a:t>ARENA</a:t>
            </a:r>
            <a:endParaRPr sz="3200" b="1"/>
          </a:p>
        </p:txBody>
      </p:sp>
      <p:sp>
        <p:nvSpPr>
          <p:cNvPr id="264" name="Google Shape;264;p45"/>
          <p:cNvSpPr txBox="1"/>
          <p:nvPr/>
        </p:nvSpPr>
        <p:spPr>
          <a:xfrm>
            <a:off x="5327300" y="2702400"/>
            <a:ext cx="3587600" cy="540000"/>
          </a:xfrm>
          <a:prstGeom prst="rect">
            <a:avLst/>
          </a:prstGeom>
          <a:noFill/>
          <a:ln>
            <a:noFill/>
          </a:ln>
        </p:spPr>
        <p:txBody>
          <a:bodyPr spcFirstLastPara="1" wrap="square" lIns="121900" tIns="121900" rIns="121900" bIns="121900" anchor="t" anchorCtr="0">
            <a:noAutofit/>
          </a:bodyPr>
          <a:lstStyle/>
          <a:p>
            <a:pPr algn="ctr">
              <a:spcBef>
                <a:spcPts val="0"/>
              </a:spcBef>
              <a:spcAft>
                <a:spcPts val="0"/>
              </a:spcAft>
            </a:pPr>
            <a:r>
              <a:rPr lang="sv" sz="3200" b="1"/>
              <a:t>BLINT</a:t>
            </a:r>
            <a:endParaRPr sz="3200" b="1"/>
          </a:p>
        </p:txBody>
      </p:sp>
      <p:sp>
        <p:nvSpPr>
          <p:cNvPr id="265" name="Google Shape;265;p45"/>
          <p:cNvSpPr txBox="1"/>
          <p:nvPr/>
        </p:nvSpPr>
        <p:spPr>
          <a:xfrm>
            <a:off x="2990500" y="4937600"/>
            <a:ext cx="3587600" cy="540000"/>
          </a:xfrm>
          <a:prstGeom prst="rect">
            <a:avLst/>
          </a:prstGeom>
          <a:noFill/>
          <a:ln>
            <a:noFill/>
          </a:ln>
        </p:spPr>
        <p:txBody>
          <a:bodyPr spcFirstLastPara="1" wrap="square" lIns="121900" tIns="121900" rIns="121900" bIns="121900" anchor="t" anchorCtr="0">
            <a:noAutofit/>
          </a:bodyPr>
          <a:lstStyle/>
          <a:p>
            <a:pPr algn="ctr">
              <a:spcBef>
                <a:spcPts val="0"/>
              </a:spcBef>
              <a:spcAft>
                <a:spcPts val="0"/>
              </a:spcAft>
            </a:pPr>
            <a:r>
              <a:rPr lang="sv" sz="3200" b="1"/>
              <a:t>FASAD</a:t>
            </a:r>
            <a:endParaRPr sz="3200" b="1"/>
          </a:p>
        </p:txBody>
      </p:sp>
      <p:sp>
        <p:nvSpPr>
          <p:cNvPr id="266" name="Google Shape;266;p45"/>
          <p:cNvSpPr txBox="1"/>
          <p:nvPr/>
        </p:nvSpPr>
        <p:spPr>
          <a:xfrm>
            <a:off x="5327300" y="4937600"/>
            <a:ext cx="3587600" cy="540000"/>
          </a:xfrm>
          <a:prstGeom prst="rect">
            <a:avLst/>
          </a:prstGeom>
          <a:noFill/>
          <a:ln>
            <a:noFill/>
          </a:ln>
        </p:spPr>
        <p:txBody>
          <a:bodyPr spcFirstLastPara="1" wrap="square" lIns="121900" tIns="121900" rIns="121900" bIns="121900" anchor="t" anchorCtr="0">
            <a:noAutofit/>
          </a:bodyPr>
          <a:lstStyle/>
          <a:p>
            <a:pPr algn="ctr">
              <a:spcBef>
                <a:spcPts val="0"/>
              </a:spcBef>
              <a:spcAft>
                <a:spcPts val="0"/>
              </a:spcAft>
            </a:pPr>
            <a:r>
              <a:rPr lang="sv" sz="3200" b="1"/>
              <a:t>OKÄNT</a:t>
            </a:r>
            <a:endParaRPr sz="3200" b="1"/>
          </a:p>
        </p:txBody>
      </p:sp>
      <p:sp>
        <p:nvSpPr>
          <p:cNvPr id="267" name="Google Shape;267;p45"/>
          <p:cNvSpPr txBox="1"/>
          <p:nvPr/>
        </p:nvSpPr>
        <p:spPr>
          <a:xfrm>
            <a:off x="4061367" y="1513200"/>
            <a:ext cx="1570000" cy="346400"/>
          </a:xfrm>
          <a:prstGeom prst="rect">
            <a:avLst/>
          </a:prstGeom>
          <a:noFill/>
          <a:ln>
            <a:noFill/>
          </a:ln>
        </p:spPr>
        <p:txBody>
          <a:bodyPr spcFirstLastPara="1" wrap="square" lIns="121900" tIns="121900" rIns="121900" bIns="121900" anchor="t" anchorCtr="0">
            <a:noAutofit/>
          </a:bodyPr>
          <a:lstStyle/>
          <a:p>
            <a:pPr>
              <a:spcBef>
                <a:spcPts val="0"/>
              </a:spcBef>
              <a:spcAft>
                <a:spcPts val="0"/>
              </a:spcAft>
            </a:pPr>
            <a:r>
              <a:rPr lang="sv"/>
              <a:t>Vad jag vet</a:t>
            </a:r>
            <a:endParaRPr/>
          </a:p>
        </p:txBody>
      </p:sp>
      <p:sp>
        <p:nvSpPr>
          <p:cNvPr id="268" name="Google Shape;268;p45"/>
          <p:cNvSpPr txBox="1"/>
          <p:nvPr/>
        </p:nvSpPr>
        <p:spPr>
          <a:xfrm>
            <a:off x="6093367" y="1513200"/>
            <a:ext cx="1879200" cy="346400"/>
          </a:xfrm>
          <a:prstGeom prst="rect">
            <a:avLst/>
          </a:prstGeom>
          <a:noFill/>
          <a:ln>
            <a:noFill/>
          </a:ln>
        </p:spPr>
        <p:txBody>
          <a:bodyPr spcFirstLastPara="1" wrap="square" lIns="121900" tIns="121900" rIns="121900" bIns="121900" anchor="t" anchorCtr="0">
            <a:noAutofit/>
          </a:bodyPr>
          <a:lstStyle/>
          <a:p>
            <a:pPr>
              <a:spcBef>
                <a:spcPts val="0"/>
              </a:spcBef>
              <a:spcAft>
                <a:spcPts val="0"/>
              </a:spcAft>
            </a:pPr>
            <a:r>
              <a:rPr lang="sv"/>
              <a:t>Vad jag inte vet</a:t>
            </a:r>
            <a:endParaRPr/>
          </a:p>
        </p:txBody>
      </p:sp>
      <p:sp>
        <p:nvSpPr>
          <p:cNvPr id="269" name="Google Shape;269;p45"/>
          <p:cNvSpPr txBox="1"/>
          <p:nvPr/>
        </p:nvSpPr>
        <p:spPr>
          <a:xfrm>
            <a:off x="2029367" y="2834000"/>
            <a:ext cx="1720000" cy="346400"/>
          </a:xfrm>
          <a:prstGeom prst="rect">
            <a:avLst/>
          </a:prstGeom>
          <a:noFill/>
          <a:ln>
            <a:noFill/>
          </a:ln>
        </p:spPr>
        <p:txBody>
          <a:bodyPr spcFirstLastPara="1" wrap="square" lIns="121900" tIns="121900" rIns="121900" bIns="121900" anchor="t" anchorCtr="0">
            <a:noAutofit/>
          </a:bodyPr>
          <a:lstStyle/>
          <a:p>
            <a:pPr>
              <a:spcBef>
                <a:spcPts val="0"/>
              </a:spcBef>
              <a:spcAft>
                <a:spcPts val="0"/>
              </a:spcAft>
            </a:pPr>
            <a:r>
              <a:rPr lang="sv"/>
              <a:t>Vad andra vet</a:t>
            </a:r>
            <a:endParaRPr/>
          </a:p>
          <a:p>
            <a:pPr>
              <a:spcBef>
                <a:spcPts val="0"/>
              </a:spcBef>
              <a:spcAft>
                <a:spcPts val="0"/>
              </a:spcAft>
            </a:pPr>
            <a:endParaRPr/>
          </a:p>
        </p:txBody>
      </p:sp>
      <p:sp>
        <p:nvSpPr>
          <p:cNvPr id="270" name="Google Shape;270;p45"/>
          <p:cNvSpPr txBox="1"/>
          <p:nvPr/>
        </p:nvSpPr>
        <p:spPr>
          <a:xfrm>
            <a:off x="1521367" y="5069200"/>
            <a:ext cx="2168800" cy="346400"/>
          </a:xfrm>
          <a:prstGeom prst="rect">
            <a:avLst/>
          </a:prstGeom>
          <a:noFill/>
          <a:ln>
            <a:noFill/>
          </a:ln>
        </p:spPr>
        <p:txBody>
          <a:bodyPr spcFirstLastPara="1" wrap="square" lIns="121900" tIns="121900" rIns="121900" bIns="121900" anchor="t" anchorCtr="0">
            <a:noAutofit/>
          </a:bodyPr>
          <a:lstStyle/>
          <a:p>
            <a:pPr>
              <a:spcBef>
                <a:spcPts val="0"/>
              </a:spcBef>
              <a:spcAft>
                <a:spcPts val="0"/>
              </a:spcAft>
            </a:pPr>
            <a:r>
              <a:rPr lang="sv"/>
              <a:t>Vad andra inte vet</a:t>
            </a:r>
            <a:endParaRPr/>
          </a:p>
          <a:p>
            <a:pPr>
              <a:spcBef>
                <a:spcPts val="0"/>
              </a:spcBef>
              <a:spcAft>
                <a:spcPts val="0"/>
              </a:spcAft>
            </a:pPr>
            <a:endParaRPr/>
          </a:p>
        </p:txBody>
      </p:sp>
    </p:spTree>
    <p:extLst>
      <p:ext uri="{BB962C8B-B14F-4D97-AF65-F5344CB8AC3E}">
        <p14:creationId xmlns:p14="http://schemas.microsoft.com/office/powerpoint/2010/main" val="9428853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052731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FD26DD9D-8285-E74B-A4B3-3B84AEC33AAE}"/>
              </a:ext>
            </a:extLst>
          </p:cNvPr>
          <p:cNvSpPr/>
          <p:nvPr/>
        </p:nvSpPr>
        <p:spPr>
          <a:xfrm>
            <a:off x="9333186" y="4214648"/>
            <a:ext cx="2490952" cy="23753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865451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173600" y="2570400"/>
            <a:ext cx="8784132" cy="2944800"/>
          </a:xfrm>
        </p:spPr>
        <p:txBody>
          <a:bodyPr/>
          <a:lstStyle/>
          <a:p>
            <a:pPr marL="0" indent="0">
              <a:lnSpc>
                <a:spcPct val="115000"/>
              </a:lnSpc>
            </a:pPr>
            <a:r>
              <a:rPr lang="sv-SE" dirty="0">
                <a:solidFill>
                  <a:schemeClr val="dk1"/>
                </a:solidFill>
              </a:rPr>
              <a:t>Du ska få förbereda en 3 minuters berättelse. </a:t>
            </a:r>
          </a:p>
          <a:p>
            <a:pPr marL="0" indent="0">
              <a:lnSpc>
                <a:spcPct val="115000"/>
              </a:lnSpc>
            </a:pPr>
            <a:r>
              <a:rPr lang="sv-SE" dirty="0">
                <a:solidFill>
                  <a:schemeClr val="dk1"/>
                </a:solidFill>
              </a:rPr>
              <a:t>Fokus för din berättelse:  </a:t>
            </a:r>
          </a:p>
          <a:p>
            <a:pPr marL="152396" indent="0">
              <a:lnSpc>
                <a:spcPct val="115000"/>
              </a:lnSpc>
              <a:buClr>
                <a:schemeClr val="dk1"/>
              </a:buClr>
              <a:buSzPts val="1800"/>
              <a:buNone/>
            </a:pPr>
            <a:r>
              <a:rPr lang="sv-SE" dirty="0"/>
              <a:t>- Välj att dela något som påverkat/format dig till den människa du är idag (Kan vara en människa, situation eller händelse...). </a:t>
            </a:r>
          </a:p>
          <a:p>
            <a:pPr marL="152396" indent="0">
              <a:lnSpc>
                <a:spcPct val="115000"/>
              </a:lnSpc>
              <a:buClr>
                <a:schemeClr val="dk1"/>
              </a:buClr>
              <a:buSzPts val="1800"/>
              <a:buNone/>
            </a:pPr>
            <a:r>
              <a:rPr lang="sv-SE" dirty="0"/>
              <a:t>- Varför du valde att engagera dig i Socialdemokraterna (koppla gärna till dina viktigaste värderingar). </a:t>
            </a:r>
          </a:p>
          <a:p>
            <a:endParaRPr lang="sv-SE" dirty="0"/>
          </a:p>
        </p:txBody>
      </p:sp>
      <p:sp>
        <p:nvSpPr>
          <p:cNvPr id="4" name="Title 3"/>
          <p:cNvSpPr>
            <a:spLocks noGrp="1"/>
          </p:cNvSpPr>
          <p:nvPr>
            <p:ph type="title"/>
          </p:nvPr>
        </p:nvSpPr>
        <p:spPr/>
        <p:txBody>
          <a:bodyPr/>
          <a:lstStyle/>
          <a:p>
            <a:r>
              <a:rPr lang="sv-SE" dirty="0"/>
              <a:t>Personliga berättelser</a:t>
            </a:r>
          </a:p>
        </p:txBody>
      </p:sp>
    </p:spTree>
    <p:extLst>
      <p:ext uri="{BB962C8B-B14F-4D97-AF65-F5344CB8AC3E}">
        <p14:creationId xmlns:p14="http://schemas.microsoft.com/office/powerpoint/2010/main" val="14056109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173600" y="2570400"/>
            <a:ext cx="8784132" cy="2944800"/>
          </a:xfrm>
        </p:spPr>
        <p:txBody>
          <a:bodyPr/>
          <a:lstStyle/>
          <a:p>
            <a:pPr marL="0" indent="0" algn="ctr">
              <a:lnSpc>
                <a:spcPct val="115000"/>
              </a:lnSpc>
              <a:buNone/>
            </a:pPr>
            <a:br>
              <a:rPr lang="sv-SE" sz="2800" dirty="0">
                <a:solidFill>
                  <a:schemeClr val="dk1"/>
                </a:solidFill>
              </a:rPr>
            </a:br>
            <a:r>
              <a:rPr lang="sv-SE" sz="2800" dirty="0">
                <a:solidFill>
                  <a:schemeClr val="dk1"/>
                </a:solidFill>
              </a:rPr>
              <a:t>Innan du börjar förbereda din berättelse. </a:t>
            </a:r>
            <a:br>
              <a:rPr lang="sv-SE" sz="2800" dirty="0">
                <a:solidFill>
                  <a:schemeClr val="dk1"/>
                </a:solidFill>
              </a:rPr>
            </a:br>
            <a:r>
              <a:rPr lang="sv-SE" sz="2800" dirty="0">
                <a:solidFill>
                  <a:schemeClr val="dk1"/>
                </a:solidFill>
              </a:rPr>
              <a:t>Lite tankar om en berättelsens uppbyggnad först...</a:t>
            </a:r>
          </a:p>
          <a:p>
            <a:endParaRPr lang="sv-SE" dirty="0"/>
          </a:p>
        </p:txBody>
      </p:sp>
      <p:sp>
        <p:nvSpPr>
          <p:cNvPr id="4" name="Title 3"/>
          <p:cNvSpPr>
            <a:spLocks noGrp="1"/>
          </p:cNvSpPr>
          <p:nvPr>
            <p:ph type="title"/>
          </p:nvPr>
        </p:nvSpPr>
        <p:spPr/>
        <p:txBody>
          <a:bodyPr/>
          <a:lstStyle/>
          <a:p>
            <a:r>
              <a:rPr lang="sv-SE" dirty="0"/>
              <a:t>Personliga berättelser</a:t>
            </a:r>
          </a:p>
        </p:txBody>
      </p:sp>
    </p:spTree>
    <p:extLst>
      <p:ext uri="{BB962C8B-B14F-4D97-AF65-F5344CB8AC3E}">
        <p14:creationId xmlns:p14="http://schemas.microsoft.com/office/powerpoint/2010/main" val="84043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1173892" y="476250"/>
            <a:ext cx="7561591" cy="461665"/>
          </a:xfrm>
        </p:spPr>
        <p:txBody>
          <a:bodyPr/>
          <a:lstStyle/>
          <a:p>
            <a:endParaRPr lang="sv-SE" dirty="0"/>
          </a:p>
        </p:txBody>
      </p:sp>
      <p:sp>
        <p:nvSpPr>
          <p:cNvPr id="4" name="Google Shape;203;p39">
            <a:extLst>
              <a:ext uri="{FF2B5EF4-FFF2-40B4-BE49-F238E27FC236}">
                <a16:creationId xmlns:a16="http://schemas.microsoft.com/office/drawing/2014/main" id="{4616C7F3-8062-4FBF-8135-9028C50F15E2}"/>
              </a:ext>
            </a:extLst>
          </p:cNvPr>
          <p:cNvSpPr>
            <a:spLocks noGrp="1"/>
          </p:cNvSpPr>
          <p:nvPr>
            <p:ph idx="1"/>
          </p:nvPr>
        </p:nvSpPr>
        <p:spPr>
          <a:xfrm>
            <a:off x="901509" y="1761688"/>
            <a:ext cx="3922161" cy="3778454"/>
          </a:xfrm>
          <a:prstGeom prst="irregularSeal2">
            <a:avLst/>
          </a:prstGeom>
          <a:solidFill>
            <a:srgbClr val="FFFFFF"/>
          </a:solidFill>
          <a:ln w="19050" cap="flat" cmpd="sng">
            <a:solidFill>
              <a:srgbClr val="000000"/>
            </a:solidFill>
            <a:prstDash val="dot"/>
            <a:round/>
            <a:headEnd type="none" w="sm" len="sm"/>
            <a:tailEnd type="none" w="sm" len="sm"/>
          </a:ln>
        </p:spPr>
        <p:txBody>
          <a:bodyPr spcFirstLastPara="1" wrap="square" lIns="121900" tIns="121900" rIns="121900" bIns="121900" anchor="ctr" anchorCtr="0">
            <a:noAutofit/>
          </a:bodyPr>
          <a:lstStyle/>
          <a:p>
            <a:pPr marL="0" indent="0" algn="ctr">
              <a:spcBef>
                <a:spcPts val="0"/>
              </a:spcBef>
              <a:spcAft>
                <a:spcPts val="0"/>
              </a:spcAft>
              <a:buClr>
                <a:srgbClr val="000000"/>
              </a:buClr>
              <a:buNone/>
            </a:pPr>
            <a:r>
              <a:rPr lang="sv" sz="1600" b="1" dirty="0">
                <a:solidFill>
                  <a:srgbClr val="000000"/>
                </a:solidFill>
                <a:latin typeface="Montserrat"/>
                <a:ea typeface="Montserrat"/>
                <a:cs typeface="Montserrat"/>
                <a:sym typeface="Montserrat"/>
              </a:rPr>
              <a:t>En berättelse är INTE en lista över allt du har gjort i ditt liv!</a:t>
            </a:r>
            <a:endParaRPr sz="1600" dirty="0"/>
          </a:p>
        </p:txBody>
      </p:sp>
      <p:sp>
        <p:nvSpPr>
          <p:cNvPr id="5" name="Google Shape;204;p39">
            <a:extLst>
              <a:ext uri="{FF2B5EF4-FFF2-40B4-BE49-F238E27FC236}">
                <a16:creationId xmlns:a16="http://schemas.microsoft.com/office/drawing/2014/main" id="{80D36432-114E-40FD-9DF4-D34720CF7E37}"/>
              </a:ext>
            </a:extLst>
          </p:cNvPr>
          <p:cNvSpPr/>
          <p:nvPr/>
        </p:nvSpPr>
        <p:spPr>
          <a:xfrm>
            <a:off x="6645767" y="1761687"/>
            <a:ext cx="4066974" cy="3778454"/>
          </a:xfrm>
          <a:prstGeom prst="irregularSeal2">
            <a:avLst/>
          </a:prstGeom>
          <a:solidFill>
            <a:srgbClr val="FFFFFF"/>
          </a:solidFill>
          <a:ln w="19050" cap="flat" cmpd="sng">
            <a:solidFill>
              <a:srgbClr val="000000"/>
            </a:solidFill>
            <a:prstDash val="dot"/>
            <a:round/>
            <a:headEnd type="none" w="sm" len="sm"/>
            <a:tailEnd type="none" w="sm" len="sm"/>
          </a:ln>
        </p:spPr>
        <p:txBody>
          <a:bodyPr spcFirstLastPara="1" wrap="square" lIns="121900" tIns="121900" rIns="121900" bIns="121900" anchor="ctr" anchorCtr="0">
            <a:noAutofit/>
          </a:bodyPr>
          <a:lstStyle/>
          <a:p>
            <a:pPr algn="ctr">
              <a:spcBef>
                <a:spcPts val="0"/>
              </a:spcBef>
              <a:spcAft>
                <a:spcPts val="0"/>
              </a:spcAft>
              <a:buClr>
                <a:srgbClr val="000000"/>
              </a:buClr>
            </a:pPr>
            <a:r>
              <a:rPr lang="sv" sz="1600" b="1" dirty="0">
                <a:solidFill>
                  <a:srgbClr val="000000"/>
                </a:solidFill>
                <a:latin typeface="Montserrat"/>
                <a:ea typeface="Montserrat"/>
                <a:cs typeface="Montserrat"/>
                <a:sym typeface="Montserrat"/>
              </a:rPr>
              <a:t>En berättelse är</a:t>
            </a:r>
            <a:endParaRPr sz="1600" dirty="0"/>
          </a:p>
          <a:p>
            <a:pPr algn="ctr">
              <a:spcBef>
                <a:spcPts val="0"/>
              </a:spcBef>
              <a:spcAft>
                <a:spcPts val="0"/>
              </a:spcAft>
              <a:buClr>
                <a:srgbClr val="000000"/>
              </a:buClr>
            </a:pPr>
            <a:r>
              <a:rPr lang="sv" sz="1600" b="1" dirty="0">
                <a:solidFill>
                  <a:srgbClr val="000000"/>
                </a:solidFill>
                <a:latin typeface="Montserrat"/>
                <a:ea typeface="Montserrat"/>
                <a:cs typeface="Montserrat"/>
                <a:sym typeface="Montserrat"/>
              </a:rPr>
              <a:t>INTE en lista över etiketter eller identiteter!</a:t>
            </a:r>
            <a:endParaRPr sz="1600" dirty="0"/>
          </a:p>
        </p:txBody>
      </p:sp>
      <p:sp>
        <p:nvSpPr>
          <p:cNvPr id="2" name="textruta 1">
            <a:extLst>
              <a:ext uri="{FF2B5EF4-FFF2-40B4-BE49-F238E27FC236}">
                <a16:creationId xmlns:a16="http://schemas.microsoft.com/office/drawing/2014/main" id="{31CA873E-39EA-4578-92CD-08C9810138A2}"/>
              </a:ext>
            </a:extLst>
          </p:cNvPr>
          <p:cNvSpPr txBox="1"/>
          <p:nvPr/>
        </p:nvSpPr>
        <p:spPr>
          <a:xfrm>
            <a:off x="4655890" y="3338818"/>
            <a:ext cx="1644242" cy="523220"/>
          </a:xfrm>
          <a:prstGeom prst="rect">
            <a:avLst/>
          </a:prstGeom>
          <a:noFill/>
        </p:spPr>
        <p:txBody>
          <a:bodyPr wrap="square" rtlCol="0">
            <a:spAutoFit/>
          </a:bodyPr>
          <a:lstStyle/>
          <a:p>
            <a:pPr algn="l">
              <a:spcBef>
                <a:spcPts val="600"/>
              </a:spcBef>
              <a:spcAft>
                <a:spcPts val="300"/>
              </a:spcAft>
            </a:pPr>
            <a:r>
              <a:rPr lang="sv-SE" sz="2800" dirty="0">
                <a:latin typeface="+mn-lt"/>
              </a:rPr>
              <a:t>…eller…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173600" y="2570400"/>
            <a:ext cx="8784132" cy="2944800"/>
          </a:xfrm>
        </p:spPr>
        <p:txBody>
          <a:bodyPr/>
          <a:lstStyle/>
          <a:p>
            <a:pPr marL="0" indent="0" algn="ctr">
              <a:lnSpc>
                <a:spcPct val="115000"/>
              </a:lnSpc>
              <a:buNone/>
            </a:pPr>
            <a:br>
              <a:rPr lang="sv-SE" sz="2800" dirty="0">
                <a:solidFill>
                  <a:schemeClr val="dk1"/>
                </a:solidFill>
              </a:rPr>
            </a:br>
            <a:r>
              <a:rPr lang="sv-SE" sz="2800" dirty="0">
                <a:solidFill>
                  <a:schemeClr val="dk1"/>
                </a:solidFill>
              </a:rPr>
              <a:t>Innan du börjar förbereda din berättelse. </a:t>
            </a:r>
            <a:br>
              <a:rPr lang="sv-SE" sz="2800" dirty="0">
                <a:solidFill>
                  <a:schemeClr val="dk1"/>
                </a:solidFill>
              </a:rPr>
            </a:br>
            <a:r>
              <a:rPr lang="sv-SE" sz="2800" dirty="0">
                <a:solidFill>
                  <a:schemeClr val="dk1"/>
                </a:solidFill>
              </a:rPr>
              <a:t>Lite tankar om en berättelsens uppbyggnad först...</a:t>
            </a:r>
          </a:p>
          <a:p>
            <a:endParaRPr lang="sv-SE" dirty="0"/>
          </a:p>
        </p:txBody>
      </p:sp>
      <p:sp>
        <p:nvSpPr>
          <p:cNvPr id="4" name="Title 3"/>
          <p:cNvSpPr>
            <a:spLocks noGrp="1"/>
          </p:cNvSpPr>
          <p:nvPr>
            <p:ph type="title"/>
          </p:nvPr>
        </p:nvSpPr>
        <p:spPr/>
        <p:txBody>
          <a:bodyPr/>
          <a:lstStyle/>
          <a:p>
            <a:r>
              <a:rPr lang="sv-SE" dirty="0"/>
              <a:t>Personliga berättelser</a:t>
            </a:r>
          </a:p>
        </p:txBody>
      </p:sp>
    </p:spTree>
    <p:extLst>
      <p:ext uri="{BB962C8B-B14F-4D97-AF65-F5344CB8AC3E}">
        <p14:creationId xmlns:p14="http://schemas.microsoft.com/office/powerpoint/2010/main" val="30166449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grpSp>
        <p:nvGrpSpPr>
          <p:cNvPr id="210" name="Google Shape;210;p40"/>
          <p:cNvGrpSpPr/>
          <p:nvPr/>
        </p:nvGrpSpPr>
        <p:grpSpPr>
          <a:xfrm>
            <a:off x="1747867" y="2073985"/>
            <a:ext cx="1516600" cy="3726031"/>
            <a:chOff x="1524800" y="863350"/>
            <a:chExt cx="1137450" cy="3105025"/>
          </a:xfrm>
        </p:grpSpPr>
        <p:sp>
          <p:nvSpPr>
            <p:cNvPr id="211" name="Google Shape;211;p40"/>
            <p:cNvSpPr/>
            <p:nvPr/>
          </p:nvSpPr>
          <p:spPr>
            <a:xfrm>
              <a:off x="1688525" y="863350"/>
              <a:ext cx="810000" cy="810000"/>
            </a:xfrm>
            <a:prstGeom prst="ellipse">
              <a:avLst/>
            </a:prstGeom>
            <a:noFill/>
            <a:ln w="76200" cap="flat" cmpd="sng">
              <a:solidFill>
                <a:srgbClr val="9C9E9F"/>
              </a:solidFill>
              <a:prstDash val="solid"/>
              <a:round/>
              <a:headEnd type="none" w="sm" len="sm"/>
              <a:tailEnd type="none" w="sm" len="sm"/>
            </a:ln>
          </p:spPr>
          <p:txBody>
            <a:bodyPr spcFirstLastPara="1" wrap="square" lIns="121900" tIns="121900" rIns="121900" bIns="121900" anchor="ctr" anchorCtr="0">
              <a:noAutofit/>
            </a:bodyPr>
            <a:lstStyle/>
            <a:p>
              <a:pPr>
                <a:spcBef>
                  <a:spcPts val="0"/>
                </a:spcBef>
                <a:spcAft>
                  <a:spcPts val="0"/>
                </a:spcAft>
                <a:buClr>
                  <a:srgbClr val="000000"/>
                </a:buClr>
              </a:pPr>
              <a:endParaRPr sz="1867">
                <a:solidFill>
                  <a:srgbClr val="000000"/>
                </a:solidFill>
                <a:latin typeface="Arial"/>
                <a:ea typeface="Arial"/>
                <a:cs typeface="Arial"/>
                <a:sym typeface="Arial"/>
              </a:endParaRPr>
            </a:p>
          </p:txBody>
        </p:sp>
        <p:cxnSp>
          <p:nvCxnSpPr>
            <p:cNvPr id="212" name="Google Shape;212;p40"/>
            <p:cNvCxnSpPr>
              <a:stCxn id="211" idx="4"/>
            </p:cNvCxnSpPr>
            <p:nvPr/>
          </p:nvCxnSpPr>
          <p:spPr>
            <a:xfrm>
              <a:off x="2093525" y="1673350"/>
              <a:ext cx="0" cy="1535700"/>
            </a:xfrm>
            <a:prstGeom prst="straightConnector1">
              <a:avLst/>
            </a:prstGeom>
            <a:noFill/>
            <a:ln w="76200" cap="flat" cmpd="sng">
              <a:solidFill>
                <a:srgbClr val="9C9E9F"/>
              </a:solidFill>
              <a:prstDash val="solid"/>
              <a:round/>
              <a:headEnd type="none" w="sm" len="sm"/>
              <a:tailEnd type="none" w="sm" len="sm"/>
            </a:ln>
          </p:spPr>
        </p:cxnSp>
        <p:cxnSp>
          <p:nvCxnSpPr>
            <p:cNvPr id="213" name="Google Shape;213;p40"/>
            <p:cNvCxnSpPr/>
            <p:nvPr/>
          </p:nvCxnSpPr>
          <p:spPr>
            <a:xfrm>
              <a:off x="1524800" y="1951225"/>
              <a:ext cx="563400" cy="325500"/>
            </a:xfrm>
            <a:prstGeom prst="straightConnector1">
              <a:avLst/>
            </a:prstGeom>
            <a:noFill/>
            <a:ln w="76200" cap="flat" cmpd="sng">
              <a:solidFill>
                <a:srgbClr val="9C9E9F"/>
              </a:solidFill>
              <a:prstDash val="solid"/>
              <a:round/>
              <a:headEnd type="none" w="sm" len="sm"/>
              <a:tailEnd type="none" w="sm" len="sm"/>
            </a:ln>
          </p:spPr>
        </p:cxnSp>
        <p:cxnSp>
          <p:nvCxnSpPr>
            <p:cNvPr id="214" name="Google Shape;214;p40"/>
            <p:cNvCxnSpPr/>
            <p:nvPr/>
          </p:nvCxnSpPr>
          <p:spPr>
            <a:xfrm rot="10800000" flipH="1">
              <a:off x="2098850" y="1951225"/>
              <a:ext cx="563400" cy="325500"/>
            </a:xfrm>
            <a:prstGeom prst="straightConnector1">
              <a:avLst/>
            </a:prstGeom>
            <a:noFill/>
            <a:ln w="76200" cap="flat" cmpd="sng">
              <a:solidFill>
                <a:srgbClr val="9C9E9F"/>
              </a:solidFill>
              <a:prstDash val="solid"/>
              <a:round/>
              <a:headEnd type="none" w="sm" len="sm"/>
              <a:tailEnd type="none" w="sm" len="sm"/>
            </a:ln>
          </p:spPr>
        </p:cxnSp>
        <p:cxnSp>
          <p:nvCxnSpPr>
            <p:cNvPr id="215" name="Google Shape;215;p40"/>
            <p:cNvCxnSpPr/>
            <p:nvPr/>
          </p:nvCxnSpPr>
          <p:spPr>
            <a:xfrm flipH="1">
              <a:off x="1648887" y="3193475"/>
              <a:ext cx="447300" cy="774900"/>
            </a:xfrm>
            <a:prstGeom prst="straightConnector1">
              <a:avLst/>
            </a:prstGeom>
            <a:noFill/>
            <a:ln w="76200" cap="flat" cmpd="sng">
              <a:solidFill>
                <a:srgbClr val="9C9E9F"/>
              </a:solidFill>
              <a:prstDash val="solid"/>
              <a:round/>
              <a:headEnd type="none" w="sm" len="sm"/>
              <a:tailEnd type="none" w="sm" len="sm"/>
            </a:ln>
          </p:spPr>
        </p:cxnSp>
        <p:cxnSp>
          <p:nvCxnSpPr>
            <p:cNvPr id="216" name="Google Shape;216;p40"/>
            <p:cNvCxnSpPr/>
            <p:nvPr/>
          </p:nvCxnSpPr>
          <p:spPr>
            <a:xfrm rot="10800000">
              <a:off x="2090862" y="3193475"/>
              <a:ext cx="447300" cy="774900"/>
            </a:xfrm>
            <a:prstGeom prst="straightConnector1">
              <a:avLst/>
            </a:prstGeom>
            <a:noFill/>
            <a:ln w="76200" cap="flat" cmpd="sng">
              <a:solidFill>
                <a:srgbClr val="9C9E9F"/>
              </a:solidFill>
              <a:prstDash val="solid"/>
              <a:round/>
              <a:headEnd type="none" w="sm" len="sm"/>
              <a:tailEnd type="none" w="sm" len="sm"/>
            </a:ln>
          </p:spPr>
        </p:cxnSp>
      </p:grpSp>
      <p:cxnSp>
        <p:nvCxnSpPr>
          <p:cNvPr id="217" name="Google Shape;217;p40"/>
          <p:cNvCxnSpPr/>
          <p:nvPr/>
        </p:nvCxnSpPr>
        <p:spPr>
          <a:xfrm>
            <a:off x="1854067" y="6192429"/>
            <a:ext cx="6896800" cy="0"/>
          </a:xfrm>
          <a:prstGeom prst="straightConnector1">
            <a:avLst/>
          </a:prstGeom>
          <a:noFill/>
          <a:ln w="76200" cap="flat" cmpd="sng">
            <a:solidFill>
              <a:srgbClr val="9C9E9F"/>
            </a:solidFill>
            <a:prstDash val="dash"/>
            <a:round/>
            <a:headEnd type="none" w="sm" len="sm"/>
            <a:tailEnd type="triangle" w="lg" len="lg"/>
          </a:ln>
        </p:spPr>
      </p:cxnSp>
      <p:sp>
        <p:nvSpPr>
          <p:cNvPr id="218" name="Google Shape;218;p40"/>
          <p:cNvSpPr txBox="1"/>
          <p:nvPr/>
        </p:nvSpPr>
        <p:spPr>
          <a:xfrm>
            <a:off x="1375333" y="1443189"/>
            <a:ext cx="2638400" cy="412400"/>
          </a:xfrm>
          <a:prstGeom prst="rect">
            <a:avLst/>
          </a:prstGeom>
          <a:noFill/>
          <a:ln>
            <a:noFill/>
          </a:ln>
        </p:spPr>
        <p:txBody>
          <a:bodyPr spcFirstLastPara="1" wrap="square" lIns="121900" tIns="121900" rIns="121900" bIns="121900" anchor="ctr" anchorCtr="0">
            <a:noAutofit/>
          </a:bodyPr>
          <a:lstStyle/>
          <a:p>
            <a:pPr algn="ctr">
              <a:spcBef>
                <a:spcPts val="0"/>
              </a:spcBef>
              <a:spcAft>
                <a:spcPts val="0"/>
              </a:spcAft>
              <a:buClr>
                <a:srgbClr val="000000"/>
              </a:buClr>
            </a:pPr>
            <a:r>
              <a:rPr lang="sv" sz="1867">
                <a:solidFill>
                  <a:srgbClr val="000000"/>
                </a:solidFill>
              </a:rPr>
              <a:t>1) HUVUDPERSON</a:t>
            </a:r>
            <a:endParaRPr/>
          </a:p>
        </p:txBody>
      </p:sp>
      <p:grpSp>
        <p:nvGrpSpPr>
          <p:cNvPr id="219" name="Google Shape;219;p40"/>
          <p:cNvGrpSpPr/>
          <p:nvPr/>
        </p:nvGrpSpPr>
        <p:grpSpPr>
          <a:xfrm>
            <a:off x="2973334" y="2158434"/>
            <a:ext cx="5655567" cy="3621407"/>
            <a:chOff x="2230000" y="1375361"/>
            <a:chExt cx="4241675" cy="3017839"/>
          </a:xfrm>
        </p:grpSpPr>
        <p:sp>
          <p:nvSpPr>
            <p:cNvPr id="220" name="Google Shape;220;p40"/>
            <p:cNvSpPr/>
            <p:nvPr/>
          </p:nvSpPr>
          <p:spPr>
            <a:xfrm flipH="1">
              <a:off x="3010325" y="1719151"/>
              <a:ext cx="1176552" cy="1703700"/>
            </a:xfrm>
            <a:prstGeom prst="lightningBolt">
              <a:avLst/>
            </a:prstGeom>
            <a:solidFill>
              <a:srgbClr val="DDDDDD"/>
            </a:solidFill>
            <a:ln w="19050" cap="flat" cmpd="sng">
              <a:solidFill>
                <a:srgbClr val="9C9E9F"/>
              </a:solidFill>
              <a:prstDash val="solid"/>
              <a:round/>
              <a:headEnd type="none" w="sm" len="sm"/>
              <a:tailEnd type="none" w="sm" len="sm"/>
            </a:ln>
          </p:spPr>
          <p:txBody>
            <a:bodyPr spcFirstLastPara="1" wrap="square" lIns="121900" tIns="121900" rIns="121900" bIns="121900" anchor="ctr" anchorCtr="0">
              <a:noAutofit/>
            </a:bodyPr>
            <a:lstStyle/>
            <a:p>
              <a:pPr>
                <a:spcBef>
                  <a:spcPts val="0"/>
                </a:spcBef>
                <a:spcAft>
                  <a:spcPts val="0"/>
                </a:spcAft>
                <a:buClr>
                  <a:srgbClr val="000000"/>
                </a:buClr>
              </a:pPr>
              <a:endParaRPr sz="1867">
                <a:solidFill>
                  <a:srgbClr val="000000"/>
                </a:solidFill>
                <a:latin typeface="Arial"/>
                <a:ea typeface="Arial"/>
                <a:cs typeface="Arial"/>
                <a:sym typeface="Arial"/>
              </a:endParaRPr>
            </a:p>
          </p:txBody>
        </p:sp>
        <p:cxnSp>
          <p:nvCxnSpPr>
            <p:cNvPr id="221" name="Google Shape;221;p40"/>
            <p:cNvCxnSpPr/>
            <p:nvPr/>
          </p:nvCxnSpPr>
          <p:spPr>
            <a:xfrm rot="10800000" flipH="1">
              <a:off x="3270075" y="2567075"/>
              <a:ext cx="2032200" cy="1138500"/>
            </a:xfrm>
            <a:prstGeom prst="straightConnector1">
              <a:avLst/>
            </a:prstGeom>
            <a:noFill/>
            <a:ln w="38100" cap="flat" cmpd="sng">
              <a:solidFill>
                <a:srgbClr val="9C9E9F"/>
              </a:solidFill>
              <a:prstDash val="solid"/>
              <a:round/>
              <a:headEnd type="none" w="sm" len="sm"/>
              <a:tailEnd type="triangle" w="lg" len="lg"/>
            </a:ln>
          </p:spPr>
        </p:cxnSp>
        <p:sp>
          <p:nvSpPr>
            <p:cNvPr id="222" name="Google Shape;222;p40"/>
            <p:cNvSpPr/>
            <p:nvPr/>
          </p:nvSpPr>
          <p:spPr>
            <a:xfrm>
              <a:off x="2750525" y="3564225"/>
              <a:ext cx="343800" cy="343800"/>
            </a:xfrm>
            <a:prstGeom prst="flowChartConnector">
              <a:avLst/>
            </a:prstGeom>
            <a:solidFill>
              <a:srgbClr val="DDDDDD"/>
            </a:solidFill>
            <a:ln w="19050" cap="flat" cmpd="sng">
              <a:solidFill>
                <a:srgbClr val="9C9E9F"/>
              </a:solidFill>
              <a:prstDash val="solid"/>
              <a:round/>
              <a:headEnd type="none" w="sm" len="sm"/>
              <a:tailEnd type="none" w="sm" len="sm"/>
            </a:ln>
          </p:spPr>
          <p:txBody>
            <a:bodyPr spcFirstLastPara="1" wrap="square" lIns="121900" tIns="121900" rIns="121900" bIns="121900" anchor="ctr" anchorCtr="0">
              <a:noAutofit/>
            </a:bodyPr>
            <a:lstStyle/>
            <a:p>
              <a:pPr>
                <a:spcBef>
                  <a:spcPts val="0"/>
                </a:spcBef>
                <a:spcAft>
                  <a:spcPts val="0"/>
                </a:spcAft>
                <a:buClr>
                  <a:srgbClr val="000000"/>
                </a:buClr>
              </a:pPr>
              <a:endParaRPr sz="1867">
                <a:solidFill>
                  <a:srgbClr val="000000"/>
                </a:solidFill>
                <a:latin typeface="Arial"/>
                <a:ea typeface="Arial"/>
                <a:cs typeface="Arial"/>
                <a:sym typeface="Arial"/>
              </a:endParaRPr>
            </a:p>
          </p:txBody>
        </p:sp>
        <p:sp>
          <p:nvSpPr>
            <p:cNvPr id="223" name="Google Shape;223;p40"/>
            <p:cNvSpPr txBox="1"/>
            <p:nvPr/>
          </p:nvSpPr>
          <p:spPr>
            <a:xfrm>
              <a:off x="2230000" y="4049400"/>
              <a:ext cx="1978800" cy="343800"/>
            </a:xfrm>
            <a:prstGeom prst="rect">
              <a:avLst/>
            </a:prstGeom>
            <a:noFill/>
            <a:ln>
              <a:noFill/>
            </a:ln>
          </p:spPr>
          <p:txBody>
            <a:bodyPr spcFirstLastPara="1" wrap="square" lIns="121900" tIns="121900" rIns="121900" bIns="121900" anchor="ctr" anchorCtr="0">
              <a:noAutofit/>
            </a:bodyPr>
            <a:lstStyle/>
            <a:p>
              <a:pPr algn="ctr">
                <a:spcBef>
                  <a:spcPts val="0"/>
                </a:spcBef>
                <a:spcAft>
                  <a:spcPts val="0"/>
                </a:spcAft>
                <a:buClr>
                  <a:srgbClr val="000000"/>
                </a:buClr>
              </a:pPr>
              <a:r>
                <a:rPr lang="sv" sz="1867" b="1">
                  <a:solidFill>
                    <a:srgbClr val="FF0000"/>
                  </a:solidFill>
                </a:rPr>
                <a:t>B) </a:t>
              </a:r>
              <a:r>
                <a:rPr lang="sv" b="1">
                  <a:solidFill>
                    <a:srgbClr val="FF0000"/>
                  </a:solidFill>
                </a:rPr>
                <a:t>E</a:t>
              </a:r>
              <a:r>
                <a:rPr lang="sv" sz="1867" b="1">
                  <a:solidFill>
                    <a:srgbClr val="FF0000"/>
                  </a:solidFill>
                </a:rPr>
                <a:t>tt val</a:t>
              </a:r>
              <a:endParaRPr b="1">
                <a:solidFill>
                  <a:srgbClr val="FF0000"/>
                </a:solidFill>
              </a:endParaRPr>
            </a:p>
          </p:txBody>
        </p:sp>
        <p:sp>
          <p:nvSpPr>
            <p:cNvPr id="224" name="Google Shape;224;p40"/>
            <p:cNvSpPr txBox="1"/>
            <p:nvPr/>
          </p:nvSpPr>
          <p:spPr>
            <a:xfrm>
              <a:off x="3169975" y="1375361"/>
              <a:ext cx="1735800" cy="343800"/>
            </a:xfrm>
            <a:prstGeom prst="rect">
              <a:avLst/>
            </a:prstGeom>
            <a:noFill/>
            <a:ln>
              <a:noFill/>
            </a:ln>
          </p:spPr>
          <p:txBody>
            <a:bodyPr spcFirstLastPara="1" wrap="square" lIns="121900" tIns="121900" rIns="121900" bIns="121900" anchor="ctr" anchorCtr="0">
              <a:noAutofit/>
            </a:bodyPr>
            <a:lstStyle/>
            <a:p>
              <a:pPr marL="609585">
                <a:spcBef>
                  <a:spcPts val="0"/>
                </a:spcBef>
                <a:spcAft>
                  <a:spcPts val="0"/>
                </a:spcAft>
              </a:pPr>
              <a:r>
                <a:rPr lang="sv" b="1">
                  <a:solidFill>
                    <a:srgbClr val="FF0000"/>
                  </a:solidFill>
                </a:rPr>
                <a:t>A) </a:t>
              </a:r>
              <a:r>
                <a:rPr lang="sv" b="1" i="0" u="none" strike="noStrike" cap="none">
                  <a:solidFill>
                    <a:srgbClr val="FF0000"/>
                  </a:solidFill>
                </a:rPr>
                <a:t>Utmaning</a:t>
              </a:r>
              <a:endParaRPr b="1">
                <a:solidFill>
                  <a:srgbClr val="FF0000"/>
                </a:solidFill>
              </a:endParaRPr>
            </a:p>
          </p:txBody>
        </p:sp>
        <p:sp>
          <p:nvSpPr>
            <p:cNvPr id="225" name="Google Shape;225;p40"/>
            <p:cNvSpPr txBox="1"/>
            <p:nvPr/>
          </p:nvSpPr>
          <p:spPr>
            <a:xfrm>
              <a:off x="4492875" y="2131775"/>
              <a:ext cx="1978800" cy="343800"/>
            </a:xfrm>
            <a:prstGeom prst="rect">
              <a:avLst/>
            </a:prstGeom>
            <a:noFill/>
            <a:ln>
              <a:noFill/>
            </a:ln>
          </p:spPr>
          <p:txBody>
            <a:bodyPr spcFirstLastPara="1" wrap="square" lIns="121900" tIns="121900" rIns="121900" bIns="121900" anchor="ctr" anchorCtr="0">
              <a:noAutofit/>
            </a:bodyPr>
            <a:lstStyle/>
            <a:p>
              <a:pPr algn="ctr">
                <a:spcBef>
                  <a:spcPts val="0"/>
                </a:spcBef>
                <a:spcAft>
                  <a:spcPts val="0"/>
                </a:spcAft>
                <a:buClr>
                  <a:srgbClr val="000000"/>
                </a:buClr>
              </a:pPr>
              <a:r>
                <a:rPr lang="sv" sz="1867" b="1">
                  <a:solidFill>
                    <a:srgbClr val="FF0000"/>
                  </a:solidFill>
                </a:rPr>
                <a:t>C) Resultat</a:t>
              </a:r>
              <a:endParaRPr b="1">
                <a:solidFill>
                  <a:srgbClr val="FF0000"/>
                </a:solidFill>
              </a:endParaRPr>
            </a:p>
          </p:txBody>
        </p:sp>
      </p:grpSp>
      <p:sp>
        <p:nvSpPr>
          <p:cNvPr id="226" name="Google Shape;226;p40"/>
          <p:cNvSpPr txBox="1"/>
          <p:nvPr/>
        </p:nvSpPr>
        <p:spPr>
          <a:xfrm>
            <a:off x="7316767" y="2074000"/>
            <a:ext cx="2638400" cy="412400"/>
          </a:xfrm>
          <a:prstGeom prst="rect">
            <a:avLst/>
          </a:prstGeom>
          <a:noFill/>
          <a:ln>
            <a:noFill/>
          </a:ln>
        </p:spPr>
        <p:txBody>
          <a:bodyPr spcFirstLastPara="1" wrap="square" lIns="121900" tIns="121900" rIns="121900" bIns="121900" anchor="ctr" anchorCtr="0">
            <a:noAutofit/>
          </a:bodyPr>
          <a:lstStyle/>
          <a:p>
            <a:pPr algn="ctr">
              <a:spcBef>
                <a:spcPts val="0"/>
              </a:spcBef>
              <a:spcAft>
                <a:spcPts val="0"/>
              </a:spcAft>
              <a:buClr>
                <a:srgbClr val="000000"/>
              </a:buClr>
            </a:pPr>
            <a:r>
              <a:rPr lang="sv" sz="1867">
                <a:solidFill>
                  <a:srgbClr val="000000"/>
                </a:solidFill>
              </a:rPr>
              <a:t>2) ETT ÖGONBLICK FRÅN DITT LIV</a:t>
            </a:r>
            <a:endParaRPr/>
          </a:p>
        </p:txBody>
      </p:sp>
      <p:sp>
        <p:nvSpPr>
          <p:cNvPr id="227" name="Google Shape;227;p40"/>
          <p:cNvSpPr txBox="1"/>
          <p:nvPr/>
        </p:nvSpPr>
        <p:spPr>
          <a:xfrm>
            <a:off x="8556567" y="5986149"/>
            <a:ext cx="2038728" cy="412400"/>
          </a:xfrm>
          <a:prstGeom prst="rect">
            <a:avLst/>
          </a:prstGeom>
          <a:noFill/>
          <a:ln>
            <a:noFill/>
          </a:ln>
        </p:spPr>
        <p:txBody>
          <a:bodyPr spcFirstLastPara="1" wrap="square" lIns="121900" tIns="121900" rIns="121900" bIns="121900" anchor="ctr" anchorCtr="0">
            <a:noAutofit/>
          </a:bodyPr>
          <a:lstStyle/>
          <a:p>
            <a:pPr algn="ctr">
              <a:spcBef>
                <a:spcPts val="0"/>
              </a:spcBef>
              <a:spcAft>
                <a:spcPts val="0"/>
              </a:spcAft>
              <a:buClr>
                <a:srgbClr val="000000"/>
              </a:buClr>
            </a:pPr>
            <a:r>
              <a:rPr lang="sv" sz="1867" dirty="0">
                <a:solidFill>
                  <a:srgbClr val="000000"/>
                </a:solidFill>
              </a:rPr>
              <a:t>3) VARFÖR?</a:t>
            </a:r>
            <a:endParaRPr dirty="0"/>
          </a:p>
        </p:txBody>
      </p:sp>
      <p:sp>
        <p:nvSpPr>
          <p:cNvPr id="228" name="Google Shape;228;p40"/>
          <p:cNvSpPr txBox="1">
            <a:spLocks noGrp="1"/>
          </p:cNvSpPr>
          <p:nvPr>
            <p:ph type="ctrTitle"/>
          </p:nvPr>
        </p:nvSpPr>
        <p:spPr>
          <a:xfrm>
            <a:off x="415600" y="281567"/>
            <a:ext cx="11360800" cy="1091200"/>
          </a:xfrm>
          <a:prstGeom prst="rect">
            <a:avLst/>
          </a:prstGeom>
        </p:spPr>
        <p:txBody>
          <a:bodyPr spcFirstLastPara="1" vert="horz" wrap="square" lIns="121900" tIns="121900" rIns="121900" bIns="121900" numCol="1" anchor="b" anchorCtr="0" compatLnSpc="1">
            <a:prstTxWarp prst="textNoShape">
              <a:avLst/>
            </a:prstTxWarp>
            <a:noAutofit/>
          </a:bodyPr>
          <a:lstStyle/>
          <a:p>
            <a:pPr algn="l"/>
            <a:r>
              <a:rPr lang="sv" sz="4800" dirty="0"/>
              <a:t>En berättelses uppbyggnad </a:t>
            </a:r>
            <a:endParaRPr sz="3200" dirty="0"/>
          </a:p>
        </p:txBody>
      </p:sp>
    </p:spTree>
    <p:extLst>
      <p:ext uri="{BB962C8B-B14F-4D97-AF65-F5344CB8AC3E}">
        <p14:creationId xmlns:p14="http://schemas.microsoft.com/office/powerpoint/2010/main" val="1597738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173600" y="2570400"/>
            <a:ext cx="8784132" cy="3558026"/>
          </a:xfrm>
        </p:spPr>
        <p:txBody>
          <a:bodyPr/>
          <a:lstStyle/>
          <a:p>
            <a:pPr marL="0" indent="0" algn="ctr">
              <a:lnSpc>
                <a:spcPct val="115000"/>
              </a:lnSpc>
              <a:buNone/>
            </a:pPr>
            <a:br>
              <a:rPr lang="sv-SE" sz="2800" dirty="0">
                <a:solidFill>
                  <a:schemeClr val="dk1"/>
                </a:solidFill>
              </a:rPr>
            </a:br>
            <a:endParaRPr lang="sv-SE" dirty="0"/>
          </a:p>
        </p:txBody>
      </p:sp>
      <p:sp>
        <p:nvSpPr>
          <p:cNvPr id="4" name="Title 3"/>
          <p:cNvSpPr>
            <a:spLocks noGrp="1"/>
          </p:cNvSpPr>
          <p:nvPr>
            <p:ph type="title"/>
          </p:nvPr>
        </p:nvSpPr>
        <p:spPr/>
        <p:txBody>
          <a:bodyPr/>
          <a:lstStyle/>
          <a:p>
            <a:r>
              <a:rPr lang="sv-SE" dirty="0"/>
              <a:t>Exempel personlig berättelse</a:t>
            </a:r>
          </a:p>
        </p:txBody>
      </p:sp>
    </p:spTree>
    <p:extLst>
      <p:ext uri="{BB962C8B-B14F-4D97-AF65-F5344CB8AC3E}">
        <p14:creationId xmlns:p14="http://schemas.microsoft.com/office/powerpoint/2010/main" val="30223361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173599" y="1342799"/>
            <a:ext cx="10450954" cy="4902357"/>
          </a:xfrm>
        </p:spPr>
        <p:txBody>
          <a:bodyPr/>
          <a:lstStyle/>
          <a:p>
            <a:pPr marL="0" indent="0">
              <a:lnSpc>
                <a:spcPct val="115000"/>
              </a:lnSpc>
            </a:pPr>
            <a:r>
              <a:rPr lang="sv-SE" dirty="0"/>
              <a:t> Du ska få förbereda en 3 minuters berättelse. 7 min förberedelse. </a:t>
            </a:r>
          </a:p>
          <a:p>
            <a:pPr marL="0" indent="0">
              <a:lnSpc>
                <a:spcPct val="115000"/>
              </a:lnSpc>
            </a:pPr>
            <a:r>
              <a:rPr lang="sv-SE" dirty="0"/>
              <a:t> Fokus för din berättelse:  </a:t>
            </a:r>
          </a:p>
          <a:p>
            <a:pPr>
              <a:lnSpc>
                <a:spcPct val="115000"/>
              </a:lnSpc>
              <a:buClr>
                <a:schemeClr val="tx1"/>
              </a:buClr>
              <a:buFontTx/>
              <a:buChar char="-"/>
            </a:pPr>
            <a:r>
              <a:rPr lang="sv-SE" dirty="0"/>
              <a:t>Välj att dela något som påverkat/format dig till den människa du är idag (kan vara en människa, situation eller händelse).      </a:t>
            </a:r>
          </a:p>
          <a:p>
            <a:pPr>
              <a:lnSpc>
                <a:spcPct val="115000"/>
              </a:lnSpc>
              <a:buClr>
                <a:schemeClr val="tx1"/>
              </a:buClr>
              <a:buFontTx/>
              <a:buChar char="-"/>
            </a:pPr>
            <a:r>
              <a:rPr lang="sv-SE" dirty="0"/>
              <a:t>Varför du valde att engagera dig i Socialdemokraterna </a:t>
            </a:r>
            <a:br>
              <a:rPr lang="sv-SE" dirty="0"/>
            </a:br>
            <a:r>
              <a:rPr lang="sv-SE" dirty="0"/>
              <a:t>(koppla gärna till dina viktigaste värderingar). </a:t>
            </a:r>
          </a:p>
          <a:p>
            <a:pPr marL="0" indent="0">
              <a:buClr>
                <a:schemeClr val="dk1"/>
              </a:buClr>
              <a:buSzPts val="1100"/>
              <a:buNone/>
            </a:pPr>
            <a:r>
              <a:rPr lang="sv-SE" dirty="0"/>
              <a:t>Förbered på ett A4 med symboler som du kan ta stöd av när du delar din berättelse.</a:t>
            </a:r>
          </a:p>
          <a:p>
            <a:pPr marL="0" indent="0">
              <a:lnSpc>
                <a:spcPct val="115000"/>
              </a:lnSpc>
              <a:buNone/>
            </a:pPr>
            <a:r>
              <a:rPr lang="sv-SE" dirty="0"/>
              <a:t>Utgå från en berättelses nyckelelement: </a:t>
            </a:r>
            <a:br>
              <a:rPr lang="sv-SE" dirty="0"/>
            </a:br>
            <a:r>
              <a:rPr lang="sv-SE" dirty="0"/>
              <a:t>Situation/utmaning &gt; val &gt; resultat &gt; lärdom. </a:t>
            </a:r>
          </a:p>
          <a:p>
            <a:endParaRPr lang="sv-SE" dirty="0"/>
          </a:p>
        </p:txBody>
      </p:sp>
      <p:sp>
        <p:nvSpPr>
          <p:cNvPr id="4" name="Title 3"/>
          <p:cNvSpPr>
            <a:spLocks noGrp="1"/>
          </p:cNvSpPr>
          <p:nvPr>
            <p:ph type="title"/>
          </p:nvPr>
        </p:nvSpPr>
        <p:spPr>
          <a:xfrm>
            <a:off x="1173892" y="476250"/>
            <a:ext cx="7561591" cy="866550"/>
          </a:xfrm>
        </p:spPr>
        <p:txBody>
          <a:bodyPr/>
          <a:lstStyle/>
          <a:p>
            <a:r>
              <a:rPr lang="sv-SE" dirty="0"/>
              <a:t>Personliga berättelser</a:t>
            </a:r>
          </a:p>
        </p:txBody>
      </p:sp>
    </p:spTree>
    <p:extLst>
      <p:ext uri="{BB962C8B-B14F-4D97-AF65-F5344CB8AC3E}">
        <p14:creationId xmlns:p14="http://schemas.microsoft.com/office/powerpoint/2010/main" val="18533671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173600" y="2570400"/>
            <a:ext cx="9157174" cy="2944800"/>
          </a:xfrm>
        </p:spPr>
        <p:txBody>
          <a:bodyPr/>
          <a:lstStyle/>
          <a:p>
            <a:pPr marL="0" indent="0">
              <a:buClr>
                <a:schemeClr val="dk1"/>
              </a:buClr>
              <a:buSzPts val="1100"/>
              <a:buNone/>
            </a:pPr>
            <a:r>
              <a:rPr lang="sv-SE" dirty="0">
                <a:solidFill>
                  <a:schemeClr val="dk1"/>
                </a:solidFill>
              </a:rPr>
              <a:t>Dela berättelserna i mindre grupper om fem personer. </a:t>
            </a:r>
            <a:br>
              <a:rPr lang="sv-SE" dirty="0">
                <a:solidFill>
                  <a:schemeClr val="dk1"/>
                </a:solidFill>
              </a:rPr>
            </a:br>
            <a:r>
              <a:rPr lang="sv-SE" b="1" dirty="0">
                <a:solidFill>
                  <a:schemeClr val="dk1"/>
                </a:solidFill>
              </a:rPr>
              <a:t>3 min/person.</a:t>
            </a:r>
            <a:r>
              <a:rPr lang="sv-SE" dirty="0">
                <a:solidFill>
                  <a:schemeClr val="dk1"/>
                </a:solidFill>
              </a:rPr>
              <a:t> </a:t>
            </a:r>
          </a:p>
          <a:p>
            <a:pPr marL="495296" indent="-342900">
              <a:buClr>
                <a:schemeClr val="dk1"/>
              </a:buClr>
              <a:buSzPts val="1800"/>
              <a:buFontTx/>
              <a:buChar char="-"/>
            </a:pPr>
            <a:r>
              <a:rPr lang="sv-SE" dirty="0">
                <a:solidFill>
                  <a:schemeClr val="dk1"/>
                </a:solidFill>
              </a:rPr>
              <a:t>Utse någon som tar tid. Tidhållare låter den som berättar veta när det är 1 min kvar.</a:t>
            </a:r>
          </a:p>
          <a:p>
            <a:pPr marL="495296" indent="-342900">
              <a:buClr>
                <a:schemeClr val="dk1"/>
              </a:buClr>
              <a:buSzPts val="1800"/>
              <a:buFontTx/>
              <a:buChar char="-"/>
            </a:pPr>
            <a:r>
              <a:rPr lang="sv-SE" dirty="0">
                <a:solidFill>
                  <a:schemeClr val="dk1"/>
                </a:solidFill>
              </a:rPr>
              <a:t>Alla som inte presenterar, tränar aktivt lyssnande. Inga kommentarer. </a:t>
            </a:r>
          </a:p>
          <a:p>
            <a:pPr marL="495296" indent="-342900">
              <a:buClr>
                <a:schemeClr val="dk1"/>
              </a:buClr>
              <a:buSzPts val="1800"/>
              <a:buFontTx/>
              <a:buChar char="-"/>
            </a:pPr>
            <a:r>
              <a:rPr lang="sv-SE" dirty="0">
                <a:solidFill>
                  <a:schemeClr val="dk1"/>
                </a:solidFill>
              </a:rPr>
              <a:t>När en berättelse är slut tar en annan vid - gå inte in i dialog.</a:t>
            </a:r>
          </a:p>
          <a:p>
            <a:endParaRPr lang="sv-SE" dirty="0"/>
          </a:p>
        </p:txBody>
      </p:sp>
      <p:sp>
        <p:nvSpPr>
          <p:cNvPr id="4" name="Title 3"/>
          <p:cNvSpPr>
            <a:spLocks noGrp="1"/>
          </p:cNvSpPr>
          <p:nvPr>
            <p:ph type="title"/>
          </p:nvPr>
        </p:nvSpPr>
        <p:spPr/>
        <p:txBody>
          <a:bodyPr/>
          <a:lstStyle/>
          <a:p>
            <a:r>
              <a:rPr lang="sv-SE" dirty="0"/>
              <a:t>Personliga berättelser</a:t>
            </a:r>
          </a:p>
        </p:txBody>
      </p:sp>
    </p:spTree>
    <p:extLst>
      <p:ext uri="{BB962C8B-B14F-4D97-AF65-F5344CB8AC3E}">
        <p14:creationId xmlns:p14="http://schemas.microsoft.com/office/powerpoint/2010/main" val="4991319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AG_LANGUAGETEXTBOX" val="Sv"/>
</p:tagLst>
</file>

<file path=ppt/theme/theme1.xml><?xml version="1.0" encoding="utf-8"?>
<a:theme xmlns:a="http://schemas.openxmlformats.org/drawingml/2006/main" name="Socialdemokraterna">
  <a:themeElements>
    <a:clrScheme name="Socialdemokraterna ny">
      <a:dk1>
        <a:srgbClr val="000000"/>
      </a:dk1>
      <a:lt1>
        <a:srgbClr val="FFFFFF"/>
      </a:lt1>
      <a:dk2>
        <a:srgbClr val="9C9E9F"/>
      </a:dk2>
      <a:lt2>
        <a:srgbClr val="DDDDDD"/>
      </a:lt2>
      <a:accent1>
        <a:srgbClr val="B40D1E"/>
      </a:accent1>
      <a:accent2>
        <a:srgbClr val="ED1B34"/>
      </a:accent2>
      <a:accent3>
        <a:srgbClr val="FFDCD6"/>
      </a:accent3>
      <a:accent4>
        <a:srgbClr val="000000"/>
      </a:accent4>
      <a:accent5>
        <a:srgbClr val="7F7F7F"/>
      </a:accent5>
      <a:accent6>
        <a:srgbClr val="A5A5A5"/>
      </a:accent6>
      <a:hlink>
        <a:srgbClr val="292929"/>
      </a:hlink>
      <a:folHlink>
        <a:srgbClr val="4D4D4D"/>
      </a:folHlink>
    </a:clrScheme>
    <a:fontScheme name="Socialdemokraterna">
      <a:majorFont>
        <a:latin typeface="Kapra Neue Custom"/>
        <a:ea typeface=""/>
        <a:cs typeface=""/>
      </a:majorFont>
      <a:minorFont>
        <a:latin typeface="Avenir LT Pro 65 Medium"/>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spcBef>
            <a:spcPts val="600"/>
          </a:spcBef>
          <a:spcAft>
            <a:spcPts val="300"/>
          </a:spcAft>
          <a:defRPr sz="2400" dirty="0" err="1" smtClean="0">
            <a:latin typeface="+mn-lt"/>
          </a:defRPr>
        </a:defPPr>
      </a:lstStyle>
    </a:txDef>
  </a:objectDefaults>
  <a:extraClrSchemeLst/>
  <a:extLst>
    <a:ext uri="{05A4C25C-085E-4340-85A3-A5531E510DB2}">
      <thm15:themeFamily xmlns:thm15="http://schemas.microsoft.com/office/thememl/2012/main" name="PPT S wide.pptx" id="{D309139B-C5CA-4961-B7D2-2E471F08073A}" vid="{C9A81B95-742E-464F-8A95-CCB3CFD03F33}"/>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 S wide</Template>
  <TotalTime>23</TotalTime>
  <Words>859</Words>
  <Application>Microsoft Office PowerPoint</Application>
  <PresentationFormat>Bredbild</PresentationFormat>
  <Paragraphs>92</Paragraphs>
  <Slides>13</Slides>
  <Notes>12</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13</vt:i4>
      </vt:variant>
    </vt:vector>
  </HeadingPairs>
  <TitlesOfParts>
    <vt:vector size="20" baseType="lpstr">
      <vt:lpstr>Arial</vt:lpstr>
      <vt:lpstr>Avenir LT Pro 65 Medium</vt:lpstr>
      <vt:lpstr>Calibri</vt:lpstr>
      <vt:lpstr>Garamond</vt:lpstr>
      <vt:lpstr>Kapra Neue Custom</vt:lpstr>
      <vt:lpstr>Montserrat</vt:lpstr>
      <vt:lpstr>Socialdemokraterna</vt:lpstr>
      <vt:lpstr>Skriv din personliga berättelse</vt:lpstr>
      <vt:lpstr>Personliga berättelser</vt:lpstr>
      <vt:lpstr>Personliga berättelser</vt:lpstr>
      <vt:lpstr>PowerPoint-presentation</vt:lpstr>
      <vt:lpstr>Personliga berättelser</vt:lpstr>
      <vt:lpstr>En berättelses uppbyggnad </vt:lpstr>
      <vt:lpstr>Exempel personlig berättelse</vt:lpstr>
      <vt:lpstr>Personliga berättelser</vt:lpstr>
      <vt:lpstr>Personliga berättelser</vt:lpstr>
      <vt:lpstr>reflektion</vt:lpstr>
      <vt:lpstr>Joharifönster </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Skriv din berättelse</dc:title>
  <dc:creator>Thomas Frid</dc:creator>
  <cp:lastModifiedBy>Thomas Frid</cp:lastModifiedBy>
  <cp:revision>5</cp:revision>
  <dcterms:created xsi:type="dcterms:W3CDTF">2020-08-24T15:57:13Z</dcterms:created>
  <dcterms:modified xsi:type="dcterms:W3CDTF">2021-01-29T10:14:48Z</dcterms:modified>
</cp:coreProperties>
</file>