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8"/>
  </p:notesMasterIdLst>
  <p:sldIdLst>
    <p:sldId id="257" r:id="rId2"/>
    <p:sldId id="264" r:id="rId3"/>
    <p:sldId id="260" r:id="rId4"/>
    <p:sldId id="258" r:id="rId5"/>
    <p:sldId id="268" r:id="rId6"/>
    <p:sldId id="269" r:id="rId7"/>
    <p:sldId id="271" r:id="rId8"/>
    <p:sldId id="270" r:id="rId9"/>
    <p:sldId id="273" r:id="rId10"/>
    <p:sldId id="274" r:id="rId11"/>
    <p:sldId id="272" r:id="rId12"/>
    <p:sldId id="275" r:id="rId13"/>
    <p:sldId id="276" r:id="rId14"/>
    <p:sldId id="277" r:id="rId15"/>
    <p:sldId id="259" r:id="rId16"/>
    <p:sldId id="261" r:id="rId17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292" autoAdjust="0"/>
  </p:normalViewPr>
  <p:slideViewPr>
    <p:cSldViewPr snapToGrid="0">
      <p:cViewPr varScale="1">
        <p:scale>
          <a:sx n="103" d="100"/>
          <a:sy n="103" d="100"/>
        </p:scale>
        <p:origin x="852" y="11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7F300F-E314-4A96-B9DD-194A3E4B40C3}" type="doc">
      <dgm:prSet loTypeId="urn:microsoft.com/office/officeart/2005/8/layout/cycle6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B300A4B9-B2B5-402C-96DB-0AFB74C547F0}">
      <dgm:prSet phldrT="[Text]"/>
      <dgm:spPr/>
      <dgm:t>
        <a:bodyPr/>
        <a:lstStyle/>
        <a:p>
          <a:r>
            <a:rPr lang="sv-SE" dirty="0"/>
            <a:t>ETHOS</a:t>
          </a:r>
        </a:p>
      </dgm:t>
    </dgm:pt>
    <dgm:pt modelId="{6051AA5C-6E02-4412-8177-0F00B92211FE}" type="parTrans" cxnId="{D6A74014-DBF0-463B-8E41-2CC0F1B99B05}">
      <dgm:prSet/>
      <dgm:spPr/>
      <dgm:t>
        <a:bodyPr/>
        <a:lstStyle/>
        <a:p>
          <a:endParaRPr lang="sv-SE"/>
        </a:p>
      </dgm:t>
    </dgm:pt>
    <dgm:pt modelId="{0FBCEA69-E14C-4A2A-AB31-0EF9F4041D06}" type="sibTrans" cxnId="{D6A74014-DBF0-463B-8E41-2CC0F1B99B05}">
      <dgm:prSet/>
      <dgm:spPr/>
      <dgm:t>
        <a:bodyPr/>
        <a:lstStyle/>
        <a:p>
          <a:endParaRPr lang="sv-SE"/>
        </a:p>
      </dgm:t>
    </dgm:pt>
    <dgm:pt modelId="{C3748D10-18DB-4E7F-9A8B-1D08B379C475}">
      <dgm:prSet phldrT="[Text]"/>
      <dgm:spPr/>
      <dgm:t>
        <a:bodyPr/>
        <a:lstStyle/>
        <a:p>
          <a:r>
            <a:rPr lang="sv-SE" dirty="0"/>
            <a:t>PATHOS</a:t>
          </a:r>
        </a:p>
      </dgm:t>
    </dgm:pt>
    <dgm:pt modelId="{F531F206-43AF-4431-A287-40AA4C35F346}" type="parTrans" cxnId="{FC273347-5E7C-4A12-A6F7-C762DBEFA73D}">
      <dgm:prSet/>
      <dgm:spPr/>
      <dgm:t>
        <a:bodyPr/>
        <a:lstStyle/>
        <a:p>
          <a:endParaRPr lang="sv-SE"/>
        </a:p>
      </dgm:t>
    </dgm:pt>
    <dgm:pt modelId="{4B42D8FA-9708-46AF-A3EF-A1CEB01C035E}" type="sibTrans" cxnId="{FC273347-5E7C-4A12-A6F7-C762DBEFA73D}">
      <dgm:prSet/>
      <dgm:spPr/>
      <dgm:t>
        <a:bodyPr/>
        <a:lstStyle/>
        <a:p>
          <a:endParaRPr lang="sv-SE"/>
        </a:p>
      </dgm:t>
    </dgm:pt>
    <dgm:pt modelId="{699DA673-A5F1-47C3-8285-65DA411CFB17}">
      <dgm:prSet phldrT="[Text]"/>
      <dgm:spPr/>
      <dgm:t>
        <a:bodyPr/>
        <a:lstStyle/>
        <a:p>
          <a:r>
            <a:rPr lang="sv-SE" dirty="0"/>
            <a:t>LOGOS</a:t>
          </a:r>
        </a:p>
      </dgm:t>
    </dgm:pt>
    <dgm:pt modelId="{0F8F26BB-C116-41CB-A372-C36F4ADFFE5D}" type="parTrans" cxnId="{2DBEA750-177D-49A1-A83C-CA38DB21A8F9}">
      <dgm:prSet/>
      <dgm:spPr/>
      <dgm:t>
        <a:bodyPr/>
        <a:lstStyle/>
        <a:p>
          <a:endParaRPr lang="sv-SE"/>
        </a:p>
      </dgm:t>
    </dgm:pt>
    <dgm:pt modelId="{A88D2742-AD59-44AB-8868-515BF88D3517}" type="sibTrans" cxnId="{2DBEA750-177D-49A1-A83C-CA38DB21A8F9}">
      <dgm:prSet/>
      <dgm:spPr/>
      <dgm:t>
        <a:bodyPr/>
        <a:lstStyle/>
        <a:p>
          <a:endParaRPr lang="sv-SE"/>
        </a:p>
      </dgm:t>
    </dgm:pt>
    <dgm:pt modelId="{EE62238E-7E86-47F9-858F-1A13CD840218}" type="pres">
      <dgm:prSet presAssocID="{2D7F300F-E314-4A96-B9DD-194A3E4B40C3}" presName="cycle" presStyleCnt="0">
        <dgm:presLayoutVars>
          <dgm:dir/>
          <dgm:resizeHandles val="exact"/>
        </dgm:presLayoutVars>
      </dgm:prSet>
      <dgm:spPr/>
    </dgm:pt>
    <dgm:pt modelId="{A8FB4D0D-A00F-406A-AFE4-5861D156A6BD}" type="pres">
      <dgm:prSet presAssocID="{B300A4B9-B2B5-402C-96DB-0AFB74C547F0}" presName="node" presStyleLbl="node1" presStyleIdx="0" presStyleCnt="3">
        <dgm:presLayoutVars>
          <dgm:bulletEnabled val="1"/>
        </dgm:presLayoutVars>
      </dgm:prSet>
      <dgm:spPr/>
    </dgm:pt>
    <dgm:pt modelId="{574FF0A3-D202-4F89-9DC7-65FDAF0BA31F}" type="pres">
      <dgm:prSet presAssocID="{B300A4B9-B2B5-402C-96DB-0AFB74C547F0}" presName="spNode" presStyleCnt="0"/>
      <dgm:spPr/>
    </dgm:pt>
    <dgm:pt modelId="{CF2134E7-5D22-46E0-B4F7-E7B0F16EE0D8}" type="pres">
      <dgm:prSet presAssocID="{0FBCEA69-E14C-4A2A-AB31-0EF9F4041D06}" presName="sibTrans" presStyleLbl="sibTrans1D1" presStyleIdx="0" presStyleCnt="3"/>
      <dgm:spPr/>
    </dgm:pt>
    <dgm:pt modelId="{CB19C3D9-24F1-4E36-8FB6-8F6B091D536B}" type="pres">
      <dgm:prSet presAssocID="{C3748D10-18DB-4E7F-9A8B-1D08B379C475}" presName="node" presStyleLbl="node1" presStyleIdx="1" presStyleCnt="3">
        <dgm:presLayoutVars>
          <dgm:bulletEnabled val="1"/>
        </dgm:presLayoutVars>
      </dgm:prSet>
      <dgm:spPr/>
    </dgm:pt>
    <dgm:pt modelId="{F2D1B6C8-BFEC-4B1A-ABE8-213093665007}" type="pres">
      <dgm:prSet presAssocID="{C3748D10-18DB-4E7F-9A8B-1D08B379C475}" presName="spNode" presStyleCnt="0"/>
      <dgm:spPr/>
    </dgm:pt>
    <dgm:pt modelId="{08BD1BAF-1480-41D6-98D5-D17181E34DF8}" type="pres">
      <dgm:prSet presAssocID="{4B42D8FA-9708-46AF-A3EF-A1CEB01C035E}" presName="sibTrans" presStyleLbl="sibTrans1D1" presStyleIdx="1" presStyleCnt="3"/>
      <dgm:spPr/>
    </dgm:pt>
    <dgm:pt modelId="{4CEEEF04-212A-4D63-870A-39433B5EAA7A}" type="pres">
      <dgm:prSet presAssocID="{699DA673-A5F1-47C3-8285-65DA411CFB17}" presName="node" presStyleLbl="node1" presStyleIdx="2" presStyleCnt="3">
        <dgm:presLayoutVars>
          <dgm:bulletEnabled val="1"/>
        </dgm:presLayoutVars>
      </dgm:prSet>
      <dgm:spPr/>
    </dgm:pt>
    <dgm:pt modelId="{8099AAE4-8403-4745-B6DA-958637F09CFF}" type="pres">
      <dgm:prSet presAssocID="{699DA673-A5F1-47C3-8285-65DA411CFB17}" presName="spNode" presStyleCnt="0"/>
      <dgm:spPr/>
    </dgm:pt>
    <dgm:pt modelId="{F3B0F3BE-4768-4059-8E21-CB636364D450}" type="pres">
      <dgm:prSet presAssocID="{A88D2742-AD59-44AB-8868-515BF88D3517}" presName="sibTrans" presStyleLbl="sibTrans1D1" presStyleIdx="2" presStyleCnt="3"/>
      <dgm:spPr/>
    </dgm:pt>
  </dgm:ptLst>
  <dgm:cxnLst>
    <dgm:cxn modelId="{ADBD5903-B3CB-418B-845F-4D26078AD54F}" type="presOf" srcId="{4B42D8FA-9708-46AF-A3EF-A1CEB01C035E}" destId="{08BD1BAF-1480-41D6-98D5-D17181E34DF8}" srcOrd="0" destOrd="0" presId="urn:microsoft.com/office/officeart/2005/8/layout/cycle6"/>
    <dgm:cxn modelId="{D6A74014-DBF0-463B-8E41-2CC0F1B99B05}" srcId="{2D7F300F-E314-4A96-B9DD-194A3E4B40C3}" destId="{B300A4B9-B2B5-402C-96DB-0AFB74C547F0}" srcOrd="0" destOrd="0" parTransId="{6051AA5C-6E02-4412-8177-0F00B92211FE}" sibTransId="{0FBCEA69-E14C-4A2A-AB31-0EF9F4041D06}"/>
    <dgm:cxn modelId="{0C2AF632-C332-4EFF-81A1-139DE9091C6F}" type="presOf" srcId="{2D7F300F-E314-4A96-B9DD-194A3E4B40C3}" destId="{EE62238E-7E86-47F9-858F-1A13CD840218}" srcOrd="0" destOrd="0" presId="urn:microsoft.com/office/officeart/2005/8/layout/cycle6"/>
    <dgm:cxn modelId="{D22B5945-E941-464A-A01C-CBA4208A3F0F}" type="presOf" srcId="{B300A4B9-B2B5-402C-96DB-0AFB74C547F0}" destId="{A8FB4D0D-A00F-406A-AFE4-5861D156A6BD}" srcOrd="0" destOrd="0" presId="urn:microsoft.com/office/officeart/2005/8/layout/cycle6"/>
    <dgm:cxn modelId="{FC273347-5E7C-4A12-A6F7-C762DBEFA73D}" srcId="{2D7F300F-E314-4A96-B9DD-194A3E4B40C3}" destId="{C3748D10-18DB-4E7F-9A8B-1D08B379C475}" srcOrd="1" destOrd="0" parTransId="{F531F206-43AF-4431-A287-40AA4C35F346}" sibTransId="{4B42D8FA-9708-46AF-A3EF-A1CEB01C035E}"/>
    <dgm:cxn modelId="{2DBEA750-177D-49A1-A83C-CA38DB21A8F9}" srcId="{2D7F300F-E314-4A96-B9DD-194A3E4B40C3}" destId="{699DA673-A5F1-47C3-8285-65DA411CFB17}" srcOrd="2" destOrd="0" parTransId="{0F8F26BB-C116-41CB-A372-C36F4ADFFE5D}" sibTransId="{A88D2742-AD59-44AB-8868-515BF88D3517}"/>
    <dgm:cxn modelId="{FE19E98B-5205-4B08-ADC2-DD5583BB9100}" type="presOf" srcId="{A88D2742-AD59-44AB-8868-515BF88D3517}" destId="{F3B0F3BE-4768-4059-8E21-CB636364D450}" srcOrd="0" destOrd="0" presId="urn:microsoft.com/office/officeart/2005/8/layout/cycle6"/>
    <dgm:cxn modelId="{5C3EE89E-C57E-43B7-B1DD-5236E127AAB9}" type="presOf" srcId="{C3748D10-18DB-4E7F-9A8B-1D08B379C475}" destId="{CB19C3D9-24F1-4E36-8FB6-8F6B091D536B}" srcOrd="0" destOrd="0" presId="urn:microsoft.com/office/officeart/2005/8/layout/cycle6"/>
    <dgm:cxn modelId="{F9DB3AAD-E949-4950-AB87-6A62ADF1E4A6}" type="presOf" srcId="{0FBCEA69-E14C-4A2A-AB31-0EF9F4041D06}" destId="{CF2134E7-5D22-46E0-B4F7-E7B0F16EE0D8}" srcOrd="0" destOrd="0" presId="urn:microsoft.com/office/officeart/2005/8/layout/cycle6"/>
    <dgm:cxn modelId="{C083E9CF-FD5E-463B-B51D-3230ED655ADC}" type="presOf" srcId="{699DA673-A5F1-47C3-8285-65DA411CFB17}" destId="{4CEEEF04-212A-4D63-870A-39433B5EAA7A}" srcOrd="0" destOrd="0" presId="urn:microsoft.com/office/officeart/2005/8/layout/cycle6"/>
    <dgm:cxn modelId="{1A28A1A6-2E39-438B-B036-4124BA0BD207}" type="presParOf" srcId="{EE62238E-7E86-47F9-858F-1A13CD840218}" destId="{A8FB4D0D-A00F-406A-AFE4-5861D156A6BD}" srcOrd="0" destOrd="0" presId="urn:microsoft.com/office/officeart/2005/8/layout/cycle6"/>
    <dgm:cxn modelId="{930EFF45-43BA-4821-9278-1DC89DAC8F02}" type="presParOf" srcId="{EE62238E-7E86-47F9-858F-1A13CD840218}" destId="{574FF0A3-D202-4F89-9DC7-65FDAF0BA31F}" srcOrd="1" destOrd="0" presId="urn:microsoft.com/office/officeart/2005/8/layout/cycle6"/>
    <dgm:cxn modelId="{09F6C541-7C37-490B-AA85-96F70D7A3B6F}" type="presParOf" srcId="{EE62238E-7E86-47F9-858F-1A13CD840218}" destId="{CF2134E7-5D22-46E0-B4F7-E7B0F16EE0D8}" srcOrd="2" destOrd="0" presId="urn:microsoft.com/office/officeart/2005/8/layout/cycle6"/>
    <dgm:cxn modelId="{61D44A32-5BF1-4FD6-B4E9-6EED99D368CF}" type="presParOf" srcId="{EE62238E-7E86-47F9-858F-1A13CD840218}" destId="{CB19C3D9-24F1-4E36-8FB6-8F6B091D536B}" srcOrd="3" destOrd="0" presId="urn:microsoft.com/office/officeart/2005/8/layout/cycle6"/>
    <dgm:cxn modelId="{20C64EAF-F137-4554-8A00-69E328513F1E}" type="presParOf" srcId="{EE62238E-7E86-47F9-858F-1A13CD840218}" destId="{F2D1B6C8-BFEC-4B1A-ABE8-213093665007}" srcOrd="4" destOrd="0" presId="urn:microsoft.com/office/officeart/2005/8/layout/cycle6"/>
    <dgm:cxn modelId="{8391FCB5-0190-4407-B10D-A8AD68DF7CB0}" type="presParOf" srcId="{EE62238E-7E86-47F9-858F-1A13CD840218}" destId="{08BD1BAF-1480-41D6-98D5-D17181E34DF8}" srcOrd="5" destOrd="0" presId="urn:microsoft.com/office/officeart/2005/8/layout/cycle6"/>
    <dgm:cxn modelId="{605677E6-4538-4A77-9BC6-FF35C3234B04}" type="presParOf" srcId="{EE62238E-7E86-47F9-858F-1A13CD840218}" destId="{4CEEEF04-212A-4D63-870A-39433B5EAA7A}" srcOrd="6" destOrd="0" presId="urn:microsoft.com/office/officeart/2005/8/layout/cycle6"/>
    <dgm:cxn modelId="{154B7596-1159-418D-B1CC-132E0A07B6D6}" type="presParOf" srcId="{EE62238E-7E86-47F9-858F-1A13CD840218}" destId="{8099AAE4-8403-4745-B6DA-958637F09CFF}" srcOrd="7" destOrd="0" presId="urn:microsoft.com/office/officeart/2005/8/layout/cycle6"/>
    <dgm:cxn modelId="{BD9111A8-788D-46AC-A65E-05A19523D82B}" type="presParOf" srcId="{EE62238E-7E86-47F9-858F-1A13CD840218}" destId="{F3B0F3BE-4768-4059-8E21-CB636364D450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B4D0D-A00F-406A-AFE4-5861D156A6BD}">
      <dsp:nvSpPr>
        <dsp:cNvPr id="0" name=""/>
        <dsp:cNvSpPr/>
      </dsp:nvSpPr>
      <dsp:spPr>
        <a:xfrm>
          <a:off x="3116374" y="2000"/>
          <a:ext cx="2316929" cy="150600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800" kern="1200" dirty="0"/>
            <a:t>ETHOS</a:t>
          </a:r>
        </a:p>
      </dsp:txBody>
      <dsp:txXfrm>
        <a:off x="3189891" y="75517"/>
        <a:ext cx="2169895" cy="1358970"/>
      </dsp:txXfrm>
    </dsp:sp>
    <dsp:sp modelId="{CF2134E7-5D22-46E0-B4F7-E7B0F16EE0D8}">
      <dsp:nvSpPr>
        <dsp:cNvPr id="0" name=""/>
        <dsp:cNvSpPr/>
      </dsp:nvSpPr>
      <dsp:spPr>
        <a:xfrm>
          <a:off x="2268406" y="755002"/>
          <a:ext cx="4012865" cy="4012865"/>
        </a:xfrm>
        <a:custGeom>
          <a:avLst/>
          <a:gdLst/>
          <a:ahLst/>
          <a:cxnLst/>
          <a:rect l="0" t="0" r="0" b="0"/>
          <a:pathLst>
            <a:path>
              <a:moveTo>
                <a:pt x="3181685" y="380224"/>
              </a:moveTo>
              <a:arcTo wR="2006432" hR="2006432" stAng="18351328" swAng="364314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9C3D9-24F1-4E36-8FB6-8F6B091D536B}">
      <dsp:nvSpPr>
        <dsp:cNvPr id="0" name=""/>
        <dsp:cNvSpPr/>
      </dsp:nvSpPr>
      <dsp:spPr>
        <a:xfrm>
          <a:off x="4853996" y="3011649"/>
          <a:ext cx="2316929" cy="150600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7451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7451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7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800" kern="1200" dirty="0"/>
            <a:t>PATHOS</a:t>
          </a:r>
        </a:p>
      </dsp:txBody>
      <dsp:txXfrm>
        <a:off x="4927513" y="3085166"/>
        <a:ext cx="2169895" cy="1358970"/>
      </dsp:txXfrm>
    </dsp:sp>
    <dsp:sp modelId="{08BD1BAF-1480-41D6-98D5-D17181E34DF8}">
      <dsp:nvSpPr>
        <dsp:cNvPr id="0" name=""/>
        <dsp:cNvSpPr/>
      </dsp:nvSpPr>
      <dsp:spPr>
        <a:xfrm>
          <a:off x="2268406" y="755002"/>
          <a:ext cx="4012865" cy="4012865"/>
        </a:xfrm>
        <a:custGeom>
          <a:avLst/>
          <a:gdLst/>
          <a:ahLst/>
          <a:cxnLst/>
          <a:rect l="0" t="0" r="0" b="0"/>
          <a:pathLst>
            <a:path>
              <a:moveTo>
                <a:pt x="2959695" y="3771953"/>
              </a:moveTo>
              <a:arcTo wR="2006432" hR="2006432" stAng="3698036" swAng="340392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74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EEF04-212A-4D63-870A-39433B5EAA7A}">
      <dsp:nvSpPr>
        <dsp:cNvPr id="0" name=""/>
        <dsp:cNvSpPr/>
      </dsp:nvSpPr>
      <dsp:spPr>
        <a:xfrm>
          <a:off x="1378752" y="3011649"/>
          <a:ext cx="2316929" cy="150600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14902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14902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14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800" kern="1200" dirty="0"/>
            <a:t>LOGOS</a:t>
          </a:r>
        </a:p>
      </dsp:txBody>
      <dsp:txXfrm>
        <a:off x="1452269" y="3085166"/>
        <a:ext cx="2169895" cy="1358970"/>
      </dsp:txXfrm>
    </dsp:sp>
    <dsp:sp modelId="{F3B0F3BE-4768-4059-8E21-CB636364D450}">
      <dsp:nvSpPr>
        <dsp:cNvPr id="0" name=""/>
        <dsp:cNvSpPr/>
      </dsp:nvSpPr>
      <dsp:spPr>
        <a:xfrm>
          <a:off x="2268406" y="755002"/>
          <a:ext cx="4012865" cy="4012865"/>
        </a:xfrm>
        <a:custGeom>
          <a:avLst/>
          <a:gdLst/>
          <a:ahLst/>
          <a:cxnLst/>
          <a:rect l="0" t="0" r="0" b="0"/>
          <a:pathLst>
            <a:path>
              <a:moveTo>
                <a:pt x="13194" y="2236158"/>
              </a:moveTo>
              <a:arcTo wR="2006432" hR="2006432" stAng="10405532" swAng="364314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149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Berättelse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Ge en bakgrund, kort och koncentrerat, fakta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2373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Förslag/tes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Talets kärna. Vad du vill ha sagt, tydligt och kortfattat. Till exempel: Därför… Vi måste… Jag anser… Vi behöver…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4666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Argumentation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Argumentera med bevis och belägg. Till exempel: För det första… För det andra… Sist men inte minst…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7730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Motargument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Visa att motståndarnas argument inte håller t.ex. Då kan ni ju tycka att… Era invändningar kan vara… Till det vill jag säga att…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667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Avslutning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Repetera och sammanfatta t.ex. Det finns två vägar att gå… Vi vill…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52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785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931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Ethos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är det begrepp inom retoriken som används för att definiera en talares trovärdighet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106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Pathos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handlar om de starka känslor som en talare söker väcka hos sina åhörare, samt de känslor som faktiskt väcks hos publiken. Denna sinnesrörelse står oftast i samklang med de känslor som talaren själv visar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764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Logos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vädjar till förnuft och fakta. Att vid övertygelse hänvisa till fakta, förnuft och realism skapar starka och trovärdiga argument.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4646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654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Inledning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Ska väcka uppmärksamhet och nyfikenhet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764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pg3v6hxTC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Delectar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Move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Doce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Retorikens grunder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ETHOS! </a:t>
            </a:r>
          </a:p>
          <a:p>
            <a:r>
              <a:rPr lang="sv-SE" dirty="0"/>
              <a:t>Bakgrund </a:t>
            </a:r>
          </a:p>
          <a:p>
            <a:r>
              <a:rPr lang="sv-SE" dirty="0"/>
              <a:t>Framtid </a:t>
            </a:r>
          </a:p>
          <a:p>
            <a:r>
              <a:rPr lang="sv-SE" dirty="0"/>
              <a:t>Fakta </a:t>
            </a:r>
          </a:p>
          <a:p>
            <a:r>
              <a:rPr lang="sv-SE" dirty="0"/>
              <a:t>Personlig berättelse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berättelse</a:t>
            </a:r>
          </a:p>
        </p:txBody>
      </p:sp>
    </p:spTree>
    <p:extLst>
      <p:ext uri="{BB962C8B-B14F-4D97-AF65-F5344CB8AC3E}">
        <p14:creationId xmlns:p14="http://schemas.microsoft.com/office/powerpoint/2010/main" val="301351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PATHOS!</a:t>
            </a:r>
          </a:p>
          <a:p>
            <a:r>
              <a:rPr lang="sv-SE" dirty="0"/>
              <a:t>En till två meningar</a:t>
            </a:r>
          </a:p>
          <a:p>
            <a:r>
              <a:rPr lang="sv-SE" dirty="0"/>
              <a:t>Påstående som ska bevisas</a:t>
            </a:r>
          </a:p>
          <a:p>
            <a:r>
              <a:rPr lang="sv-SE" dirty="0"/>
              <a:t>Uppmanande</a:t>
            </a:r>
          </a:p>
          <a:p>
            <a:r>
              <a:rPr lang="sv-SE" dirty="0"/>
              <a:t>”Kärnan”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tes</a:t>
            </a:r>
          </a:p>
        </p:txBody>
      </p:sp>
    </p:spTree>
    <p:extLst>
      <p:ext uri="{BB962C8B-B14F-4D97-AF65-F5344CB8AC3E}">
        <p14:creationId xmlns:p14="http://schemas.microsoft.com/office/powerpoint/2010/main" val="3074300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ALLA!</a:t>
            </a:r>
          </a:p>
          <a:p>
            <a:r>
              <a:rPr lang="sv-SE" dirty="0"/>
              <a:t>Svar på Varför tesen är viktig</a:t>
            </a:r>
          </a:p>
          <a:p>
            <a:r>
              <a:rPr lang="sv-SE" dirty="0"/>
              <a:t>Utifrån målgruppen</a:t>
            </a:r>
          </a:p>
          <a:p>
            <a:r>
              <a:rPr lang="sv-SE" dirty="0"/>
              <a:t>Max 3 argument</a:t>
            </a:r>
          </a:p>
          <a:p>
            <a:pPr lvl="1"/>
            <a:r>
              <a:rPr lang="sv-SE" dirty="0"/>
              <a:t>Börja med det näst starkaste, bädda in det svagaste och avsluta med det starkaste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argument</a:t>
            </a:r>
          </a:p>
        </p:txBody>
      </p:sp>
    </p:spTree>
    <p:extLst>
      <p:ext uri="{BB962C8B-B14F-4D97-AF65-F5344CB8AC3E}">
        <p14:creationId xmlns:p14="http://schemas.microsoft.com/office/powerpoint/2010/main" val="796336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LOGOS!</a:t>
            </a:r>
          </a:p>
          <a:p>
            <a:r>
              <a:rPr lang="sv-SE" dirty="0"/>
              <a:t>Visa förståelse </a:t>
            </a:r>
          </a:p>
          <a:p>
            <a:r>
              <a:rPr lang="sv-SE" dirty="0"/>
              <a:t>Lyft upp 1-2 vanliga tvivel som kan finnas</a:t>
            </a:r>
          </a:p>
          <a:p>
            <a:r>
              <a:rPr lang="sv-SE" dirty="0"/>
              <a:t>Bemöt dem</a:t>
            </a:r>
          </a:p>
          <a:p>
            <a:r>
              <a:rPr lang="sv-SE" dirty="0"/>
              <a:t>Övriga frågor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Bemöta tvivel</a:t>
            </a:r>
          </a:p>
        </p:txBody>
      </p:sp>
    </p:spTree>
    <p:extLst>
      <p:ext uri="{BB962C8B-B14F-4D97-AF65-F5344CB8AC3E}">
        <p14:creationId xmlns:p14="http://schemas.microsoft.com/office/powerpoint/2010/main" val="414401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ALLA!</a:t>
            </a:r>
          </a:p>
          <a:p>
            <a:r>
              <a:rPr lang="sv-SE" dirty="0"/>
              <a:t>Tesen</a:t>
            </a:r>
          </a:p>
          <a:p>
            <a:r>
              <a:rPr lang="sv-SE" dirty="0"/>
              <a:t>Det starkaste argumentet</a:t>
            </a:r>
          </a:p>
          <a:p>
            <a:r>
              <a:rPr lang="sv-SE" dirty="0"/>
              <a:t>Utveckla</a:t>
            </a:r>
          </a:p>
          <a:p>
            <a:r>
              <a:rPr lang="sv-SE" dirty="0"/>
              <a:t>Blomma ut och visa känslor!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i="1" dirty="0"/>
              <a:t>Den sista känslan du visar är den som åhörarna kommer att ta med sig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avslutningen</a:t>
            </a:r>
          </a:p>
        </p:txBody>
      </p:sp>
    </p:spTree>
    <p:extLst>
      <p:ext uri="{BB962C8B-B14F-4D97-AF65-F5344CB8AC3E}">
        <p14:creationId xmlns:p14="http://schemas.microsoft.com/office/powerpoint/2010/main" val="2672357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599" y="2570400"/>
            <a:ext cx="8507295" cy="2944800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hlinkClick r:id="rId3"/>
              </a:rPr>
              <a:t>Olof Palme på ANC-galan 1985</a:t>
            </a:r>
          </a:p>
          <a:p>
            <a:pPr marL="0" indent="0">
              <a:buNone/>
            </a:pPr>
            <a:endParaRPr lang="sv-SE" dirty="0">
              <a:hlinkClick r:id="rId3"/>
            </a:endParaRPr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https://www.youtube.com/watch?v=Lpg3v6hxTCM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REtorik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588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Läran om konsten att övertyga (Aristoteles)</a:t>
            </a:r>
          </a:p>
          <a:p>
            <a:r>
              <a:rPr lang="sv-SE" dirty="0"/>
              <a:t>Det är en teknik för att få in sitt budskap, mer än att få ut sitt budskap</a:t>
            </a:r>
          </a:p>
          <a:p>
            <a:r>
              <a:rPr lang="sv-SE" dirty="0"/>
              <a:t>Vilka kan vi behöva övertyga i vår vardag? </a:t>
            </a:r>
          </a:p>
          <a:p>
            <a:r>
              <a:rPr lang="sv-SE" dirty="0"/>
              <a:t>”Behöver inte vara sant, kan vara sannolikt”</a:t>
            </a:r>
            <a:br>
              <a:rPr lang="sv-SE" dirty="0"/>
            </a:b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Retorik</a:t>
            </a:r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73892" y="476250"/>
            <a:ext cx="7561591" cy="362649"/>
          </a:xfrm>
        </p:spPr>
        <p:txBody>
          <a:bodyPr/>
          <a:lstStyle/>
          <a:p>
            <a:endParaRPr lang="sv-SE" dirty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37FC75F2-0943-47EA-BB54-065536A3B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242724"/>
              </p:ext>
            </p:extLst>
          </p:nvPr>
        </p:nvGraphicFramePr>
        <p:xfrm>
          <a:off x="1173162" y="1333850"/>
          <a:ext cx="8549678" cy="504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Betydelse: Auktoritet, karaktär</a:t>
            </a:r>
            <a:br>
              <a:rPr lang="sv-SE" dirty="0"/>
            </a:br>
            <a:endParaRPr lang="sv-SE" dirty="0"/>
          </a:p>
          <a:p>
            <a:r>
              <a:rPr lang="sv-SE" dirty="0" err="1">
                <a:hlinkClick r:id="rId3" tooltip="Delectare"/>
              </a:rPr>
              <a:t>Delectáre</a:t>
            </a:r>
            <a:r>
              <a:rPr lang="sv-SE" dirty="0"/>
              <a:t> – Att behaga sin publik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Definierar en talares trovärdighet</a:t>
            </a:r>
          </a:p>
          <a:p>
            <a:pPr marL="0" indent="0">
              <a:buNone/>
            </a:pPr>
            <a:r>
              <a:rPr lang="sv-SE" dirty="0"/>
              <a:t>- Förnuft - Man framstår som en intelligent person.</a:t>
            </a:r>
          </a:p>
          <a:p>
            <a:pPr marL="0" indent="0">
              <a:buNone/>
            </a:pPr>
            <a:r>
              <a:rPr lang="sv-SE" dirty="0"/>
              <a:t>- Dygd - Man framstår som en moraliskt god person.</a:t>
            </a:r>
          </a:p>
          <a:p>
            <a:pPr marL="0" indent="0">
              <a:buNone/>
            </a:pPr>
            <a:r>
              <a:rPr lang="sv-SE" dirty="0"/>
              <a:t>- Välvilja - Man framstår som en person med god tanke gentemot</a:t>
            </a:r>
            <a:br>
              <a:rPr lang="sv-SE" dirty="0"/>
            </a:br>
            <a:r>
              <a:rPr lang="sv-SE" dirty="0"/>
              <a:t>  sina medmänniskor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Ethos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706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304250" cy="4049611"/>
          </a:xfrm>
        </p:spPr>
        <p:txBody>
          <a:bodyPr/>
          <a:lstStyle/>
          <a:p>
            <a:r>
              <a:rPr lang="sv-SE" dirty="0"/>
              <a:t>Betydelse: Passion, glöd</a:t>
            </a:r>
          </a:p>
          <a:p>
            <a:r>
              <a:rPr lang="sv-SE" dirty="0" err="1">
                <a:hlinkClick r:id="rId3" tooltip="Movere"/>
              </a:rPr>
              <a:t>Movére</a:t>
            </a:r>
            <a:r>
              <a:rPr lang="sv-SE" dirty="0"/>
              <a:t> – Att (be)röra sin publik</a:t>
            </a:r>
          </a:p>
          <a:p>
            <a:r>
              <a:rPr lang="sv-SE" dirty="0"/>
              <a:t>Betyder att </a:t>
            </a:r>
            <a:r>
              <a:rPr lang="sv-SE" i="1" dirty="0"/>
              <a:t>väcka</a:t>
            </a:r>
            <a:r>
              <a:rPr lang="sv-SE" dirty="0"/>
              <a:t> eller </a:t>
            </a:r>
            <a:r>
              <a:rPr lang="sv-SE" i="1" dirty="0"/>
              <a:t>visa</a:t>
            </a:r>
            <a:r>
              <a:rPr lang="sv-SE" dirty="0"/>
              <a:t> känslor och kroppsspråk</a:t>
            </a:r>
          </a:p>
          <a:p>
            <a:r>
              <a:rPr lang="sv-SE" dirty="0"/>
              <a:t>Värdeladdade ord</a:t>
            </a:r>
          </a:p>
          <a:p>
            <a:r>
              <a:rPr lang="sv-SE" dirty="0"/>
              <a:t>Handlar alltså om de känslor som en talare söker väcka hos sina åhörare, samt de känslor som faktiskt väcks hos publiken. Denna sinnesrörelse står oftast i samklang med de känslor som talaren själv visar.</a:t>
            </a:r>
          </a:p>
          <a:p>
            <a:r>
              <a:rPr lang="sv-SE" dirty="0"/>
              <a:t>Även frånvaro av känslor hos talaren kan väcka känslor hos publiken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pathos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494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Betydelse: Logik, tydlighet</a:t>
            </a:r>
          </a:p>
          <a:p>
            <a:r>
              <a:rPr lang="sv-SE" dirty="0" err="1">
                <a:hlinkClick r:id="rId3" tooltip="Docere"/>
              </a:rPr>
              <a:t>Docére</a:t>
            </a:r>
            <a:r>
              <a:rPr lang="sv-SE" dirty="0"/>
              <a:t> – Att undervisa sin publik</a:t>
            </a:r>
          </a:p>
          <a:p>
            <a:r>
              <a:rPr lang="sv-SE" dirty="0"/>
              <a:t>Beskriver mänskligt resonerande, och människornas kunskap</a:t>
            </a:r>
          </a:p>
          <a:p>
            <a:r>
              <a:rPr lang="sv-SE" dirty="0"/>
              <a:t>Fakta</a:t>
            </a:r>
          </a:p>
          <a:p>
            <a:r>
              <a:rPr lang="sv-SE" dirty="0"/>
              <a:t>Förkorta och förenkla</a:t>
            </a:r>
          </a:p>
          <a:p>
            <a:r>
              <a:rPr lang="sv-SE" dirty="0"/>
              <a:t>Motivation istället för </a:t>
            </a:r>
            <a:r>
              <a:rPr lang="sv-SE" dirty="0" err="1"/>
              <a:t>hotivation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logos</a:t>
            </a:r>
          </a:p>
        </p:txBody>
      </p:sp>
    </p:spTree>
    <p:extLst>
      <p:ext uri="{BB962C8B-B14F-4D97-AF65-F5344CB8AC3E}">
        <p14:creationId xmlns:p14="http://schemas.microsoft.com/office/powerpoint/2010/main" val="13492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Inledning</a:t>
            </a:r>
          </a:p>
          <a:p>
            <a:r>
              <a:rPr lang="sv-SE" dirty="0"/>
              <a:t>Berättelse</a:t>
            </a:r>
          </a:p>
          <a:p>
            <a:r>
              <a:rPr lang="sv-SE" dirty="0"/>
              <a:t>TES</a:t>
            </a:r>
          </a:p>
          <a:p>
            <a:r>
              <a:rPr lang="sv-SE" dirty="0"/>
              <a:t>Argument</a:t>
            </a:r>
          </a:p>
          <a:p>
            <a:r>
              <a:rPr lang="sv-SE" dirty="0"/>
              <a:t>Möta tvivel</a:t>
            </a:r>
          </a:p>
          <a:p>
            <a:r>
              <a:rPr lang="sv-SE" dirty="0"/>
              <a:t>Avslutning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Retoriskt upplägg</a:t>
            </a:r>
          </a:p>
        </p:txBody>
      </p:sp>
    </p:spTree>
    <p:extLst>
      <p:ext uri="{BB962C8B-B14F-4D97-AF65-F5344CB8AC3E}">
        <p14:creationId xmlns:p14="http://schemas.microsoft.com/office/powerpoint/2010/main" val="137584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332139"/>
            <a:ext cx="9052580" cy="4049611"/>
          </a:xfrm>
        </p:spPr>
        <p:txBody>
          <a:bodyPr/>
          <a:lstStyle/>
          <a:p>
            <a:r>
              <a:rPr lang="sv-SE" dirty="0"/>
              <a:t>ETHOS och PATHOS!</a:t>
            </a:r>
          </a:p>
          <a:p>
            <a:r>
              <a:rPr lang="sv-SE" dirty="0"/>
              <a:t>Väcka intresse och känslor</a:t>
            </a:r>
          </a:p>
          <a:p>
            <a:r>
              <a:rPr lang="sv-SE" dirty="0"/>
              <a:t>Gemensam nämnare</a:t>
            </a:r>
          </a:p>
          <a:p>
            <a:r>
              <a:rPr lang="sv-SE" dirty="0"/>
              <a:t>Var glad</a:t>
            </a:r>
          </a:p>
          <a:p>
            <a:r>
              <a:rPr lang="sv-SE" dirty="0"/>
              <a:t>Kortfattat</a:t>
            </a:r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inledning</a:t>
            </a:r>
          </a:p>
        </p:txBody>
      </p:sp>
    </p:spTree>
    <p:extLst>
      <p:ext uri="{BB962C8B-B14F-4D97-AF65-F5344CB8AC3E}">
        <p14:creationId xmlns:p14="http://schemas.microsoft.com/office/powerpoint/2010/main" val="3350795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31</TotalTime>
  <Words>566</Words>
  <Application>Microsoft Office PowerPoint</Application>
  <PresentationFormat>Bredbild</PresentationFormat>
  <Paragraphs>104</Paragraphs>
  <Slides>16</Slides>
  <Notes>15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Avenir LT Pro 65 Medium</vt:lpstr>
      <vt:lpstr>Calibri</vt:lpstr>
      <vt:lpstr>Kapra Neue Custom</vt:lpstr>
      <vt:lpstr>Socialdemokraterna</vt:lpstr>
      <vt:lpstr>Retorikens grunder</vt:lpstr>
      <vt:lpstr>REtorik</vt:lpstr>
      <vt:lpstr>Retorik</vt:lpstr>
      <vt:lpstr>PowerPoint-presentation</vt:lpstr>
      <vt:lpstr>Ethos</vt:lpstr>
      <vt:lpstr>pathos</vt:lpstr>
      <vt:lpstr>logos</vt:lpstr>
      <vt:lpstr>Retoriskt upplägg</vt:lpstr>
      <vt:lpstr>inledning</vt:lpstr>
      <vt:lpstr>berättelse</vt:lpstr>
      <vt:lpstr>tes</vt:lpstr>
      <vt:lpstr>argument</vt:lpstr>
      <vt:lpstr>Bemöta tvivel</vt:lpstr>
      <vt:lpstr>avslutningen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Retorikens grunder</dc:title>
  <dc:creator>Thomas Frid</dc:creator>
  <cp:lastModifiedBy>Thomas Frid</cp:lastModifiedBy>
  <cp:revision>5</cp:revision>
  <dcterms:created xsi:type="dcterms:W3CDTF">2020-08-24T14:51:42Z</dcterms:created>
  <dcterms:modified xsi:type="dcterms:W3CDTF">2021-02-21T19:22:24Z</dcterms:modified>
</cp:coreProperties>
</file>