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1"/>
  </p:notesMasterIdLst>
  <p:sldIdLst>
    <p:sldId id="257" r:id="rId2"/>
    <p:sldId id="262" r:id="rId3"/>
    <p:sldId id="263" r:id="rId4"/>
    <p:sldId id="265" r:id="rId5"/>
    <p:sldId id="266" r:id="rId6"/>
    <p:sldId id="264" r:id="rId7"/>
    <p:sldId id="267" r:id="rId8"/>
    <p:sldId id="268" r:id="rId9"/>
    <p:sldId id="261" r:id="rId10"/>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CD6"/>
    <a:srgbClr val="ED1B34"/>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47AFCF-CC50-4455-8265-D15B6E5BE2AD}" v="37" dt="2021-03-02T15:59:07.5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6357" autoAdjust="0"/>
  </p:normalViewPr>
  <p:slideViewPr>
    <p:cSldViewPr snapToGrid="0">
      <p:cViewPr varScale="1">
        <p:scale>
          <a:sx n="69" d="100"/>
          <a:sy n="69" d="100"/>
        </p:scale>
        <p:origin x="834" y="60"/>
      </p:cViewPr>
      <p:guideLst>
        <p:guide pos="3840"/>
        <p:guide orient="horz"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na Oskarsson" userId="c9b6b5ba-888e-40b5-8029-fe7071a4e202" providerId="ADAL" clId="{3447AFCF-CC50-4455-8265-D15B6E5BE2AD}"/>
    <pc:docChg chg="undo custSel addSld delSld modSld addSection delSection">
      <pc:chgData name="Carina Oskarsson" userId="c9b6b5ba-888e-40b5-8029-fe7071a4e202" providerId="ADAL" clId="{3447AFCF-CC50-4455-8265-D15B6E5BE2AD}" dt="2021-03-02T16:07:12.787" v="183" actId="20577"/>
      <pc:docMkLst>
        <pc:docMk/>
      </pc:docMkLst>
      <pc:sldChg chg="setBg">
        <pc:chgData name="Carina Oskarsson" userId="c9b6b5ba-888e-40b5-8029-fe7071a4e202" providerId="ADAL" clId="{3447AFCF-CC50-4455-8265-D15B6E5BE2AD}" dt="2021-03-02T15:49:16.008" v="92"/>
        <pc:sldMkLst>
          <pc:docMk/>
          <pc:sldMk cId="2865451594" sldId="261"/>
        </pc:sldMkLst>
      </pc:sldChg>
      <pc:sldChg chg="modSp mod">
        <pc:chgData name="Carina Oskarsson" userId="c9b6b5ba-888e-40b5-8029-fe7071a4e202" providerId="ADAL" clId="{3447AFCF-CC50-4455-8265-D15B6E5BE2AD}" dt="2021-03-02T16:01:14.917" v="177" actId="20577"/>
        <pc:sldMkLst>
          <pc:docMk/>
          <pc:sldMk cId="1828775005" sldId="262"/>
        </pc:sldMkLst>
        <pc:spChg chg="mod">
          <ac:chgData name="Carina Oskarsson" userId="c9b6b5ba-888e-40b5-8029-fe7071a4e202" providerId="ADAL" clId="{3447AFCF-CC50-4455-8265-D15B6E5BE2AD}" dt="2021-03-02T16:01:14.917" v="177" actId="20577"/>
          <ac:spMkLst>
            <pc:docMk/>
            <pc:sldMk cId="1828775005" sldId="262"/>
            <ac:spMk id="2" creationId="{DF984BE6-4E94-4A99-8F52-E4F393DDA6C4}"/>
          </ac:spMkLst>
        </pc:spChg>
      </pc:sldChg>
      <pc:sldChg chg="modSp mod">
        <pc:chgData name="Carina Oskarsson" userId="c9b6b5ba-888e-40b5-8029-fe7071a4e202" providerId="ADAL" clId="{3447AFCF-CC50-4455-8265-D15B6E5BE2AD}" dt="2021-03-02T15:36:13.289" v="45" actId="20577"/>
        <pc:sldMkLst>
          <pc:docMk/>
          <pc:sldMk cId="3287563359" sldId="263"/>
        </pc:sldMkLst>
        <pc:spChg chg="mod">
          <ac:chgData name="Carina Oskarsson" userId="c9b6b5ba-888e-40b5-8029-fe7071a4e202" providerId="ADAL" clId="{3447AFCF-CC50-4455-8265-D15B6E5BE2AD}" dt="2021-03-02T15:36:13.289" v="45" actId="20577"/>
          <ac:spMkLst>
            <pc:docMk/>
            <pc:sldMk cId="3287563359" sldId="263"/>
            <ac:spMk id="2" creationId="{FD7667E7-B611-45A7-B8F4-5651F45F8AC5}"/>
          </ac:spMkLst>
        </pc:spChg>
      </pc:sldChg>
      <pc:sldChg chg="modSp mod setBg modNotesTx">
        <pc:chgData name="Carina Oskarsson" userId="c9b6b5ba-888e-40b5-8029-fe7071a4e202" providerId="ADAL" clId="{3447AFCF-CC50-4455-8265-D15B6E5BE2AD}" dt="2021-03-02T15:56:59.300" v="160" actId="20577"/>
        <pc:sldMkLst>
          <pc:docMk/>
          <pc:sldMk cId="2442479919" sldId="264"/>
        </pc:sldMkLst>
        <pc:spChg chg="mod">
          <ac:chgData name="Carina Oskarsson" userId="c9b6b5ba-888e-40b5-8029-fe7071a4e202" providerId="ADAL" clId="{3447AFCF-CC50-4455-8265-D15B6E5BE2AD}" dt="2021-03-02T15:55:20.538" v="143" actId="20577"/>
          <ac:spMkLst>
            <pc:docMk/>
            <pc:sldMk cId="2442479919" sldId="264"/>
            <ac:spMk id="2" creationId="{296995B7-C0AC-4D9F-9FD5-50F2F44BAB2F}"/>
          </ac:spMkLst>
        </pc:spChg>
        <pc:spChg chg="mod">
          <ac:chgData name="Carina Oskarsson" userId="c9b6b5ba-888e-40b5-8029-fe7071a4e202" providerId="ADAL" clId="{3447AFCF-CC50-4455-8265-D15B6E5BE2AD}" dt="2021-03-02T15:55:24.399" v="144" actId="14100"/>
          <ac:spMkLst>
            <pc:docMk/>
            <pc:sldMk cId="2442479919" sldId="264"/>
            <ac:spMk id="3" creationId="{72C9AF2B-7A66-4C8D-8B97-29A7FE036C95}"/>
          </ac:spMkLst>
        </pc:spChg>
      </pc:sldChg>
      <pc:sldChg chg="modSp mod modNotesTx">
        <pc:chgData name="Carina Oskarsson" userId="c9b6b5ba-888e-40b5-8029-fe7071a4e202" providerId="ADAL" clId="{3447AFCF-CC50-4455-8265-D15B6E5BE2AD}" dt="2021-03-02T15:54:16.324" v="131" actId="14100"/>
        <pc:sldMkLst>
          <pc:docMk/>
          <pc:sldMk cId="2885943239" sldId="265"/>
        </pc:sldMkLst>
        <pc:spChg chg="mod">
          <ac:chgData name="Carina Oskarsson" userId="c9b6b5ba-888e-40b5-8029-fe7071a4e202" providerId="ADAL" clId="{3447AFCF-CC50-4455-8265-D15B6E5BE2AD}" dt="2021-03-02T15:54:16.324" v="131" actId="14100"/>
          <ac:spMkLst>
            <pc:docMk/>
            <pc:sldMk cId="2885943239" sldId="265"/>
            <ac:spMk id="2" creationId="{22FDE639-16FA-4C05-B0E3-D3927CE36FC9}"/>
          </ac:spMkLst>
        </pc:spChg>
        <pc:spChg chg="mod">
          <ac:chgData name="Carina Oskarsson" userId="c9b6b5ba-888e-40b5-8029-fe7071a4e202" providerId="ADAL" clId="{3447AFCF-CC50-4455-8265-D15B6E5BE2AD}" dt="2021-03-02T15:53:59.092" v="126" actId="14100"/>
          <ac:spMkLst>
            <pc:docMk/>
            <pc:sldMk cId="2885943239" sldId="265"/>
            <ac:spMk id="3" creationId="{B72C7A31-92AF-4763-8510-406E212DC486}"/>
          </ac:spMkLst>
        </pc:spChg>
      </pc:sldChg>
      <pc:sldChg chg="modSp new mod">
        <pc:chgData name="Carina Oskarsson" userId="c9b6b5ba-888e-40b5-8029-fe7071a4e202" providerId="ADAL" clId="{3447AFCF-CC50-4455-8265-D15B6E5BE2AD}" dt="2021-03-02T16:01:59.276" v="182" actId="6549"/>
        <pc:sldMkLst>
          <pc:docMk/>
          <pc:sldMk cId="3219408555" sldId="266"/>
        </pc:sldMkLst>
        <pc:spChg chg="mod">
          <ac:chgData name="Carina Oskarsson" userId="c9b6b5ba-888e-40b5-8029-fe7071a4e202" providerId="ADAL" clId="{3447AFCF-CC50-4455-8265-D15B6E5BE2AD}" dt="2021-03-02T16:01:59.276" v="182" actId="6549"/>
          <ac:spMkLst>
            <pc:docMk/>
            <pc:sldMk cId="3219408555" sldId="266"/>
            <ac:spMk id="2" creationId="{9A31B36D-6315-4CBA-9E4C-10C1FCF25FEA}"/>
          </ac:spMkLst>
        </pc:spChg>
        <pc:spChg chg="mod">
          <ac:chgData name="Carina Oskarsson" userId="c9b6b5ba-888e-40b5-8029-fe7071a4e202" providerId="ADAL" clId="{3447AFCF-CC50-4455-8265-D15B6E5BE2AD}" dt="2021-03-02T15:53:42.347" v="122" actId="14100"/>
          <ac:spMkLst>
            <pc:docMk/>
            <pc:sldMk cId="3219408555" sldId="266"/>
            <ac:spMk id="3" creationId="{33131B37-9A37-46AC-82C0-1463DC1B5C40}"/>
          </ac:spMkLst>
        </pc:spChg>
      </pc:sldChg>
      <pc:sldChg chg="addSp delSp modSp new del mod setBg">
        <pc:chgData name="Carina Oskarsson" userId="c9b6b5ba-888e-40b5-8029-fe7071a4e202" providerId="ADAL" clId="{3447AFCF-CC50-4455-8265-D15B6E5BE2AD}" dt="2021-03-02T15:53:09.146" v="116" actId="2696"/>
        <pc:sldMkLst>
          <pc:docMk/>
          <pc:sldMk cId="4008196440" sldId="266"/>
        </pc:sldMkLst>
        <pc:spChg chg="add del">
          <ac:chgData name="Carina Oskarsson" userId="c9b6b5ba-888e-40b5-8029-fe7071a4e202" providerId="ADAL" clId="{3447AFCF-CC50-4455-8265-D15B6E5BE2AD}" dt="2021-03-02T15:51:20.040" v="96"/>
          <ac:spMkLst>
            <pc:docMk/>
            <pc:sldMk cId="4008196440" sldId="266"/>
            <ac:spMk id="2" creationId="{AF126C3D-7D6C-4E5D-B55A-5081E1E0893E}"/>
          </ac:spMkLst>
        </pc:spChg>
        <pc:spChg chg="add del">
          <ac:chgData name="Carina Oskarsson" userId="c9b6b5ba-888e-40b5-8029-fe7071a4e202" providerId="ADAL" clId="{3447AFCF-CC50-4455-8265-D15B6E5BE2AD}" dt="2021-03-02T15:51:20.040" v="96"/>
          <ac:spMkLst>
            <pc:docMk/>
            <pc:sldMk cId="4008196440" sldId="266"/>
            <ac:spMk id="3" creationId="{63D46D8D-CE8B-4A19-B939-DFD0A02364B9}"/>
          </ac:spMkLst>
        </pc:spChg>
        <pc:spChg chg="add del mod">
          <ac:chgData name="Carina Oskarsson" userId="c9b6b5ba-888e-40b5-8029-fe7071a4e202" providerId="ADAL" clId="{3447AFCF-CC50-4455-8265-D15B6E5BE2AD}" dt="2021-03-02T15:51:15.854" v="95"/>
          <ac:spMkLst>
            <pc:docMk/>
            <pc:sldMk cId="4008196440" sldId="266"/>
            <ac:spMk id="4" creationId="{CA6003CE-5E9D-44DE-93DA-F23FF089E312}"/>
          </ac:spMkLst>
        </pc:spChg>
        <pc:spChg chg="add del mod">
          <ac:chgData name="Carina Oskarsson" userId="c9b6b5ba-888e-40b5-8029-fe7071a4e202" providerId="ADAL" clId="{3447AFCF-CC50-4455-8265-D15B6E5BE2AD}" dt="2021-03-02T15:51:52.005" v="97" actId="21"/>
          <ac:spMkLst>
            <pc:docMk/>
            <pc:sldMk cId="4008196440" sldId="266"/>
            <ac:spMk id="5" creationId="{33045445-9F37-4D6B-AC88-6932E8E91FEF}"/>
          </ac:spMkLst>
        </pc:spChg>
        <pc:spChg chg="add mod">
          <ac:chgData name="Carina Oskarsson" userId="c9b6b5ba-888e-40b5-8029-fe7071a4e202" providerId="ADAL" clId="{3447AFCF-CC50-4455-8265-D15B6E5BE2AD}" dt="2021-03-02T15:51:53.280" v="98"/>
          <ac:spMkLst>
            <pc:docMk/>
            <pc:sldMk cId="4008196440" sldId="266"/>
            <ac:spMk id="6" creationId="{5A69671A-EECF-4F98-B751-99B7090C841A}"/>
          </ac:spMkLst>
        </pc:spChg>
        <pc:spChg chg="add mod">
          <ac:chgData name="Carina Oskarsson" userId="c9b6b5ba-888e-40b5-8029-fe7071a4e202" providerId="ADAL" clId="{3447AFCF-CC50-4455-8265-D15B6E5BE2AD}" dt="2021-03-02T15:52:59.967" v="115" actId="5793"/>
          <ac:spMkLst>
            <pc:docMk/>
            <pc:sldMk cId="4008196440" sldId="266"/>
            <ac:spMk id="7" creationId="{60A78994-4D52-497A-A04F-6D71629BB07E}"/>
          </ac:spMkLst>
        </pc:spChg>
      </pc:sldChg>
      <pc:sldChg chg="modSp new mod">
        <pc:chgData name="Carina Oskarsson" userId="c9b6b5ba-888e-40b5-8029-fe7071a4e202" providerId="ADAL" clId="{3447AFCF-CC50-4455-8265-D15B6E5BE2AD}" dt="2021-03-02T16:07:12.787" v="183" actId="20577"/>
        <pc:sldMkLst>
          <pc:docMk/>
          <pc:sldMk cId="2343357090" sldId="267"/>
        </pc:sldMkLst>
        <pc:spChg chg="mod">
          <ac:chgData name="Carina Oskarsson" userId="c9b6b5ba-888e-40b5-8029-fe7071a4e202" providerId="ADAL" clId="{3447AFCF-CC50-4455-8265-D15B6E5BE2AD}" dt="2021-03-02T16:07:12.787" v="183" actId="20577"/>
          <ac:spMkLst>
            <pc:docMk/>
            <pc:sldMk cId="2343357090" sldId="267"/>
            <ac:spMk id="2" creationId="{9FF7074F-F44F-4B68-9E24-C080CBAE7699}"/>
          </ac:spMkLst>
        </pc:spChg>
        <pc:spChg chg="mod">
          <ac:chgData name="Carina Oskarsson" userId="c9b6b5ba-888e-40b5-8029-fe7071a4e202" providerId="ADAL" clId="{3447AFCF-CC50-4455-8265-D15B6E5BE2AD}" dt="2021-03-02T15:55:09.482" v="141" actId="14100"/>
          <ac:spMkLst>
            <pc:docMk/>
            <pc:sldMk cId="2343357090" sldId="267"/>
            <ac:spMk id="3" creationId="{A3CA79FA-C8B4-46BF-BD86-ACFDD3FBC68A}"/>
          </ac:spMkLst>
        </pc:spChg>
      </pc:sldChg>
      <pc:sldChg chg="modSp new mod modNotesTx">
        <pc:chgData name="Carina Oskarsson" userId="c9b6b5ba-888e-40b5-8029-fe7071a4e202" providerId="ADAL" clId="{3447AFCF-CC50-4455-8265-D15B6E5BE2AD}" dt="2021-03-02T16:01:02.473" v="176" actId="14100"/>
        <pc:sldMkLst>
          <pc:docMk/>
          <pc:sldMk cId="4021095227" sldId="268"/>
        </pc:sldMkLst>
        <pc:spChg chg="mod">
          <ac:chgData name="Carina Oskarsson" userId="c9b6b5ba-888e-40b5-8029-fe7071a4e202" providerId="ADAL" clId="{3447AFCF-CC50-4455-8265-D15B6E5BE2AD}" dt="2021-03-02T16:01:02.473" v="176" actId="14100"/>
          <ac:spMkLst>
            <pc:docMk/>
            <pc:sldMk cId="4021095227" sldId="268"/>
            <ac:spMk id="2" creationId="{178CD34F-7E27-46FB-A163-EB1760C6A6C0}"/>
          </ac:spMkLst>
        </pc:spChg>
        <pc:spChg chg="mod">
          <ac:chgData name="Carina Oskarsson" userId="c9b6b5ba-888e-40b5-8029-fe7071a4e202" providerId="ADAL" clId="{3447AFCF-CC50-4455-8265-D15B6E5BE2AD}" dt="2021-03-02T15:57:48.066" v="164" actId="14100"/>
          <ac:spMkLst>
            <pc:docMk/>
            <pc:sldMk cId="4021095227" sldId="268"/>
            <ac:spMk id="3" creationId="{9C605135-0DA4-470A-A5BC-1F087E22C09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3/2/2021</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a:t>
            </a:fld>
            <a:endParaRPr lang="sv-SE" dirty="0"/>
          </a:p>
        </p:txBody>
      </p:sp>
    </p:spTree>
    <p:extLst>
      <p:ext uri="{BB962C8B-B14F-4D97-AF65-F5344CB8AC3E}">
        <p14:creationId xmlns:p14="http://schemas.microsoft.com/office/powerpoint/2010/main" val="345718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Valet att bygga upp egna organisationer för arbetarnas välfärd parallellt med den offentliga sektorn byggde till stor del på nödtvång – arbetarrörelsen hade ännu inte makt att påverka samhället i stort. Men denna självorganisering byggde också på en självförvaltningstanke – att det nya samhället skulle bygga på gemensamma beslut underifrån – och på strategiska överväganden. Utan en stark arbetarrörelse som kunde stå på egna ben skulle det vara svårt att få reformarbetet att bli bestående. Denna folkrörelsesocialistiska tradition är ännu levande inom socialdemokratin, även om flera av dessa uppgifter så småningom överfördes till det offentliga efter demokratins genombrott. Ett exempel är att a-kassorna fortfarande är under facklig kontroll, för att det finns värde i en stark organisering av löntagarna.</a:t>
            </a:r>
          </a:p>
        </p:txBody>
      </p:sp>
      <p:sp>
        <p:nvSpPr>
          <p:cNvPr id="4" name="Platshållare för bildnummer 3"/>
          <p:cNvSpPr>
            <a:spLocks noGrp="1"/>
          </p:cNvSpPr>
          <p:nvPr>
            <p:ph type="sldNum" sz="quarter" idx="5"/>
          </p:nvPr>
        </p:nvSpPr>
        <p:spPr/>
        <p:txBody>
          <a:bodyPr/>
          <a:lstStyle/>
          <a:p>
            <a:fld id="{118ED29D-D7E3-4547-AF0B-728EC45DF93B}" type="slidenum">
              <a:rPr lang="en-US" smtClean="0"/>
              <a:t>3</a:t>
            </a:fld>
            <a:endParaRPr lang="en-US"/>
          </a:p>
        </p:txBody>
      </p:sp>
    </p:spTree>
    <p:extLst>
      <p:ext uri="{BB962C8B-B14F-4D97-AF65-F5344CB8AC3E}">
        <p14:creationId xmlns:p14="http://schemas.microsoft.com/office/powerpoint/2010/main" val="201022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Att reglera marknadens funktionssätt, och makten över produktionsmedlem, genom lagar och avtal har varit centralt ända sedan arbetarrörelsens genombrott. Bland annat genom kraven på lagmässig reglering av arbetstiden till åtta timmar. Senare har denna tradition kommit att gå under beteckningen funktionssocialism.</a:t>
            </a:r>
          </a:p>
          <a:p>
            <a:r>
              <a:rPr lang="sv-SE" dirty="0"/>
              <a:t>Arbetsrättsliga lagar som exempelvis semesterlag, arbetstidslag och arbetsmiljölag är typexempel på funktionssocialistiskt inriktade reformer. Ägandeförhållandena förändras inte, men däremot påverkas relationen mellan ägaren och de anställda på företagen genom att det regleras vad ägaren får och inte får göra. Likaså innebär allemansrätt, strandskydd och </a:t>
            </a:r>
            <a:r>
              <a:rPr lang="sv-SE" dirty="0" err="1"/>
              <a:t>planoch</a:t>
            </a:r>
            <a:r>
              <a:rPr lang="sv-SE" dirty="0"/>
              <a:t> bygglagstiftning inskränkningar av en markägares rättigheter över sin mark i syfte att garantera det allmännas intressen.</a:t>
            </a:r>
          </a:p>
        </p:txBody>
      </p:sp>
      <p:sp>
        <p:nvSpPr>
          <p:cNvPr id="4" name="Platshållare för bildnummer 3"/>
          <p:cNvSpPr>
            <a:spLocks noGrp="1"/>
          </p:cNvSpPr>
          <p:nvPr>
            <p:ph type="sldNum" sz="quarter" idx="5"/>
          </p:nvPr>
        </p:nvSpPr>
        <p:spPr/>
        <p:txBody>
          <a:bodyPr/>
          <a:lstStyle/>
          <a:p>
            <a:fld id="{118ED29D-D7E3-4547-AF0B-728EC45DF93B}" type="slidenum">
              <a:rPr lang="en-US" smtClean="0"/>
              <a:t>4</a:t>
            </a:fld>
            <a:endParaRPr lang="en-US"/>
          </a:p>
        </p:txBody>
      </p:sp>
    </p:spTree>
    <p:extLst>
      <p:ext uri="{BB962C8B-B14F-4D97-AF65-F5344CB8AC3E}">
        <p14:creationId xmlns:p14="http://schemas.microsoft.com/office/powerpoint/2010/main" val="1636550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Ett tredje betydelsefullt spår i socialdemokratins idéutveckling är den stats- eller kommunsocialistiska traditionen. </a:t>
            </a:r>
          </a:p>
          <a:p>
            <a:r>
              <a:rPr lang="sv-SE" dirty="0"/>
              <a:t>Det offentliga ägandet omfattar i vårt land i huvudsak naturtillgångar, infrastruktur som vägar, järnvägar, elnät och telekommunikationer, hyreslägenheter samt välfärdsverksamheter som utbildningsväsende och sjukvård. Den sociala tryggheten bygger på offentligt, administrerade socialförsäkringssystem, och stora delar av pensionskapitalet är också i offentlig ägo genom AP-fonderna.</a:t>
            </a:r>
          </a:p>
        </p:txBody>
      </p:sp>
      <p:sp>
        <p:nvSpPr>
          <p:cNvPr id="4" name="Platshållare för bildnummer 3"/>
          <p:cNvSpPr>
            <a:spLocks noGrp="1"/>
          </p:cNvSpPr>
          <p:nvPr>
            <p:ph type="sldNum" sz="quarter" idx="5"/>
          </p:nvPr>
        </p:nvSpPr>
        <p:spPr/>
        <p:txBody>
          <a:bodyPr/>
          <a:lstStyle/>
          <a:p>
            <a:fld id="{118ED29D-D7E3-4547-AF0B-728EC45DF93B}" type="slidenum">
              <a:rPr lang="en-US" smtClean="0"/>
              <a:t>6</a:t>
            </a:fld>
            <a:endParaRPr lang="en-US"/>
          </a:p>
        </p:txBody>
      </p:sp>
    </p:spTree>
    <p:extLst>
      <p:ext uri="{BB962C8B-B14F-4D97-AF65-F5344CB8AC3E}">
        <p14:creationId xmlns:p14="http://schemas.microsoft.com/office/powerpoint/2010/main" val="2493949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Där man uppfattat att det räckt med att reglera marknaden utan att förändra ägarstrukturerna har den metoden använts, medan man vid andra tillfällen och i andra sektorer valt att starta upp folkrörelsedrivna alternativ eller starta eller föra över verksamhet i offentlig regi.</a:t>
            </a:r>
          </a:p>
          <a:p>
            <a:r>
              <a:rPr lang="sv-SE" dirty="0"/>
              <a:t>En viktig del i reformarbetet är också att skapa stöd för våra idéer och förslag hos medborgarna. För att nå framgång är det bra att vara medveten om att det spelar roll vad vi säger och hur vi talar om saker i politiken. Genom att vår retorik utgår från människor och deras vardag, och genom att vi berättar varför vi vill göra saker blir det tydligt att vår politik sätter människan i centrum, och att vårt mål är att skapa förutsättningar för människor att leva sina liv fullt ut, i frihet och välstånd</a:t>
            </a:r>
          </a:p>
        </p:txBody>
      </p:sp>
      <p:sp>
        <p:nvSpPr>
          <p:cNvPr id="4" name="Platshållare för bildnummer 3"/>
          <p:cNvSpPr>
            <a:spLocks noGrp="1"/>
          </p:cNvSpPr>
          <p:nvPr>
            <p:ph type="sldNum" sz="quarter" idx="5"/>
          </p:nvPr>
        </p:nvSpPr>
        <p:spPr/>
        <p:txBody>
          <a:bodyPr/>
          <a:lstStyle/>
          <a:p>
            <a:fld id="{118ED29D-D7E3-4547-AF0B-728EC45DF93B}" type="slidenum">
              <a:rPr lang="en-US" smtClean="0"/>
              <a:t>8</a:t>
            </a:fld>
            <a:endParaRPr lang="en-US"/>
          </a:p>
        </p:txBody>
      </p:sp>
    </p:spTree>
    <p:extLst>
      <p:ext uri="{BB962C8B-B14F-4D97-AF65-F5344CB8AC3E}">
        <p14:creationId xmlns:p14="http://schemas.microsoft.com/office/powerpoint/2010/main" val="1862801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9</a:t>
            </a:fld>
            <a:endParaRPr lang="sv-SE" dirty="0"/>
          </a:p>
        </p:txBody>
      </p:sp>
    </p:spTree>
    <p:extLst>
      <p:ext uri="{BB962C8B-B14F-4D97-AF65-F5344CB8AC3E}">
        <p14:creationId xmlns:p14="http://schemas.microsoft.com/office/powerpoint/2010/main" val="36793591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B53703D8-CEB9-4C86-8AD4-11466FC2E0A9}"/>
              </a:ext>
            </a:extLst>
          </p:cNvPr>
          <p:cNvPicPr>
            <a:picLocks noChangeAspect="1"/>
          </p:cNvPicPr>
          <p:nvPr userDrawn="1"/>
        </p:nvPicPr>
        <p:blipFill>
          <a:blip r:embed="rId2"/>
          <a:stretch>
            <a:fillRect/>
          </a:stretch>
        </p:blipFill>
        <p:spPr>
          <a:xfrm>
            <a:off x="0" y="1714"/>
            <a:ext cx="12192000" cy="6854572"/>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t" anchorCtr="0"/>
          <a:lstStyle>
            <a:lvl1pPr algn="l">
              <a:defRPr sz="8400">
                <a:solidFill>
                  <a:schemeClr val="bg1"/>
                </a:solidFill>
              </a:defRPr>
            </a:lvl1pPr>
          </a:lstStyle>
          <a:p>
            <a:r>
              <a:rPr lang="sv-SE" dirty="0"/>
              <a:t>Klicka här för att ändra format</a:t>
            </a:r>
          </a:p>
        </p:txBody>
      </p:sp>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ros)">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ros)">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
        <p:nvSpPr>
          <p:cNvPr id="8" name="textruta 7">
            <a:extLst>
              <a:ext uri="{FF2B5EF4-FFF2-40B4-BE49-F238E27FC236}">
                <a16:creationId xmlns:a16="http://schemas.microsoft.com/office/drawing/2014/main" id="{D00F94DA-5798-4145-917A-AE47D0E3914F}"/>
              </a:ext>
            </a:extLst>
          </p:cNvPr>
          <p:cNvSpPr txBox="1"/>
          <p:nvPr userDrawn="1"/>
        </p:nvSpPr>
        <p:spPr>
          <a:xfrm>
            <a:off x="1205607" y="2237257"/>
            <a:ext cx="10104077" cy="2282333"/>
          </a:xfrm>
          <a:prstGeom prst="rect">
            <a:avLst/>
          </a:prstGeom>
          <a:noFill/>
        </p:spPr>
        <p:txBody>
          <a:bodyPr wrap="square" lIns="0" tIns="180000" rIns="0" bIns="0" rtlCol="0">
            <a:spAutoFit/>
          </a:bodyPr>
          <a:lstStyle/>
          <a:p>
            <a:pPr>
              <a:lnSpc>
                <a:spcPct val="80000"/>
              </a:lnSpc>
            </a:pPr>
            <a:r>
              <a:rPr lang="sv-SE" sz="8300" cap="all" baseline="0" dirty="0">
                <a:solidFill>
                  <a:schemeClr val="bg1"/>
                </a:solidFill>
                <a:latin typeface="+mj-lt"/>
              </a:rPr>
              <a:t>Ett starkare samhälle.</a:t>
            </a:r>
          </a:p>
          <a:p>
            <a:pPr>
              <a:lnSpc>
                <a:spcPct val="80000"/>
              </a:lnSpc>
            </a:pPr>
            <a:r>
              <a:rPr lang="sv-SE" sz="8300" cap="all" baseline="0" dirty="0">
                <a:solidFill>
                  <a:schemeClr val="bg1"/>
                </a:solidFill>
                <a:latin typeface="+mj-lt"/>
              </a:rPr>
              <a:t>Ett tryggare Sverige.</a:t>
            </a:r>
          </a:p>
        </p:txBody>
      </p:sp>
    </p:spTree>
    <p:extLst>
      <p:ext uri="{BB962C8B-B14F-4D97-AF65-F5344CB8AC3E}">
        <p14:creationId xmlns:p14="http://schemas.microsoft.com/office/powerpoint/2010/main" val="400277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utbild 2">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3"/>
          <a:stretch>
            <a:fillRect/>
          </a:stretch>
        </p:blipFill>
        <p:spPr>
          <a:xfrm>
            <a:off x="4397970" y="2148029"/>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9" name="Bildobjekt 18">
            <a:extLst>
              <a:ext uri="{FF2B5EF4-FFF2-40B4-BE49-F238E27FC236}">
                <a16:creationId xmlns:a16="http://schemas.microsoft.com/office/drawing/2014/main" id="{78EC6EB9-F10D-4113-BF4C-AA46D5D2E6A2}"/>
              </a:ext>
            </a:extLst>
          </p:cNvPr>
          <p:cNvPicPr>
            <a:picLocks noChangeAspect="1"/>
          </p:cNvPicPr>
          <p:nvPr userDrawn="1"/>
        </p:nvPicPr>
        <p:blipFill>
          <a:blip r:embed="rId10"/>
          <a:stretch>
            <a:fillRect/>
          </a:stretch>
        </p:blipFill>
        <p:spPr>
          <a:xfrm>
            <a:off x="0" y="8589"/>
            <a:ext cx="12192000" cy="685457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9"/>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0" r:id="rId6"/>
    <p:sldLayoutId id="2147483683" r:id="rId7"/>
  </p:sldLayoutIdLst>
  <p:txStyles>
    <p:titleStyle>
      <a:lvl1pPr algn="l" rtl="0" eaLnBrk="1" fontAlgn="base" hangingPunct="1">
        <a:lnSpc>
          <a:spcPct val="80000"/>
        </a:lnSpc>
        <a:spcBef>
          <a:spcPct val="0"/>
        </a:spcBef>
        <a:spcAft>
          <a:spcPct val="0"/>
        </a:spcAft>
        <a:defRPr sz="5400" b="1"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61293-872C-49DF-AEC5-D19413139D1E}"/>
              </a:ext>
            </a:extLst>
          </p:cNvPr>
          <p:cNvSpPr>
            <a:spLocks noGrp="1"/>
          </p:cNvSpPr>
          <p:nvPr>
            <p:ph type="ctrTitle"/>
          </p:nvPr>
        </p:nvSpPr>
        <p:spPr>
          <a:xfrm>
            <a:off x="415637" y="1183133"/>
            <a:ext cx="11042072" cy="4212317"/>
          </a:xfrm>
        </p:spPr>
        <p:txBody>
          <a:bodyPr/>
          <a:lstStyle/>
          <a:p>
            <a:r>
              <a:rPr lang="sv-SE" dirty="0"/>
              <a:t>Socialdemokratiska idétraditioner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DF984BE6-4E94-4A99-8F52-E4F393DDA6C4}"/>
              </a:ext>
            </a:extLst>
          </p:cNvPr>
          <p:cNvSpPr>
            <a:spLocks noGrp="1"/>
          </p:cNvSpPr>
          <p:nvPr>
            <p:ph idx="1"/>
          </p:nvPr>
        </p:nvSpPr>
        <p:spPr>
          <a:xfrm>
            <a:off x="762001" y="817418"/>
            <a:ext cx="9781308" cy="4697782"/>
          </a:xfrm>
        </p:spPr>
        <p:txBody>
          <a:bodyPr/>
          <a:lstStyle/>
          <a:p>
            <a:pPr marL="0" indent="0">
              <a:buNone/>
            </a:pPr>
            <a:r>
              <a:rPr lang="sv-SE" dirty="0"/>
              <a:t>Socialdemokratin förfogar över flera olika parallella strategier för hur olika samhällsproblem kan hanteras genom att gripa in i samhällsutvecklingen med politiska medel. </a:t>
            </a:r>
          </a:p>
          <a:p>
            <a:pPr marL="0" indent="0">
              <a:buNone/>
            </a:pPr>
            <a:endParaRPr lang="sv-SE" dirty="0"/>
          </a:p>
          <a:p>
            <a:pPr marL="0" indent="0">
              <a:buNone/>
            </a:pPr>
            <a:r>
              <a:rPr lang="sv-SE" dirty="0"/>
              <a:t>Dessa strategier stammar från tre idétraditioner ur arbetarrörelsens historia:</a:t>
            </a:r>
          </a:p>
          <a:p>
            <a:pPr marL="457200" indent="-457200">
              <a:buAutoNum type="arabicPeriod"/>
            </a:pPr>
            <a:r>
              <a:rPr lang="sv-SE" dirty="0"/>
              <a:t>Folkrörelsesocialism </a:t>
            </a:r>
          </a:p>
          <a:p>
            <a:pPr marL="457200" indent="-457200">
              <a:buAutoNum type="arabicPeriod"/>
            </a:pPr>
            <a:r>
              <a:rPr lang="sv-SE" dirty="0"/>
              <a:t>Funktionssocialism </a:t>
            </a:r>
          </a:p>
          <a:p>
            <a:pPr marL="457200" indent="-457200">
              <a:buAutoNum type="arabicPeriod"/>
            </a:pPr>
            <a:r>
              <a:rPr lang="sv-SE" dirty="0"/>
              <a:t>Stats- och kommunsocialism</a:t>
            </a:r>
          </a:p>
        </p:txBody>
      </p:sp>
    </p:spTree>
    <p:extLst>
      <p:ext uri="{BB962C8B-B14F-4D97-AF65-F5344CB8AC3E}">
        <p14:creationId xmlns:p14="http://schemas.microsoft.com/office/powerpoint/2010/main" val="18287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FD7667E7-B611-45A7-B8F4-5651F45F8AC5}"/>
              </a:ext>
            </a:extLst>
          </p:cNvPr>
          <p:cNvSpPr>
            <a:spLocks noGrp="1"/>
          </p:cNvSpPr>
          <p:nvPr>
            <p:ph idx="1"/>
          </p:nvPr>
        </p:nvSpPr>
        <p:spPr>
          <a:xfrm>
            <a:off x="484909" y="2105891"/>
            <a:ext cx="10293927" cy="3409309"/>
          </a:xfrm>
        </p:spPr>
        <p:txBody>
          <a:bodyPr/>
          <a:lstStyle/>
          <a:p>
            <a:pPr marL="0" indent="0">
              <a:buNone/>
            </a:pPr>
            <a:r>
              <a:rPr lang="sv-SE" dirty="0"/>
              <a:t>När arbetarrörelsen byggdes upp organiserades reformerna först och främst inom ramen för den egna rörelsen. </a:t>
            </a:r>
          </a:p>
          <a:p>
            <a:pPr marL="0" indent="0">
              <a:buNone/>
            </a:pPr>
            <a:r>
              <a:rPr lang="sv-SE" dirty="0"/>
              <a:t>Man byggde upp egna: </a:t>
            </a:r>
          </a:p>
          <a:p>
            <a:r>
              <a:rPr lang="sv-SE" dirty="0"/>
              <a:t>Sjuk- och arbetslöshetskassor</a:t>
            </a:r>
          </a:p>
          <a:p>
            <a:r>
              <a:rPr lang="sv-SE" dirty="0"/>
              <a:t>Kooperativa butiker </a:t>
            </a:r>
          </a:p>
          <a:p>
            <a:r>
              <a:rPr lang="sv-SE" dirty="0"/>
              <a:t>Studiecirkelbibliotek.</a:t>
            </a:r>
          </a:p>
        </p:txBody>
      </p:sp>
      <p:sp>
        <p:nvSpPr>
          <p:cNvPr id="3" name="Rubrik 2">
            <a:extLst>
              <a:ext uri="{FF2B5EF4-FFF2-40B4-BE49-F238E27FC236}">
                <a16:creationId xmlns:a16="http://schemas.microsoft.com/office/drawing/2014/main" id="{B8F03466-8FD6-4F61-9ACC-8719108ED650}"/>
              </a:ext>
            </a:extLst>
          </p:cNvPr>
          <p:cNvSpPr>
            <a:spLocks noGrp="1"/>
          </p:cNvSpPr>
          <p:nvPr>
            <p:ph type="title"/>
          </p:nvPr>
        </p:nvSpPr>
        <p:spPr>
          <a:xfrm>
            <a:off x="1173892" y="476250"/>
            <a:ext cx="8302617" cy="1755714"/>
          </a:xfrm>
        </p:spPr>
        <p:txBody>
          <a:bodyPr/>
          <a:lstStyle/>
          <a:p>
            <a:r>
              <a:rPr lang="sv-SE" dirty="0"/>
              <a:t>Folkrörelsesocialism </a:t>
            </a:r>
            <a:br>
              <a:rPr lang="sv-SE" dirty="0"/>
            </a:br>
            <a:endParaRPr lang="sv-SE" dirty="0"/>
          </a:p>
        </p:txBody>
      </p:sp>
    </p:spTree>
    <p:extLst>
      <p:ext uri="{BB962C8B-B14F-4D97-AF65-F5344CB8AC3E}">
        <p14:creationId xmlns:p14="http://schemas.microsoft.com/office/powerpoint/2010/main" val="3287563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22FDE639-16FA-4C05-B0E3-D3927CE36FC9}"/>
              </a:ext>
            </a:extLst>
          </p:cNvPr>
          <p:cNvSpPr>
            <a:spLocks noGrp="1"/>
          </p:cNvSpPr>
          <p:nvPr>
            <p:ph idx="1"/>
          </p:nvPr>
        </p:nvSpPr>
        <p:spPr>
          <a:xfrm>
            <a:off x="387927" y="1953491"/>
            <a:ext cx="9781309" cy="4724400"/>
          </a:xfrm>
        </p:spPr>
        <p:txBody>
          <a:bodyPr/>
          <a:lstStyle/>
          <a:p>
            <a:pPr marL="0" indent="0">
              <a:buNone/>
            </a:pPr>
            <a:r>
              <a:rPr lang="sv-SE" dirty="0"/>
              <a:t>Begreppet funktionssocialism syftar på att det centrala inte är makten över ägandet i sig utan makten över ägandets funktioner och verkningskrets. </a:t>
            </a:r>
          </a:p>
          <a:p>
            <a:pPr marL="0" indent="0">
              <a:buNone/>
            </a:pPr>
            <a:r>
              <a:rPr lang="sv-SE" dirty="0"/>
              <a:t>Det handlar om att reglera vad man har rätt att göra och vad man inte har rätt att göra som ägare till företag, fastigheter, mark med mera. </a:t>
            </a:r>
          </a:p>
          <a:p>
            <a:pPr marL="0" indent="0">
              <a:buNone/>
            </a:pPr>
            <a:r>
              <a:rPr lang="sv-SE" dirty="0"/>
              <a:t>För marknaden må stundtals vara en god tjänare, men den är en usel herre.</a:t>
            </a:r>
          </a:p>
        </p:txBody>
      </p:sp>
      <p:sp>
        <p:nvSpPr>
          <p:cNvPr id="3" name="Rubrik 2">
            <a:extLst>
              <a:ext uri="{FF2B5EF4-FFF2-40B4-BE49-F238E27FC236}">
                <a16:creationId xmlns:a16="http://schemas.microsoft.com/office/drawing/2014/main" id="{B72C7A31-92AF-4763-8510-406E212DC486}"/>
              </a:ext>
            </a:extLst>
          </p:cNvPr>
          <p:cNvSpPr>
            <a:spLocks noGrp="1"/>
          </p:cNvSpPr>
          <p:nvPr>
            <p:ph type="title"/>
          </p:nvPr>
        </p:nvSpPr>
        <p:spPr>
          <a:xfrm>
            <a:off x="789710" y="476249"/>
            <a:ext cx="7945774" cy="1033895"/>
          </a:xfrm>
        </p:spPr>
        <p:txBody>
          <a:bodyPr/>
          <a:lstStyle/>
          <a:p>
            <a:r>
              <a:rPr lang="sv-SE" dirty="0"/>
              <a:t>Funktionssocialism</a:t>
            </a:r>
          </a:p>
        </p:txBody>
      </p:sp>
    </p:spTree>
    <p:extLst>
      <p:ext uri="{BB962C8B-B14F-4D97-AF65-F5344CB8AC3E}">
        <p14:creationId xmlns:p14="http://schemas.microsoft.com/office/powerpoint/2010/main" val="2885943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9A31B36D-6315-4CBA-9E4C-10C1FCF25FEA}"/>
              </a:ext>
            </a:extLst>
          </p:cNvPr>
          <p:cNvSpPr>
            <a:spLocks noGrp="1"/>
          </p:cNvSpPr>
          <p:nvPr>
            <p:ph idx="1"/>
          </p:nvPr>
        </p:nvSpPr>
        <p:spPr>
          <a:xfrm>
            <a:off x="498764" y="2147455"/>
            <a:ext cx="9531926" cy="3367745"/>
          </a:xfrm>
        </p:spPr>
        <p:txBody>
          <a:bodyPr/>
          <a:lstStyle/>
          <a:p>
            <a:r>
              <a:rPr lang="sv-SE" dirty="0"/>
              <a:t>Medbestämmandelag  	</a:t>
            </a:r>
          </a:p>
          <a:p>
            <a:r>
              <a:rPr lang="sv-SE" dirty="0"/>
              <a:t>Allemansrätt</a:t>
            </a:r>
          </a:p>
          <a:p>
            <a:r>
              <a:rPr lang="sv-SE" dirty="0"/>
              <a:t>LAS</a:t>
            </a:r>
          </a:p>
          <a:p>
            <a:r>
              <a:rPr lang="sv-SE" dirty="0"/>
              <a:t>Arbetstidslag</a:t>
            </a:r>
          </a:p>
          <a:p>
            <a:r>
              <a:rPr lang="sv-SE" dirty="0"/>
              <a:t>Arbetsmiljölag</a:t>
            </a:r>
          </a:p>
          <a:p>
            <a:r>
              <a:rPr lang="sv-SE" dirty="0"/>
              <a:t>Strandskydd</a:t>
            </a:r>
          </a:p>
          <a:p>
            <a:r>
              <a:rPr lang="sv-SE" dirty="0"/>
              <a:t>Plan och Bygglagstiftning</a:t>
            </a:r>
          </a:p>
          <a:p>
            <a:endParaRPr lang="sv-SE" dirty="0"/>
          </a:p>
        </p:txBody>
      </p:sp>
      <p:sp>
        <p:nvSpPr>
          <p:cNvPr id="3" name="Rubrik 2">
            <a:extLst>
              <a:ext uri="{FF2B5EF4-FFF2-40B4-BE49-F238E27FC236}">
                <a16:creationId xmlns:a16="http://schemas.microsoft.com/office/drawing/2014/main" id="{33131B37-9A37-46AC-82C0-1463DC1B5C40}"/>
              </a:ext>
            </a:extLst>
          </p:cNvPr>
          <p:cNvSpPr>
            <a:spLocks noGrp="1"/>
          </p:cNvSpPr>
          <p:nvPr>
            <p:ph type="title"/>
          </p:nvPr>
        </p:nvSpPr>
        <p:spPr>
          <a:xfrm>
            <a:off x="914400" y="476250"/>
            <a:ext cx="7821083" cy="866550"/>
          </a:xfrm>
        </p:spPr>
        <p:txBody>
          <a:bodyPr/>
          <a:lstStyle/>
          <a:p>
            <a:r>
              <a:rPr lang="sv-SE" dirty="0"/>
              <a:t>Funktionssocialism</a:t>
            </a:r>
          </a:p>
        </p:txBody>
      </p:sp>
    </p:spTree>
    <p:extLst>
      <p:ext uri="{BB962C8B-B14F-4D97-AF65-F5344CB8AC3E}">
        <p14:creationId xmlns:p14="http://schemas.microsoft.com/office/powerpoint/2010/main" val="3219408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296995B7-C0AC-4D9F-9FD5-50F2F44BAB2F}"/>
              </a:ext>
            </a:extLst>
          </p:cNvPr>
          <p:cNvSpPr>
            <a:spLocks noGrp="1"/>
          </p:cNvSpPr>
          <p:nvPr>
            <p:ph idx="1"/>
          </p:nvPr>
        </p:nvSpPr>
        <p:spPr>
          <a:xfrm>
            <a:off x="443345" y="2189018"/>
            <a:ext cx="10224655" cy="3326182"/>
          </a:xfrm>
        </p:spPr>
        <p:txBody>
          <a:bodyPr/>
          <a:lstStyle/>
          <a:p>
            <a:pPr marL="0" indent="0">
              <a:buNone/>
            </a:pPr>
            <a:r>
              <a:rPr lang="sv-SE" dirty="0"/>
              <a:t>Genom att det offentliga bygger upp verksamheter i egen regi, alternativt tar över privatdriven verksamhet, kan man skapa en fungerande och likvärdig verksamhet. </a:t>
            </a:r>
          </a:p>
          <a:p>
            <a:pPr marL="0" indent="0">
              <a:buNone/>
            </a:pPr>
            <a:r>
              <a:rPr lang="sv-SE" dirty="0"/>
              <a:t>Det offentliga ägandet ska garantera att verksamheten sker i folkflertalets intresse för ögonen, snarare än för att generera vinster.</a:t>
            </a:r>
          </a:p>
          <a:p>
            <a:endParaRPr lang="sv-SE" dirty="0"/>
          </a:p>
        </p:txBody>
      </p:sp>
      <p:sp>
        <p:nvSpPr>
          <p:cNvPr id="3" name="Rubrik 2">
            <a:extLst>
              <a:ext uri="{FF2B5EF4-FFF2-40B4-BE49-F238E27FC236}">
                <a16:creationId xmlns:a16="http://schemas.microsoft.com/office/drawing/2014/main" id="{72C9AF2B-7A66-4C8D-8B97-29A7FE036C95}"/>
              </a:ext>
            </a:extLst>
          </p:cNvPr>
          <p:cNvSpPr>
            <a:spLocks noGrp="1"/>
          </p:cNvSpPr>
          <p:nvPr>
            <p:ph type="title"/>
          </p:nvPr>
        </p:nvSpPr>
        <p:spPr>
          <a:xfrm>
            <a:off x="540327" y="249382"/>
            <a:ext cx="10446327" cy="1717963"/>
          </a:xfrm>
        </p:spPr>
        <p:txBody>
          <a:bodyPr/>
          <a:lstStyle/>
          <a:p>
            <a:br>
              <a:rPr lang="sv-SE" dirty="0"/>
            </a:br>
            <a:br>
              <a:rPr lang="sv-SE" dirty="0"/>
            </a:br>
            <a:br>
              <a:rPr lang="sv-SE" dirty="0"/>
            </a:br>
            <a:br>
              <a:rPr lang="sv-SE" dirty="0"/>
            </a:br>
            <a:r>
              <a:rPr lang="sv-SE" dirty="0"/>
              <a:t>Stats- och kommunsocialism</a:t>
            </a:r>
            <a:br>
              <a:rPr lang="sv-SE" dirty="0"/>
            </a:br>
            <a:endParaRPr lang="sv-SE" dirty="0"/>
          </a:p>
        </p:txBody>
      </p:sp>
    </p:spTree>
    <p:extLst>
      <p:ext uri="{BB962C8B-B14F-4D97-AF65-F5344CB8AC3E}">
        <p14:creationId xmlns:p14="http://schemas.microsoft.com/office/powerpoint/2010/main" val="2442479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9FF7074F-F44F-4B68-9E24-C080CBAE7699}"/>
              </a:ext>
            </a:extLst>
          </p:cNvPr>
          <p:cNvSpPr>
            <a:spLocks noGrp="1"/>
          </p:cNvSpPr>
          <p:nvPr>
            <p:ph idx="1"/>
          </p:nvPr>
        </p:nvSpPr>
        <p:spPr>
          <a:xfrm>
            <a:off x="415636" y="2410691"/>
            <a:ext cx="8317964" cy="3104509"/>
          </a:xfrm>
        </p:spPr>
        <p:txBody>
          <a:bodyPr/>
          <a:lstStyle/>
          <a:p>
            <a:r>
              <a:rPr lang="sv-SE" dirty="0"/>
              <a:t>Infrastruktur så som vägar och järnvägen</a:t>
            </a:r>
          </a:p>
          <a:p>
            <a:r>
              <a:rPr lang="sv-SE" dirty="0"/>
              <a:t>Elnät</a:t>
            </a:r>
          </a:p>
          <a:p>
            <a:r>
              <a:rPr lang="sv-SE" dirty="0"/>
              <a:t>Telekommunikation</a:t>
            </a:r>
          </a:p>
          <a:p>
            <a:r>
              <a:rPr lang="sv-SE" dirty="0"/>
              <a:t>Hyreslägenheter</a:t>
            </a:r>
          </a:p>
          <a:p>
            <a:r>
              <a:rPr lang="sv-SE" dirty="0"/>
              <a:t>Välfärdssamhället</a:t>
            </a:r>
          </a:p>
          <a:p>
            <a:r>
              <a:rPr lang="sv-SE" dirty="0"/>
              <a:t>Utbildningsväsendet</a:t>
            </a:r>
          </a:p>
          <a:p>
            <a:r>
              <a:rPr lang="sv-SE" dirty="0"/>
              <a:t>Sjukvården</a:t>
            </a:r>
          </a:p>
        </p:txBody>
      </p:sp>
      <p:sp>
        <p:nvSpPr>
          <p:cNvPr id="3" name="Rubrik 2">
            <a:extLst>
              <a:ext uri="{FF2B5EF4-FFF2-40B4-BE49-F238E27FC236}">
                <a16:creationId xmlns:a16="http://schemas.microsoft.com/office/drawing/2014/main" id="{A3CA79FA-C8B4-46BF-BD86-ACFDD3FBC68A}"/>
              </a:ext>
            </a:extLst>
          </p:cNvPr>
          <p:cNvSpPr>
            <a:spLocks noGrp="1"/>
          </p:cNvSpPr>
          <p:nvPr>
            <p:ph type="title"/>
          </p:nvPr>
        </p:nvSpPr>
        <p:spPr>
          <a:xfrm>
            <a:off x="415635" y="476250"/>
            <a:ext cx="10571019" cy="1227859"/>
          </a:xfrm>
        </p:spPr>
        <p:txBody>
          <a:bodyPr/>
          <a:lstStyle/>
          <a:p>
            <a:r>
              <a:rPr lang="sv-SE" dirty="0"/>
              <a:t>Stats- och kommunsocialism</a:t>
            </a:r>
          </a:p>
        </p:txBody>
      </p:sp>
    </p:spTree>
    <p:extLst>
      <p:ext uri="{BB962C8B-B14F-4D97-AF65-F5344CB8AC3E}">
        <p14:creationId xmlns:p14="http://schemas.microsoft.com/office/powerpoint/2010/main" val="2343357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178CD34F-7E27-46FB-A163-EB1760C6A6C0}"/>
              </a:ext>
            </a:extLst>
          </p:cNvPr>
          <p:cNvSpPr>
            <a:spLocks noGrp="1"/>
          </p:cNvSpPr>
          <p:nvPr>
            <p:ph idx="1"/>
          </p:nvPr>
        </p:nvSpPr>
        <p:spPr>
          <a:xfrm>
            <a:off x="568036" y="2452255"/>
            <a:ext cx="10252363" cy="3929495"/>
          </a:xfrm>
        </p:spPr>
        <p:txBody>
          <a:bodyPr/>
          <a:lstStyle/>
          <a:p>
            <a:pPr marL="0" indent="0">
              <a:buNone/>
            </a:pPr>
            <a:r>
              <a:rPr lang="sv-SE" dirty="0"/>
              <a:t>Socialdemokratins idéutveckling har sällan handlat om ”antingen eller”, utan oftast om ”både och”. Dessa tre idétraditioner har sällan ställts mot varandra, utan har använts parallellt utifrån en pragmatisk utgångspunkt för att reducera vinstintressets och öka allmänintressets inflytande över samhällsutvecklingen</a:t>
            </a:r>
          </a:p>
          <a:p>
            <a:pPr marL="0" indent="0">
              <a:buNone/>
            </a:pPr>
            <a:r>
              <a:rPr lang="sv-SE" dirty="0"/>
              <a:t>Det är också uppenbart att de olika metoderna också i många fall förutsätter varandra. Utan starka folkrörelser är det svårt att genomföra några samhällsreformer över huvud taget. Offentliga aktörers agerande kan bana väg för förändringar inom privat verksamhet, och kloka lagstiftare kan underlätta för folkrörelsernas verksamhet.</a:t>
            </a:r>
          </a:p>
        </p:txBody>
      </p:sp>
      <p:sp>
        <p:nvSpPr>
          <p:cNvPr id="3" name="Rubrik 2">
            <a:extLst>
              <a:ext uri="{FF2B5EF4-FFF2-40B4-BE49-F238E27FC236}">
                <a16:creationId xmlns:a16="http://schemas.microsoft.com/office/drawing/2014/main" id="{9C605135-0DA4-470A-A5BC-1F087E22C09D}"/>
              </a:ext>
            </a:extLst>
          </p:cNvPr>
          <p:cNvSpPr>
            <a:spLocks noGrp="1"/>
          </p:cNvSpPr>
          <p:nvPr>
            <p:ph type="title"/>
          </p:nvPr>
        </p:nvSpPr>
        <p:spPr>
          <a:xfrm>
            <a:off x="568036" y="476250"/>
            <a:ext cx="9933709" cy="1755714"/>
          </a:xfrm>
        </p:spPr>
        <p:txBody>
          <a:bodyPr/>
          <a:lstStyle/>
          <a:p>
            <a:r>
              <a:rPr lang="sv-SE" dirty="0"/>
              <a:t>Pragmatism kombinerar idétraditionerna</a:t>
            </a:r>
          </a:p>
        </p:txBody>
      </p:sp>
    </p:spTree>
    <p:extLst>
      <p:ext uri="{BB962C8B-B14F-4D97-AF65-F5344CB8AC3E}">
        <p14:creationId xmlns:p14="http://schemas.microsoft.com/office/powerpoint/2010/main" val="4021095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FD26DD9D-8285-E74B-A4B3-3B84AEC33AAE}"/>
              </a:ext>
            </a:extLst>
          </p:cNvPr>
          <p:cNvSpPr/>
          <p:nvPr/>
        </p:nvSpPr>
        <p:spPr>
          <a:xfrm>
            <a:off x="9333186" y="4214648"/>
            <a:ext cx="2490952" cy="2375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865451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PT S wide.pptx" id="{D309139B-C5CA-4961-B7D2-2E471F08073A}" vid="{C9A81B95-742E-464F-8A95-CCB3CFD03F3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(4)</Template>
  <TotalTime>49</TotalTime>
  <Words>770</Words>
  <Application>Microsoft Office PowerPoint</Application>
  <PresentationFormat>Bredbild</PresentationFormat>
  <Paragraphs>52</Paragraphs>
  <Slides>9</Slides>
  <Notes>6</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Avenir LT Pro 65 Medium</vt:lpstr>
      <vt:lpstr>Calibri</vt:lpstr>
      <vt:lpstr>Kapra Neue Custom</vt:lpstr>
      <vt:lpstr>Socialdemokraterna</vt:lpstr>
      <vt:lpstr>Socialdemokratiska idétraditioner</vt:lpstr>
      <vt:lpstr>PowerPoint-presentation</vt:lpstr>
      <vt:lpstr>Folkrörelsesocialism  </vt:lpstr>
      <vt:lpstr>Funktionssocialism</vt:lpstr>
      <vt:lpstr>Funktionssocialism</vt:lpstr>
      <vt:lpstr>    Stats- och kommunsocialism </vt:lpstr>
      <vt:lpstr>Stats- och kommunsocialism</vt:lpstr>
      <vt:lpstr>Pragmatism kombinerar idétraditionerna</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Oskarsson</dc:creator>
  <cp:lastModifiedBy>Carina Oskarsson</cp:lastModifiedBy>
  <cp:revision>2</cp:revision>
  <dcterms:created xsi:type="dcterms:W3CDTF">2020-09-10T07:35:17Z</dcterms:created>
  <dcterms:modified xsi:type="dcterms:W3CDTF">2021-03-02T16:07:23Z</dcterms:modified>
</cp:coreProperties>
</file>