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317" r:id="rId2"/>
    <p:sldId id="265" r:id="rId3"/>
    <p:sldId id="312" r:id="rId4"/>
    <p:sldId id="311" r:id="rId5"/>
    <p:sldId id="315" r:id="rId6"/>
    <p:sldId id="31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4935" autoAdjust="0"/>
  </p:normalViewPr>
  <p:slideViewPr>
    <p:cSldViewPr snapToGrid="0">
      <p:cViewPr varScale="1">
        <p:scale>
          <a:sx n="109" d="100"/>
          <a:sy n="109" d="100"/>
        </p:scale>
        <p:origin x="6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E9A97-4AAF-114B-A41A-10D760800288}" type="datetimeFigureOut">
              <a:rPr lang="sv-SE" smtClean="0"/>
              <a:t>2024-01-30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FC269-FCEF-874D-BDD7-A149CEE3C0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689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Mot 100 000 medlemmar (</a:t>
            </a:r>
            <a:r>
              <a:rPr lang="sv-SE" err="1"/>
              <a:t>frame:a</a:t>
            </a:r>
            <a:r>
              <a:rPr lang="sv-SE"/>
              <a:t> vad vi håller på med) </a:t>
            </a:r>
          </a:p>
          <a:p>
            <a:endParaRPr lang="sv-SE"/>
          </a:p>
          <a:p>
            <a:r>
              <a:rPr lang="sv-SE"/>
              <a:t>Många tänker på - kanslimöte om några veckor. </a:t>
            </a:r>
          </a:p>
          <a:p>
            <a:endParaRPr lang="sv-SE"/>
          </a:p>
          <a:p>
            <a:r>
              <a:rPr lang="sv-SE"/>
              <a:t>Tobias - beredning, kanske liten inflygning för Magdalena vad gör PSK? 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3FC269-FCEF-874D-BDD7-A149CEE3C0E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7442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3FC269-FCEF-874D-BDD7-A149CEE3C0E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27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Valledningen för EU-valet har pekat ut vilka politiska områden som är prioriterade i EU-valet. Det är dessa områden som finns i studiematerialet. </a:t>
            </a:r>
          </a:p>
          <a:p>
            <a:r>
              <a:rPr lang="sv-SE" dirty="0"/>
              <a:t>Starta eller delta i en studiecirkel – välj det eller de politiska områden som intresserar gruppen. Rapportera till och ta hjälp av ABF på orten.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3FC269-FCEF-874D-BDD7-A149CEE3C0E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56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Fyll i datum och tider som </a:t>
            </a:r>
            <a:r>
              <a:rPr lang="sv-SE"/>
              <a:t>är aktuella hos er.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3FC269-FCEF-874D-BDD7-A149CEE3C0E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07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ubrikbild">
  <p:cSld name="Rubrikbild">
    <p:bg>
      <p:bgPr>
        <a:solidFill>
          <a:schemeClr val="accen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89169" y="3575245"/>
            <a:ext cx="5082459" cy="431238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162051" y="1183133"/>
            <a:ext cx="9614000" cy="42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5000" rIns="0" bIns="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400" b="0">
                <a:solidFill>
                  <a:schemeClr val="lt1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189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ubrik och innehåll">
  <p:cSld name="Rubrik och innehåll"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800"/>
              <a:buFont typeface="Avenir"/>
              <a:buChar char="•"/>
              <a:defRPr b="0" i="0">
                <a:latin typeface="Avenir"/>
                <a:ea typeface="Avenir"/>
                <a:cs typeface="Avenir"/>
                <a:sym typeface="Avenir"/>
              </a:defRPr>
            </a:lvl1pPr>
            <a:lvl2pPr marL="1219170" lvl="1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828754" lvl="2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3657509" lvl="5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6pPr>
            <a:lvl7pPr marL="4267093" lvl="6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7pPr>
            <a:lvl8pPr marL="4876678" lvl="7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8pPr>
            <a:lvl9pPr marL="5486263" lvl="8" indent="-423323" algn="l">
              <a:lnSpc>
                <a:spcPct val="80000"/>
              </a:lnSpc>
              <a:spcBef>
                <a:spcPts val="267"/>
              </a:spcBef>
              <a:spcAft>
                <a:spcPts val="267"/>
              </a:spcAft>
              <a:buClr>
                <a:schemeClr val="dk1"/>
              </a:buClr>
              <a:buSzPts val="1400"/>
              <a:buChar char="»"/>
              <a:defRPr/>
            </a:lvl9pPr>
          </a:lstStyle>
          <a:p>
            <a:endParaRPr/>
          </a:p>
        </p:txBody>
      </p:sp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56979" y="5273268"/>
            <a:ext cx="1224000" cy="108615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368379" y="6405647"/>
            <a:ext cx="38608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1147049" y="252943"/>
            <a:ext cx="7920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173892" y="476251"/>
            <a:ext cx="7561600" cy="17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7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ubrik och innehåll">
  <p:cSld name="2_Rubrik och innehåll">
    <p:bg>
      <p:bgPr>
        <a:solidFill>
          <a:srgbClr val="ED1B34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03571" y="5324691"/>
            <a:ext cx="1136664" cy="96444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368379" y="6405647"/>
            <a:ext cx="38608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1147049" y="252943"/>
            <a:ext cx="7920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1173892" y="476251"/>
            <a:ext cx="7561600" cy="17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>
                <a:solidFill>
                  <a:schemeClr val="lt1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515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 2">
  <p:cSld name="Rubrik och innehåll 2">
    <p:bg>
      <p:bgPr>
        <a:solidFill>
          <a:srgbClr val="FEDCD6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800"/>
              <a:buFont typeface="Avenir"/>
              <a:buChar char="•"/>
              <a:defRPr/>
            </a:lvl1pPr>
            <a:lvl2pPr marL="1219170" lvl="1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828754" lvl="2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3657509" lvl="5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6pPr>
            <a:lvl7pPr marL="4267093" lvl="6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7pPr>
            <a:lvl8pPr marL="4876678" lvl="7" indent="-423323" algn="l">
              <a:lnSpc>
                <a:spcPct val="8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8pPr>
            <a:lvl9pPr marL="5486263" lvl="8" indent="-423323" algn="l">
              <a:lnSpc>
                <a:spcPct val="80000"/>
              </a:lnSpc>
              <a:spcBef>
                <a:spcPts val="267"/>
              </a:spcBef>
              <a:spcAft>
                <a:spcPts val="267"/>
              </a:spcAft>
              <a:buClr>
                <a:schemeClr val="dk1"/>
              </a:buClr>
              <a:buSzPts val="14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68379" y="6405647"/>
            <a:ext cx="38608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11147049" y="252943"/>
            <a:ext cx="7920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1173892" y="476251"/>
            <a:ext cx="7561600" cy="17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283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og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6EF17898-CBF0-9D46-988B-91F305DB48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65349" y="5677832"/>
            <a:ext cx="3261302" cy="688165"/>
          </a:xfrm>
          <a:prstGeom prst="rect">
            <a:avLst/>
          </a:prstGeom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012C9861-3691-2346-9187-033A9661D31A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ctr" anchorCtr="0"/>
          <a:lstStyle>
            <a:lvl1pPr algn="ctr">
              <a:defRPr sz="84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6804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56979" y="5273268"/>
            <a:ext cx="1224000" cy="10861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73892" y="476251"/>
            <a:ext cx="7561600" cy="17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4100" b="1" i="0" u="none" strike="noStrike" cap="none">
                <a:solidFill>
                  <a:schemeClr val="accent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173892" y="2571321"/>
            <a:ext cx="7561600" cy="29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venir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–"/>
              <a:defRPr sz="14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venir"/>
              <a:buChar char="•"/>
              <a:defRPr sz="11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venir"/>
              <a:buChar char="–"/>
              <a:defRPr sz="9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venir"/>
              <a:buChar char="»"/>
              <a:defRPr sz="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279400" algn="l" rtl="0">
              <a:lnSpc>
                <a:spcPct val="8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venir"/>
              <a:buChar char="»"/>
              <a:defRPr sz="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279400" algn="l" rtl="0">
              <a:lnSpc>
                <a:spcPct val="8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venir"/>
              <a:buChar char="»"/>
              <a:defRPr sz="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279400" algn="l" rtl="0">
              <a:lnSpc>
                <a:spcPct val="8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venir"/>
              <a:buChar char="»"/>
              <a:defRPr sz="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279400" algn="l" rtl="0">
              <a:lnSpc>
                <a:spcPct val="80000"/>
              </a:lnSpc>
              <a:spcBef>
                <a:spcPts val="100"/>
              </a:spcBef>
              <a:spcAft>
                <a:spcPts val="100"/>
              </a:spcAft>
              <a:buClr>
                <a:schemeClr val="dk1"/>
              </a:buClr>
              <a:buSzPts val="800"/>
              <a:buFont typeface="Avenir"/>
              <a:buChar char="»"/>
              <a:defRPr sz="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68379" y="6405647"/>
            <a:ext cx="38608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1147049" y="252943"/>
            <a:ext cx="7920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67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16800" cy="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39684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6" r:id="rId3"/>
    <p:sldLayoutId id="2147483667" r:id="rId4"/>
    <p:sldLayoutId id="214748366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F29A4AA-D516-4777-BEC4-93E97A2CE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3892" y="1635218"/>
            <a:ext cx="8876009" cy="2944800"/>
          </a:xfrm>
        </p:spPr>
        <p:txBody>
          <a:bodyPr/>
          <a:lstStyle/>
          <a:p>
            <a:r>
              <a:rPr lang="sv-SE" sz="2400" dirty="0"/>
              <a:t>EU-valet kan lyftas i medlemsutbildning del 1 och del 2.</a:t>
            </a:r>
            <a:br>
              <a:rPr lang="sv-SE" sz="2400" dirty="0"/>
            </a:br>
            <a:r>
              <a:rPr lang="sv-SE" sz="2400" dirty="0"/>
              <a:t>- Del 1, tex träff 4, folkrörelsen, eller träff 5, vår organisation och      det parlamentariska systemet. </a:t>
            </a:r>
            <a:br>
              <a:rPr lang="sv-SE" sz="2400" dirty="0"/>
            </a:br>
            <a:r>
              <a:rPr lang="sv-SE" sz="2400" dirty="0"/>
              <a:t>- Del 2, tex träff 3, aktuell politik. </a:t>
            </a:r>
          </a:p>
          <a:p>
            <a:r>
              <a:rPr lang="sv-SE" sz="2400" dirty="0"/>
              <a:t>Bjud gärna in en politiker, lokal/regional/nationell eller någon som står på EP-listan, med fokus att prata om EU-valet. </a:t>
            </a:r>
          </a:p>
          <a:p>
            <a:r>
              <a:rPr lang="sv-SE" sz="2400" dirty="0"/>
              <a:t>Poängen är att få deltagarna att förstå att deras insats kommer att vara avgörande för valutgången. Vi måste alla hjälpas åt! </a:t>
            </a:r>
            <a:br>
              <a:rPr lang="sv-SE" sz="2400" dirty="0"/>
            </a:br>
            <a:r>
              <a:rPr lang="sv-SE" sz="2400" dirty="0"/>
              <a:t>Försök kanalisera deltagarnas engagemang till valarbete. </a:t>
            </a:r>
          </a:p>
          <a:p>
            <a:r>
              <a:rPr lang="sv-SE" sz="2400" dirty="0"/>
              <a:t>Använd följande bilder som underlag.</a:t>
            </a:r>
          </a:p>
          <a:p>
            <a:pPr marL="152396" indent="0">
              <a:buNone/>
            </a:pPr>
            <a:endParaRPr lang="sv-SE" sz="2400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1C2B2DE-38C8-43BA-8A8D-8906993F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2"/>
            <a:ext cx="7561600" cy="833004"/>
          </a:xfrm>
        </p:spPr>
        <p:txBody>
          <a:bodyPr/>
          <a:lstStyle/>
          <a:p>
            <a:r>
              <a:rPr lang="sv-SE" dirty="0"/>
              <a:t>Instruktion till handledarna</a:t>
            </a:r>
          </a:p>
        </p:txBody>
      </p:sp>
    </p:spTree>
    <p:extLst>
      <p:ext uri="{BB962C8B-B14F-4D97-AF65-F5344CB8AC3E}">
        <p14:creationId xmlns:p14="http://schemas.microsoft.com/office/powerpoint/2010/main" val="187296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F9F24-2835-4645-93BF-05F803148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07" y="379755"/>
            <a:ext cx="10286139" cy="4212400"/>
          </a:xfrm>
        </p:spPr>
        <p:txBody>
          <a:bodyPr/>
          <a:lstStyle/>
          <a:p>
            <a:pPr algn="l"/>
            <a:r>
              <a:rPr lang="sv-SE" b="1" dirty="0">
                <a:latin typeface="Avenir Black" panose="02000503020000020003" pitchFamily="2" charset="0"/>
              </a:rPr>
              <a:t>Hur vinner vi EU-valet? </a:t>
            </a:r>
          </a:p>
        </p:txBody>
      </p:sp>
    </p:spTree>
    <p:extLst>
      <p:ext uri="{BB962C8B-B14F-4D97-AF65-F5344CB8AC3E}">
        <p14:creationId xmlns:p14="http://schemas.microsoft.com/office/powerpoint/2010/main" val="68409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18375290-CC2B-4F07-B455-E3FE01550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491" y="914400"/>
            <a:ext cx="9199431" cy="2944800"/>
          </a:xfrm>
        </p:spPr>
        <p:txBody>
          <a:bodyPr/>
          <a:lstStyle/>
          <a:p>
            <a:r>
              <a:rPr lang="sv-SE" sz="2400" dirty="0"/>
              <a:t>Vilket Europa vill vi ha? </a:t>
            </a:r>
          </a:p>
          <a:p>
            <a:r>
              <a:rPr lang="sv-SE" sz="2400" dirty="0"/>
              <a:t>Två ytterligheter hos våra motståndare:</a:t>
            </a:r>
            <a:br>
              <a:rPr lang="sv-SE" sz="2400" dirty="0"/>
            </a:br>
            <a:r>
              <a:rPr lang="sv-SE" sz="2400" dirty="0"/>
              <a:t>Liberalerna – vill ha ett Eurosamarbete</a:t>
            </a:r>
            <a:br>
              <a:rPr lang="sv-SE" sz="2400" dirty="0"/>
            </a:br>
            <a:r>
              <a:rPr lang="sv-SE" sz="2400" dirty="0"/>
              <a:t>SD – utvärdera medlemskapet (</a:t>
            </a:r>
            <a:r>
              <a:rPr lang="sv-SE" sz="2400" dirty="0" err="1"/>
              <a:t>Swexit</a:t>
            </a:r>
            <a:r>
              <a:rPr lang="sv-SE" sz="2400" dirty="0"/>
              <a:t>)</a:t>
            </a:r>
          </a:p>
          <a:p>
            <a:r>
              <a:rPr lang="sv-SE" sz="2400" dirty="0"/>
              <a:t>Socialdemokraterna vill ha ett Europa som håller ihop och samarbetar för rättvisa, hållbarhet, jämlikhet och jämställdhet.</a:t>
            </a:r>
          </a:p>
          <a:p>
            <a:r>
              <a:rPr lang="sv-SE" sz="2400" dirty="0"/>
              <a:t>Risken att vårt budskap inte får uppmärksamhet – ytterligheterna är intressantare</a:t>
            </a:r>
          </a:p>
          <a:p>
            <a:r>
              <a:rPr lang="sv-SE" sz="2400" dirty="0"/>
              <a:t>Lågt valdeltagande – framförallt hos våra väljargrupper</a:t>
            </a:r>
          </a:p>
          <a:p>
            <a:r>
              <a:rPr lang="sv-SE" sz="2400" dirty="0"/>
              <a:t>Många av frågorna känns abstrakta – hur berör det mig? </a:t>
            </a:r>
          </a:p>
          <a:p>
            <a:r>
              <a:rPr lang="sv-SE" sz="2400" dirty="0"/>
              <a:t>Vad blir konsekvenserna av ett mer högerextremt Europa? </a:t>
            </a:r>
          </a:p>
          <a:p>
            <a:r>
              <a:rPr lang="sv-SE" sz="2400" dirty="0"/>
              <a:t>Vinner vi det här valet blir det lättare att vinna 2026! 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D0A4732-79D4-4069-82D1-2FE4B8446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492" y="278824"/>
            <a:ext cx="7561600" cy="635576"/>
          </a:xfrm>
        </p:spPr>
        <p:txBody>
          <a:bodyPr/>
          <a:lstStyle/>
          <a:p>
            <a:r>
              <a:rPr lang="sv-SE" sz="4400" dirty="0"/>
              <a:t>Vad står på spel? </a:t>
            </a:r>
          </a:p>
        </p:txBody>
      </p:sp>
    </p:spTree>
    <p:extLst>
      <p:ext uri="{BB962C8B-B14F-4D97-AF65-F5344CB8AC3E}">
        <p14:creationId xmlns:p14="http://schemas.microsoft.com/office/powerpoint/2010/main" val="86325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1FFCA61C-C6F7-4B16-834C-1C51110FF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5492" y="1517073"/>
            <a:ext cx="7560000" cy="2944800"/>
          </a:xfrm>
        </p:spPr>
        <p:txBody>
          <a:bodyPr/>
          <a:lstStyle/>
          <a:p>
            <a:pPr marL="152396" indent="0">
              <a:buNone/>
            </a:pPr>
            <a:r>
              <a:rPr lang="sv-SE" sz="2400" dirty="0"/>
              <a:t>Studiematerial, inom sex politikområden: </a:t>
            </a:r>
          </a:p>
          <a:p>
            <a:r>
              <a:rPr lang="sv-SE" sz="2400" dirty="0"/>
              <a:t>Arbetsmarknad</a:t>
            </a:r>
          </a:p>
          <a:p>
            <a:r>
              <a:rPr lang="sv-SE" sz="2400" dirty="0"/>
              <a:t>Demokrati </a:t>
            </a:r>
          </a:p>
          <a:p>
            <a:r>
              <a:rPr lang="sv-SE" sz="2400" dirty="0"/>
              <a:t>Säkerhetspolitik</a:t>
            </a:r>
          </a:p>
          <a:p>
            <a:r>
              <a:rPr lang="sv-SE" sz="2400" dirty="0"/>
              <a:t>Klimat</a:t>
            </a:r>
          </a:p>
          <a:p>
            <a:r>
              <a:rPr lang="sv-SE" sz="2400" dirty="0"/>
              <a:t>Organiserad brottslighet</a:t>
            </a:r>
          </a:p>
          <a:p>
            <a:r>
              <a:rPr lang="sv-SE" sz="2400" dirty="0"/>
              <a:t>Jämställdhet</a:t>
            </a:r>
          </a:p>
          <a:p>
            <a:pPr marL="152396" indent="0">
              <a:buNone/>
            </a:pPr>
            <a:r>
              <a:rPr lang="sv-SE" sz="2400" dirty="0"/>
              <a:t>Samt foldern ”EU – så funkar det”</a:t>
            </a:r>
          </a:p>
          <a:p>
            <a:pPr marL="152396" indent="0">
              <a:buNone/>
            </a:pPr>
            <a:endParaRPr lang="sv-SE" sz="2400" dirty="0"/>
          </a:p>
          <a:p>
            <a:pPr marL="152396" indent="0">
              <a:buNone/>
            </a:pPr>
            <a:r>
              <a:rPr lang="sv-SE" sz="2400" dirty="0"/>
              <a:t>Finns på Studieportalen: socialdemokraterna.abf.se</a:t>
            </a:r>
          </a:p>
          <a:p>
            <a:endParaRPr lang="sv-SE" sz="2400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E4059DF-73CA-47DD-98FD-BA7403F99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1"/>
            <a:ext cx="7561600" cy="1040822"/>
          </a:xfrm>
        </p:spPr>
        <p:txBody>
          <a:bodyPr/>
          <a:lstStyle/>
          <a:p>
            <a:r>
              <a:rPr lang="sv-SE" sz="4400" dirty="0"/>
              <a:t>Med kunskap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05A9BE-7F29-4317-9B6E-5CBF452C2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52328">
            <a:off x="6779585" y="2410600"/>
            <a:ext cx="2385239" cy="178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3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CA1AC4E-E606-4B86-A27F-25DBDB2A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3600" y="2570400"/>
            <a:ext cx="7560000" cy="2055750"/>
          </a:xfrm>
        </p:spPr>
        <p:txBody>
          <a:bodyPr/>
          <a:lstStyle/>
          <a:p>
            <a:r>
              <a:rPr lang="sv-SE" sz="2400" dirty="0"/>
              <a:t>Delta i kampanjdagar – datum: </a:t>
            </a:r>
            <a:r>
              <a:rPr lang="sv-SE" sz="2400" dirty="0">
                <a:solidFill>
                  <a:srgbClr val="FF0000"/>
                </a:solidFill>
              </a:rPr>
              <a:t>xxx</a:t>
            </a:r>
          </a:p>
          <a:p>
            <a:r>
              <a:rPr lang="sv-SE" sz="2400" dirty="0"/>
              <a:t>Knacka dörr – datum: </a:t>
            </a:r>
            <a:r>
              <a:rPr lang="sv-SE" sz="2400" dirty="0">
                <a:solidFill>
                  <a:srgbClr val="FF0000"/>
                </a:solidFill>
              </a:rPr>
              <a:t>xxx</a:t>
            </a:r>
          </a:p>
          <a:p>
            <a:r>
              <a:rPr lang="sv-SE" sz="2400" dirty="0"/>
              <a:t>Ringa – datum: </a:t>
            </a:r>
            <a:r>
              <a:rPr lang="sv-SE" sz="2400" dirty="0">
                <a:solidFill>
                  <a:srgbClr val="FF0000"/>
                </a:solidFill>
              </a:rPr>
              <a:t>xxx</a:t>
            </a:r>
          </a:p>
          <a:p>
            <a:r>
              <a:rPr lang="sv-SE" sz="2400" dirty="0">
                <a:solidFill>
                  <a:schemeClr val="tx1"/>
                </a:solidFill>
              </a:rPr>
              <a:t>Digitalt engagemang – värva</a:t>
            </a:r>
            <a:r>
              <a:rPr lang="sv-SE" sz="2400">
                <a:solidFill>
                  <a:schemeClr val="tx1"/>
                </a:solidFill>
              </a:rPr>
              <a:t>, kommentera, dela </a:t>
            </a:r>
            <a:r>
              <a:rPr lang="sv-SE" sz="2400" dirty="0">
                <a:solidFill>
                  <a:schemeClr val="tx1"/>
                </a:solidFill>
              </a:rPr>
              <a:t>och agera på </a:t>
            </a:r>
            <a:r>
              <a:rPr lang="sv-SE" sz="2400">
                <a:solidFill>
                  <a:schemeClr val="tx1"/>
                </a:solidFill>
              </a:rPr>
              <a:t>sociala medier</a:t>
            </a:r>
            <a:endParaRPr lang="sv-SE" sz="2400" dirty="0">
              <a:solidFill>
                <a:schemeClr val="tx1"/>
              </a:solidFill>
            </a:endParaRPr>
          </a:p>
          <a:p>
            <a:r>
              <a:rPr lang="sv-SE" sz="2400" dirty="0"/>
              <a:t>Annat som behövs!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780AB5D6-1D10-44E3-92C6-9949C1E2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dirty="0"/>
              <a:t>Med utåtriktat engagemang</a:t>
            </a:r>
          </a:p>
        </p:txBody>
      </p:sp>
    </p:spTree>
    <p:extLst>
      <p:ext uri="{BB962C8B-B14F-4D97-AF65-F5344CB8AC3E}">
        <p14:creationId xmlns:p14="http://schemas.microsoft.com/office/powerpoint/2010/main" val="406389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3FE31D-A95E-43AE-A042-A5305AA9E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Nu kör vi för valseger!</a:t>
            </a:r>
          </a:p>
        </p:txBody>
      </p:sp>
    </p:spTree>
    <p:extLst>
      <p:ext uri="{BB962C8B-B14F-4D97-AF65-F5344CB8AC3E}">
        <p14:creationId xmlns:p14="http://schemas.microsoft.com/office/powerpoint/2010/main" val="1108535558"/>
      </p:ext>
    </p:extLst>
  </p:cSld>
  <p:clrMapOvr>
    <a:masterClrMapping/>
  </p:clrMapOvr>
</p:sld>
</file>

<file path=ppt/theme/theme1.xml><?xml version="1.0" encoding="utf-8"?>
<a:theme xmlns:a="http://schemas.openxmlformats.org/drawingml/2006/main" name="Socialdemokraterna">
  <a:themeElements>
    <a:clrScheme name="Socialdemokraterna">
      <a:dk1>
        <a:srgbClr val="000000"/>
      </a:dk1>
      <a:lt1>
        <a:srgbClr val="FFFFFF"/>
      </a:lt1>
      <a:dk2>
        <a:srgbClr val="ED1B34"/>
      </a:dk2>
      <a:lt2>
        <a:srgbClr val="EFEFEF"/>
      </a:lt2>
      <a:accent1>
        <a:srgbClr val="B40D1E"/>
      </a:accent1>
      <a:accent2>
        <a:srgbClr val="EC1A33"/>
      </a:accent2>
      <a:accent3>
        <a:srgbClr val="FFDCD6"/>
      </a:accent3>
      <a:accent4>
        <a:srgbClr val="FB8330"/>
      </a:accent4>
      <a:accent5>
        <a:srgbClr val="1EB568"/>
      </a:accent5>
      <a:accent6>
        <a:srgbClr val="FFCC00"/>
      </a:accent6>
      <a:hlink>
        <a:srgbClr val="FEDCD6"/>
      </a:hlink>
      <a:folHlink>
        <a:srgbClr val="B50D1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4341</TotalTime>
  <Words>395</Words>
  <Application>Microsoft Office PowerPoint</Application>
  <PresentationFormat>Bredbild</PresentationFormat>
  <Paragraphs>45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Avenir</vt:lpstr>
      <vt:lpstr>Avenir Black</vt:lpstr>
      <vt:lpstr>Calibri</vt:lpstr>
      <vt:lpstr>Socialdemokraterna</vt:lpstr>
      <vt:lpstr>Instruktion till handledarna</vt:lpstr>
      <vt:lpstr>Hur vinner vi EU-valet? </vt:lpstr>
      <vt:lpstr>Vad står på spel? </vt:lpstr>
      <vt:lpstr>Med kunskap</vt:lpstr>
      <vt:lpstr>Med utåtriktat engagemang</vt:lpstr>
      <vt:lpstr>Nu kör vi för valseger!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Medlemsresan</dc:title>
  <dc:creator>Vidar Aronsson</dc:creator>
  <cp:lastModifiedBy>Thomas Frid</cp:lastModifiedBy>
  <cp:revision>71</cp:revision>
  <dcterms:created xsi:type="dcterms:W3CDTF">2023-09-11T16:18:53Z</dcterms:created>
  <dcterms:modified xsi:type="dcterms:W3CDTF">2024-01-30T08:29:45Z</dcterms:modified>
</cp:coreProperties>
</file>