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8"/>
  </p:notesMasterIdLst>
  <p:handoutMasterIdLst>
    <p:handoutMasterId r:id="rId29"/>
  </p:handoutMasterIdLst>
  <p:sldIdLst>
    <p:sldId id="257" r:id="rId2"/>
    <p:sldId id="288" r:id="rId3"/>
    <p:sldId id="273" r:id="rId4"/>
    <p:sldId id="260" r:id="rId5"/>
    <p:sldId id="262" r:id="rId6"/>
    <p:sldId id="263" r:id="rId7"/>
    <p:sldId id="264" r:id="rId8"/>
    <p:sldId id="281" r:id="rId9"/>
    <p:sldId id="282" r:id="rId10"/>
    <p:sldId id="269" r:id="rId11"/>
    <p:sldId id="275" r:id="rId12"/>
    <p:sldId id="270" r:id="rId13"/>
    <p:sldId id="272" r:id="rId14"/>
    <p:sldId id="274" r:id="rId15"/>
    <p:sldId id="271" r:id="rId16"/>
    <p:sldId id="279" r:id="rId17"/>
    <p:sldId id="280" r:id="rId18"/>
    <p:sldId id="265" r:id="rId19"/>
    <p:sldId id="289" r:id="rId20"/>
    <p:sldId id="267" r:id="rId21"/>
    <p:sldId id="268" r:id="rId22"/>
    <p:sldId id="276" r:id="rId23"/>
    <p:sldId id="277" r:id="rId24"/>
    <p:sldId id="278" r:id="rId25"/>
    <p:sldId id="259" r:id="rId26"/>
    <p:sldId id="261" r:id="rId27"/>
  </p:sldIdLst>
  <p:sldSz cx="12192000" cy="6858000"/>
  <p:notesSz cx="6797675" cy="992663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Axelsson" initials="PA" lastIdx="3" clrIdx="0">
    <p:extLst>
      <p:ext uri="{19B8F6BF-5375-455C-9EA6-DF929625EA0E}">
        <p15:presenceInfo xmlns:p15="http://schemas.microsoft.com/office/powerpoint/2012/main" userId="S::petra.axelsson@socialdemokraterna.se::919a7e82-8434-43e7-a141-a76a127acdb8" providerId="AD"/>
      </p:ext>
    </p:extLst>
  </p:cmAuthor>
  <p:cmAuthor id="2" name="Jörgen Danielsson" initials="JD" lastIdx="2" clrIdx="1">
    <p:extLst>
      <p:ext uri="{19B8F6BF-5375-455C-9EA6-DF929625EA0E}">
        <p15:presenceInfo xmlns:p15="http://schemas.microsoft.com/office/powerpoint/2012/main" userId="cb22f4a0bffefbe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CD6"/>
    <a:srgbClr val="ED1B34"/>
    <a:srgbClr val="B40D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70157" autoAdjust="0"/>
  </p:normalViewPr>
  <p:slideViewPr>
    <p:cSldViewPr snapToGrid="0">
      <p:cViewPr varScale="1">
        <p:scale>
          <a:sx n="91" d="100"/>
          <a:sy n="91" d="100"/>
        </p:scale>
        <p:origin x="1200" y="96"/>
      </p:cViewPr>
      <p:guideLst>
        <p:guide pos="3840"/>
        <p:guide orient="horz"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C013CC3-9D9D-43F5-BE40-AFEA6EE58E14}" type="datetimeFigureOut">
              <a:rPr lang="sv-SE" smtClean="0"/>
              <a:t>2021-02-24</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2408339-87CA-4957-975F-174132C6A712}" type="slidenum">
              <a:rPr lang="sv-SE" smtClean="0"/>
              <a:t>‹#›</a:t>
            </a:fld>
            <a:endParaRPr lang="sv-SE"/>
          </a:p>
        </p:txBody>
      </p:sp>
    </p:spTree>
    <p:extLst>
      <p:ext uri="{BB962C8B-B14F-4D97-AF65-F5344CB8AC3E}">
        <p14:creationId xmlns:p14="http://schemas.microsoft.com/office/powerpoint/2010/main" val="2699095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B37B155-E826-46B9-9A3A-888A910707A3}" type="datetimeFigureOut">
              <a:rPr lang="en-US" smtClean="0"/>
              <a:t>2/24/2021</a:t>
            </a:fld>
            <a:endParaRPr lang="en-US"/>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8ED29D-D7E3-4547-AF0B-728EC45DF93B}" type="slidenum">
              <a:rPr lang="en-US" smtClean="0"/>
              <a:t>‹#›</a:t>
            </a:fld>
            <a:endParaRPr lang="en-US"/>
          </a:p>
        </p:txBody>
      </p:sp>
    </p:spTree>
    <p:extLst>
      <p:ext uri="{BB962C8B-B14F-4D97-AF65-F5344CB8AC3E}">
        <p14:creationId xmlns:p14="http://schemas.microsoft.com/office/powerpoint/2010/main" val="112712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amWCYM8iQas&amp;t=77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cxqIh-yazL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IoTsiPxCYJ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Börja med att berätta vad syftet med avsnittet maktanalys för deltagarna och varför det är viktigt verktyg att lära sig för dem.</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För att synliggöra olika former av maktstrukturer, såsom politiska och ekonomiska system samt mot de som ansvariga innehavare av makt, eller hur klass- och könsordningar reproduceras.</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När man har lärt sig göra olika maktanalyser så kan vi forma en politik som fördelar makten ekonomiskt, socialt och demokratiskt.</a:t>
            </a:r>
          </a:p>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sv-SE" smtClean="0"/>
              <a:t>1</a:t>
            </a:fld>
            <a:endParaRPr lang="sv-SE" dirty="0"/>
          </a:p>
        </p:txBody>
      </p:sp>
    </p:spTree>
    <p:extLst>
      <p:ext uri="{BB962C8B-B14F-4D97-AF65-F5344CB8AC3E}">
        <p14:creationId xmlns:p14="http://schemas.microsoft.com/office/powerpoint/2010/main" val="345718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effectLst/>
                <a:latin typeface="+mn-lt"/>
                <a:ea typeface="+mn-ea"/>
                <a:cs typeface="+mn-cs"/>
              </a:rPr>
              <a:t>Visa filmen från </a:t>
            </a:r>
            <a:r>
              <a:rPr lang="sv-SE" sz="1200" b="0" kern="1200" dirty="0" err="1">
                <a:solidFill>
                  <a:schemeClr val="tx1"/>
                </a:solidFill>
                <a:effectLst/>
                <a:latin typeface="+mn-lt"/>
                <a:ea typeface="+mn-ea"/>
                <a:cs typeface="+mn-cs"/>
              </a:rPr>
              <a:t>maktsalongen</a:t>
            </a:r>
            <a:r>
              <a:rPr lang="sv-SE" sz="1200" b="0" kern="1200" dirty="0">
                <a:solidFill>
                  <a:schemeClr val="tx1"/>
                </a:solidFill>
                <a:effectLst/>
                <a:latin typeface="+mn-lt"/>
                <a:ea typeface="+mn-ea"/>
                <a:cs typeface="+mn-cs"/>
              </a:rPr>
              <a:t> om normer.</a:t>
            </a:r>
            <a:endParaRPr lang="sv-SE" sz="1200" b="1" kern="1200" dirty="0">
              <a:solidFill>
                <a:schemeClr val="tx1"/>
              </a:solidFill>
              <a:effectLst/>
              <a:latin typeface="+mn-lt"/>
              <a:ea typeface="+mn-ea"/>
              <a:cs typeface="+mn-cs"/>
            </a:endParaRPr>
          </a:p>
          <a:p>
            <a:pPr fontAlgn="base"/>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Länk till filmen</a:t>
            </a:r>
            <a:r>
              <a:rPr lang="sv-SE" sz="1200" b="1" kern="1200" dirty="0">
                <a:solidFill>
                  <a:schemeClr val="tx1"/>
                </a:solidFill>
                <a:effectLst/>
                <a:latin typeface="+mn-lt"/>
                <a:ea typeface="+mn-ea"/>
                <a:cs typeface="+mn-cs"/>
              </a:rPr>
              <a:t> </a:t>
            </a:r>
            <a:r>
              <a:rPr lang="sv-SE" sz="1200" u="sng" kern="1200" dirty="0">
                <a:solidFill>
                  <a:schemeClr val="tx1"/>
                </a:solidFill>
                <a:effectLst/>
                <a:latin typeface="+mn-lt"/>
                <a:ea typeface="+mn-ea"/>
                <a:cs typeface="+mn-cs"/>
                <a:hlinkClick r:id="rId3"/>
              </a:rPr>
              <a:t>https://www.youtube.com/watch?v=amWCYM8iQas&amp;t=77s</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(om det blir problem med den inbäddade filmen). Vid studiecirkel kan deltagarna</a:t>
            </a:r>
            <a:r>
              <a:rPr lang="sv-SE" sz="1200" kern="1200" baseline="0" dirty="0">
                <a:solidFill>
                  <a:schemeClr val="tx1"/>
                </a:solidFill>
                <a:effectLst/>
                <a:latin typeface="+mn-lt"/>
                <a:ea typeface="+mn-ea"/>
                <a:cs typeface="+mn-cs"/>
              </a:rPr>
              <a:t> se filmen innan den fysiska träffen</a:t>
            </a:r>
            <a:endParaRPr lang="sv-SE" sz="1200" kern="1200" dirty="0">
              <a:solidFill>
                <a:schemeClr val="tx1"/>
              </a:solidFill>
              <a:effectLst/>
              <a:latin typeface="+mn-lt"/>
              <a:ea typeface="+mn-ea"/>
              <a:cs typeface="+mn-cs"/>
            </a:endParaRPr>
          </a:p>
          <a:p>
            <a:pPr fontAlgn="base"/>
            <a:r>
              <a:rPr lang="sv-SE" sz="1200" b="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pPr fontAlgn="base"/>
            <a:r>
              <a:rPr lang="sv-SE" sz="1200" b="1" kern="1200" dirty="0">
                <a:solidFill>
                  <a:schemeClr val="tx1"/>
                </a:solidFill>
                <a:effectLst/>
                <a:latin typeface="+mn-lt"/>
                <a:ea typeface="+mn-ea"/>
                <a:cs typeface="+mn-cs"/>
              </a:rPr>
              <a:t>Det kan vara bra att utveckla filmens budskap med mer fyllig information. Läs gärna igenom efterföljande text igenom och ge deltagarna ytterligare information om normer </a:t>
            </a:r>
            <a:br>
              <a:rPr lang="sv-SE" sz="1200" b="1"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fontAlgn="base"/>
            <a:r>
              <a:rPr lang="sv-SE" sz="1200" kern="1200" dirty="0">
                <a:solidFill>
                  <a:schemeClr val="tx1"/>
                </a:solidFill>
                <a:effectLst/>
                <a:latin typeface="+mn-lt"/>
                <a:ea typeface="+mn-ea"/>
                <a:cs typeface="+mn-cs"/>
              </a:rPr>
              <a:t>Normer är oskrivna regler i samhället som vi har att förhålla oss till. De sätter ramar och är en förutsättning för att vi ska fungera tillsammans.</a:t>
            </a:r>
          </a:p>
          <a:p>
            <a:pPr fontAlgn="base"/>
            <a:r>
              <a:rPr lang="sv-SE" sz="1200" kern="1200" dirty="0">
                <a:solidFill>
                  <a:schemeClr val="tx1"/>
                </a:solidFill>
                <a:effectLst/>
                <a:latin typeface="+mn-lt"/>
                <a:ea typeface="+mn-ea"/>
                <a:cs typeface="+mn-cs"/>
              </a:rPr>
              <a:t>I många fall kan normer vara något positivt, t ex skapa ordning. Ett exempel är att vi står i kö till kassan i mataffären.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Varför skulle vi vilja förändra normer då? Det är väl bra att vi är (tämligen) överens om hur vi ska hälsa på varandra? Absolut! Det finns ingen anledning att förändra de normer som hjälper oss att samexistera och underlättar vår vardag.</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är de normer som begränsar människors liv som vi vill förändra.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Baksidan med normer är att de blir synliga när någon avviker. Det kan till exempel handla om att alltid förutsätta att människor är heterosexuella, kan höra, att män har en medfödd talang för att borra upp hyllor, att kvinnor alltid är bättre föräldrar eller vad det nu kan vara. Detta kan medföra att det blir väldigt mycket fokus på de som avviker och att man ibland försöker lösa situationer med att anpassa avvikarna eller helt enkelt genom att låta den större gruppen lära sig att tolerera avvikarna.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Detta är problematiskt eftersom den som tar sig rätten att tolerera någon samtidigt pekar ut den personen eller gruppen som avvikare. Det är mer fruktsamt att istället diskutera normen. Hur ser den ut? Vilka inkluderas, vilka exkluderas?</a:t>
            </a:r>
          </a:p>
          <a:p>
            <a:pPr fontAlgn="base"/>
            <a:endParaRPr lang="sv-SE" sz="1200" kern="1200" dirty="0">
              <a:solidFill>
                <a:schemeClr val="tx1"/>
              </a:solidFill>
              <a:effectLst/>
              <a:latin typeface="+mn-lt"/>
              <a:ea typeface="+mn-ea"/>
              <a:cs typeface="+mn-cs"/>
            </a:endParaRPr>
          </a:p>
          <a:p>
            <a:pPr fontAlgn="base"/>
            <a:r>
              <a:rPr lang="sv-SE" sz="1200" kern="1200" dirty="0">
                <a:solidFill>
                  <a:schemeClr val="tx1"/>
                </a:solidFill>
                <a:effectLst/>
                <a:latin typeface="+mn-lt"/>
                <a:ea typeface="+mn-ea"/>
                <a:cs typeface="+mn-cs"/>
              </a:rPr>
              <a:t>Men normer uppstår inte av sig själva. Det är vi människor som skapar dem och vi kan också ifrågasätta och förändra dem.</a:t>
            </a:r>
          </a:p>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11</a:t>
            </a:fld>
            <a:endParaRPr lang="en-US"/>
          </a:p>
        </p:txBody>
      </p:sp>
    </p:spTree>
    <p:extLst>
      <p:ext uri="{BB962C8B-B14F-4D97-AF65-F5344CB8AC3E}">
        <p14:creationId xmlns:p14="http://schemas.microsoft.com/office/powerpoint/2010/main" val="83108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Normkritik är en metod som handlar om att ifrågasätta, utveckla, analysera, studera, problematisera och flytta fokus från individer och det som anses bryta mot normer till att titta på strukturer och ifrågasätta det som anses vara ”normalt”. Normkritik ifrågasätter de fördelar, självklarheter och privilegier det innebär att exempelvis ha ett visst kön eller viss sexuell läggning, och har på så sätt ett tydligt maktperspektiv. </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Ett normkritiskt arbete brukar innefatta stegen att: </a:t>
            </a:r>
          </a:p>
          <a:p>
            <a:r>
              <a:rPr lang="sv-SE" sz="1200" kern="1200" dirty="0">
                <a:solidFill>
                  <a:schemeClr val="tx1"/>
                </a:solidFill>
                <a:effectLst/>
                <a:latin typeface="+mn-lt"/>
                <a:ea typeface="+mn-ea"/>
                <a:cs typeface="+mn-cs"/>
              </a:rPr>
              <a:t>• Synliggöra och ifrågasätta normer </a:t>
            </a:r>
          </a:p>
          <a:p>
            <a:r>
              <a:rPr lang="sv-SE" sz="1200" kern="1200" dirty="0">
                <a:solidFill>
                  <a:schemeClr val="tx1"/>
                </a:solidFill>
                <a:effectLst/>
                <a:latin typeface="+mn-lt"/>
                <a:ea typeface="+mn-ea"/>
                <a:cs typeface="+mn-cs"/>
              </a:rPr>
              <a:t>• Synliggöra fördelar för den som följer normen </a:t>
            </a:r>
          </a:p>
          <a:p>
            <a:r>
              <a:rPr lang="sv-SE" sz="1200" kern="1200" dirty="0">
                <a:solidFill>
                  <a:schemeClr val="tx1"/>
                </a:solidFill>
                <a:effectLst/>
                <a:latin typeface="+mn-lt"/>
                <a:ea typeface="+mn-ea"/>
                <a:cs typeface="+mn-cs"/>
              </a:rPr>
              <a:t>• Granska sin egen position</a:t>
            </a:r>
            <a:br>
              <a:rPr lang="sv-SE" sz="1200" kern="1200" dirty="0">
                <a:solidFill>
                  <a:schemeClr val="tx1"/>
                </a:solidFill>
                <a:effectLst/>
                <a:latin typeface="+mn-lt"/>
                <a:ea typeface="+mn-ea"/>
                <a:cs typeface="+mn-cs"/>
              </a:rPr>
            </a:br>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12</a:t>
            </a:fld>
            <a:endParaRPr lang="en-US"/>
          </a:p>
        </p:txBody>
      </p:sp>
    </p:spTree>
    <p:extLst>
      <p:ext uri="{BB962C8B-B14F-4D97-AF65-F5344CB8AC3E}">
        <p14:creationId xmlns:p14="http://schemas.microsoft.com/office/powerpoint/2010/main" val="367899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Normer är det som anses normalt och inte behöver förklaras. För att beskriva det som faller utanför normen behövs ofta ett tillägg som visar att någon avviker från normen. </a:t>
            </a:r>
          </a:p>
          <a:p>
            <a:endParaRPr lang="sv-SE" dirty="0"/>
          </a:p>
          <a:p>
            <a:r>
              <a:rPr lang="sv-SE" sz="1200" dirty="0"/>
              <a:t>Vi behöver inte säga killfotboll, den svenska läraren, den funktionsobehindrade idrottaren, den kvinnliga sjuksköterskan, den heterosexuella mamman eller den manliga chefen eftersom de utgör normen.</a:t>
            </a:r>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13</a:t>
            </a:fld>
            <a:endParaRPr lang="en-US"/>
          </a:p>
        </p:txBody>
      </p:sp>
    </p:spTree>
    <p:extLst>
      <p:ext uri="{BB962C8B-B14F-4D97-AF65-F5344CB8AC3E}">
        <p14:creationId xmlns:p14="http://schemas.microsoft.com/office/powerpoint/2010/main" val="4243795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Visa filmen från </a:t>
            </a:r>
            <a:r>
              <a:rPr lang="sv-SE" sz="1200" kern="1200" dirty="0" err="1">
                <a:solidFill>
                  <a:schemeClr val="tx1"/>
                </a:solidFill>
                <a:effectLst/>
                <a:latin typeface="+mn-lt"/>
                <a:ea typeface="+mn-ea"/>
                <a:cs typeface="+mn-cs"/>
              </a:rPr>
              <a:t>maktsalongen</a:t>
            </a:r>
            <a:r>
              <a:rPr lang="sv-SE" sz="1200" kern="1200" dirty="0">
                <a:solidFill>
                  <a:schemeClr val="tx1"/>
                </a:solidFill>
                <a:effectLst/>
                <a:latin typeface="+mn-lt"/>
                <a:ea typeface="+mn-ea"/>
                <a:cs typeface="+mn-cs"/>
              </a:rPr>
              <a:t> om </a:t>
            </a:r>
            <a:r>
              <a:rPr lang="sv-SE" sz="1200" kern="1200" dirty="0" err="1">
                <a:solidFill>
                  <a:schemeClr val="tx1"/>
                </a:solidFill>
                <a:effectLst/>
                <a:latin typeface="+mn-lt"/>
                <a:ea typeface="+mn-ea"/>
                <a:cs typeface="+mn-cs"/>
              </a:rPr>
              <a:t>intersektionallitet</a:t>
            </a:r>
            <a:r>
              <a:rPr lang="sv-SE" sz="1200" kern="1200" dirty="0">
                <a:solidFill>
                  <a:schemeClr val="tx1"/>
                </a:solidFill>
                <a:effectLst/>
                <a:latin typeface="+mn-lt"/>
                <a:ea typeface="+mn-ea"/>
                <a:cs typeface="+mn-cs"/>
              </a:rPr>
              <a:t>. Filmen sammanfattar begreppet makt på ett bra sätt. Vid studiecirkel</a:t>
            </a:r>
            <a:r>
              <a:rPr lang="sv-SE" sz="1200" kern="1200" baseline="0" dirty="0">
                <a:solidFill>
                  <a:schemeClr val="tx1"/>
                </a:solidFill>
                <a:effectLst/>
                <a:latin typeface="+mn-lt"/>
                <a:ea typeface="+mn-ea"/>
                <a:cs typeface="+mn-cs"/>
              </a:rPr>
              <a:t> kan deltagarna se filmen innan träffen.</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Länk till filmen </a:t>
            </a:r>
            <a:r>
              <a:rPr lang="sv-SE" sz="1200" u="sng" kern="1200" dirty="0">
                <a:solidFill>
                  <a:schemeClr val="tx1"/>
                </a:solidFill>
                <a:effectLst/>
                <a:latin typeface="+mn-lt"/>
                <a:ea typeface="+mn-ea"/>
                <a:cs typeface="+mn-cs"/>
                <a:hlinkClick r:id="rId3"/>
              </a:rPr>
              <a:t>https://youtu.be/cxqIh-yazLU</a:t>
            </a:r>
            <a:r>
              <a:rPr lang="sv-SE" sz="1200" kern="1200" dirty="0">
                <a:solidFill>
                  <a:schemeClr val="tx1"/>
                </a:solidFill>
                <a:effectLst/>
                <a:latin typeface="+mn-lt"/>
                <a:ea typeface="+mn-ea"/>
                <a:cs typeface="+mn-cs"/>
              </a:rPr>
              <a:t> (om det blir problem med den inbäddade filmen).</a:t>
            </a:r>
            <a:br>
              <a:rPr lang="sv-SE" sz="1200" kern="1200" dirty="0">
                <a:solidFill>
                  <a:schemeClr val="tx1"/>
                </a:solidFill>
                <a:effectLst/>
                <a:latin typeface="+mn-lt"/>
                <a:ea typeface="+mn-ea"/>
                <a:cs typeface="+mn-cs"/>
              </a:rPr>
            </a:br>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14</a:t>
            </a:fld>
            <a:endParaRPr lang="en-US"/>
          </a:p>
        </p:txBody>
      </p:sp>
    </p:spTree>
    <p:extLst>
      <p:ext uri="{BB962C8B-B14F-4D97-AF65-F5344CB8AC3E}">
        <p14:creationId xmlns:p14="http://schemas.microsoft.com/office/powerpoint/2010/main" val="4056608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Normkritik</a:t>
            </a:r>
            <a:r>
              <a:rPr lang="sv-SE" sz="1200" kern="1200" dirty="0">
                <a:solidFill>
                  <a:schemeClr val="tx1"/>
                </a:solidFill>
                <a:effectLst/>
                <a:latin typeface="+mn-lt"/>
                <a:ea typeface="+mn-ea"/>
                <a:cs typeface="+mn-cs"/>
              </a:rPr>
              <a:t> tenderar till att </a:t>
            </a:r>
            <a:r>
              <a:rPr lang="sv-SE" sz="1200" b="1" u="sng" kern="1200" dirty="0">
                <a:solidFill>
                  <a:schemeClr val="tx1"/>
                </a:solidFill>
                <a:effectLst/>
                <a:latin typeface="+mn-lt"/>
                <a:ea typeface="+mn-ea"/>
                <a:cs typeface="+mn-cs"/>
              </a:rPr>
              <a:t>inte</a:t>
            </a:r>
            <a:r>
              <a:rPr lang="sv-SE" sz="1200" kern="1200" dirty="0">
                <a:solidFill>
                  <a:schemeClr val="tx1"/>
                </a:solidFill>
                <a:effectLst/>
                <a:latin typeface="+mn-lt"/>
                <a:ea typeface="+mn-ea"/>
                <a:cs typeface="+mn-cs"/>
              </a:rPr>
              <a:t> ta hänsyn till att en person kan tillhöra flera olika målgrupper samtidigt, såsom att en kvinna kan vara homosexuell, född i Afrika, låg utbildad och arbetslös.</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b="1" kern="1200" dirty="0" err="1">
                <a:solidFill>
                  <a:schemeClr val="tx1"/>
                </a:solidFill>
                <a:effectLst/>
                <a:latin typeface="+mn-lt"/>
                <a:ea typeface="+mn-ea"/>
                <a:cs typeface="+mn-cs"/>
              </a:rPr>
              <a:t>Intersektionallitet</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år ett tänkande/analysmetod som vill blottlägga och analysera relationen mellan makt och ojämlikhet och sociala identitetskategorier som ålder, klass, funktionalitet, etnicitet, kön och sexualitet, och hur dessa samspelar. </a:t>
            </a:r>
          </a:p>
          <a:p>
            <a:br>
              <a:rPr lang="sv-SE" sz="1200" b="1"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Till exempel</a:t>
            </a:r>
            <a:r>
              <a:rPr lang="sv-SE" sz="1200" kern="1200" dirty="0">
                <a:solidFill>
                  <a:schemeClr val="tx1"/>
                </a:solidFill>
                <a:effectLst/>
                <a:latin typeface="+mn-lt"/>
                <a:ea typeface="+mn-ea"/>
                <a:cs typeface="+mn-cs"/>
              </a:rPr>
              <a:t> kan en grupp med nyanlända ha helt andra behov än en annan om den ena gruppen är högutbildad och den andra lågutbildad, eller om den ena gruppen är kvinnor och den andra är män. Om en då sätter in samma insats till båda grupperna riskerar en att ens satsning inte fungerar för alla</a:t>
            </a:r>
          </a:p>
          <a:p>
            <a:r>
              <a:rPr lang="sv-SE" sz="1200" kern="1200" dirty="0">
                <a:solidFill>
                  <a:schemeClr val="tx1"/>
                </a:solidFill>
                <a:effectLst/>
                <a:latin typeface="+mn-lt"/>
                <a:ea typeface="+mn-ea"/>
                <a:cs typeface="+mn-cs"/>
              </a:rPr>
              <a:t>Med ett </a:t>
            </a:r>
            <a:r>
              <a:rPr lang="sv-SE" sz="1200" kern="1200" dirty="0" err="1">
                <a:solidFill>
                  <a:schemeClr val="tx1"/>
                </a:solidFill>
                <a:effectLst/>
                <a:latin typeface="+mn-lt"/>
                <a:ea typeface="+mn-ea"/>
                <a:cs typeface="+mn-cs"/>
              </a:rPr>
              <a:t>intersektionellt</a:t>
            </a:r>
            <a:r>
              <a:rPr lang="sv-SE" sz="1200" kern="1200" dirty="0">
                <a:solidFill>
                  <a:schemeClr val="tx1"/>
                </a:solidFill>
                <a:effectLst/>
                <a:latin typeface="+mn-lt"/>
                <a:ea typeface="+mn-ea"/>
                <a:cs typeface="+mn-cs"/>
              </a:rPr>
              <a:t> tänkande kan man på ett bättre sätt anpassa olika åtgärder till individers behov av stöd.</a:t>
            </a:r>
          </a:p>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15</a:t>
            </a:fld>
            <a:endParaRPr lang="en-US"/>
          </a:p>
        </p:txBody>
      </p:sp>
    </p:spTree>
    <p:extLst>
      <p:ext uri="{BB962C8B-B14F-4D97-AF65-F5344CB8AC3E}">
        <p14:creationId xmlns:p14="http://schemas.microsoft.com/office/powerpoint/2010/main" val="1540845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Material: </a:t>
            </a:r>
            <a:r>
              <a:rPr lang="sv-SE" sz="1200" kern="1200" dirty="0">
                <a:solidFill>
                  <a:schemeClr val="tx1"/>
                </a:solidFill>
                <a:effectLst/>
                <a:latin typeface="+mn-lt"/>
                <a:ea typeface="+mn-ea"/>
                <a:cs typeface="+mn-cs"/>
              </a:rPr>
              <a:t>Testet finns som </a:t>
            </a:r>
            <a:r>
              <a:rPr lang="sv-SE" sz="1200" kern="1200" dirty="0" err="1">
                <a:solidFill>
                  <a:schemeClr val="tx1"/>
                </a:solidFill>
                <a:effectLst/>
                <a:latin typeface="+mn-lt"/>
                <a:ea typeface="+mn-ea"/>
                <a:cs typeface="+mn-cs"/>
              </a:rPr>
              <a:t>pdf</a:t>
            </a:r>
            <a:r>
              <a:rPr lang="sv-SE" sz="1200" kern="1200" baseline="0" dirty="0">
                <a:solidFill>
                  <a:schemeClr val="tx1"/>
                </a:solidFill>
                <a:effectLst/>
                <a:latin typeface="+mn-lt"/>
                <a:ea typeface="+mn-ea"/>
                <a:cs typeface="+mn-cs"/>
              </a:rPr>
              <a:t> på studieportalen</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Moment:</a:t>
            </a:r>
            <a:r>
              <a:rPr lang="sv-SE" sz="1200" kern="1200" dirty="0">
                <a:solidFill>
                  <a:schemeClr val="tx1"/>
                </a:solidFill>
                <a:effectLst/>
                <a:latin typeface="+mn-lt"/>
                <a:ea typeface="+mn-ea"/>
                <a:cs typeface="+mn-cs"/>
              </a:rPr>
              <a:t> Individuellt moment och sedan gruppdiskussion</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Gruppindelning:</a:t>
            </a:r>
            <a:r>
              <a:rPr lang="sv-SE" sz="1200" kern="1200" dirty="0">
                <a:solidFill>
                  <a:schemeClr val="tx1"/>
                </a:solidFill>
                <a:effectLst/>
                <a:latin typeface="+mn-lt"/>
                <a:ea typeface="+mn-ea"/>
                <a:cs typeface="+mn-cs"/>
              </a:rPr>
              <a:t> Det är bra om du har delat in gruppen i mindre grupper på max 4 - 5 personer</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Tid:</a:t>
            </a:r>
            <a:r>
              <a:rPr lang="sv-SE" sz="1200" kern="1200" dirty="0">
                <a:solidFill>
                  <a:schemeClr val="tx1"/>
                </a:solidFill>
                <a:effectLst/>
                <a:latin typeface="+mn-lt"/>
                <a:ea typeface="+mn-ea"/>
                <a:cs typeface="+mn-cs"/>
              </a:rPr>
              <a:t> Individuellt 10 minuter, bikupa </a:t>
            </a:r>
            <a:r>
              <a:rPr lang="sv-SE" sz="1200" kern="1200" baseline="0" dirty="0">
                <a:solidFill>
                  <a:schemeClr val="tx1"/>
                </a:solidFill>
                <a:effectLst/>
                <a:latin typeface="+mn-lt"/>
                <a:ea typeface="+mn-ea"/>
                <a:cs typeface="+mn-cs"/>
              </a:rPr>
              <a:t>10 minuter</a:t>
            </a:r>
            <a:r>
              <a:rPr lang="sv-SE" sz="1200" kern="1200" dirty="0">
                <a:solidFill>
                  <a:schemeClr val="tx1"/>
                </a:solidFill>
                <a:effectLst/>
                <a:latin typeface="+mn-lt"/>
                <a:ea typeface="+mn-ea"/>
                <a:cs typeface="+mn-cs"/>
              </a:rPr>
              <a:t> och Grupp 10 minuter</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OBS!:</a:t>
            </a:r>
            <a:r>
              <a:rPr lang="sv-SE" sz="1200" kern="1200" dirty="0">
                <a:solidFill>
                  <a:schemeClr val="tx1"/>
                </a:solidFill>
                <a:effectLst/>
                <a:latin typeface="+mn-lt"/>
                <a:ea typeface="+mn-ea"/>
                <a:cs typeface="+mn-cs"/>
              </a:rPr>
              <a:t> Gå noggrant igenom grupparbetet och beskriv de olika momenten och hur viktigt det är att de följer instruktionerna och tiderna.</a:t>
            </a:r>
            <a:br>
              <a:rPr lang="sv-SE" sz="1200" b="1" kern="1200" dirty="0">
                <a:solidFill>
                  <a:schemeClr val="tx1"/>
                </a:solidFill>
                <a:effectLst/>
                <a:latin typeface="+mn-lt"/>
                <a:ea typeface="+mn-ea"/>
                <a:cs typeface="+mn-cs"/>
              </a:rPr>
            </a:b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Teflontestet är ett självskattningstest som skapades av </a:t>
            </a:r>
            <a:r>
              <a:rPr lang="sv-SE" sz="1200" i="1" kern="1200" dirty="0">
                <a:solidFill>
                  <a:schemeClr val="tx1"/>
                </a:solidFill>
                <a:effectLst/>
                <a:latin typeface="+mn-lt"/>
                <a:ea typeface="+mn-ea"/>
                <a:cs typeface="+mn-cs"/>
              </a:rPr>
              <a:t>Louise Andersson </a:t>
            </a:r>
            <a:r>
              <a:rPr lang="sv-SE" sz="1200" kern="1200" dirty="0">
                <a:solidFill>
                  <a:schemeClr val="tx1"/>
                </a:solidFill>
                <a:effectLst/>
                <a:latin typeface="+mn-lt"/>
                <a:ea typeface="+mn-ea"/>
                <a:cs typeface="+mn-cs"/>
              </a:rPr>
              <a:t>2004.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Verktyget är till för att användaren ska få hjälp att få syn på i vilka avseenden den passar in i normen. Syftet är att synliggöra fördelar eller nackdelar människor möter på grund av vilka vi är eller antas vara. Det här verktyget är till för självreflektion och inte tänkt att användaren ska visa eller jämföra</a:t>
            </a:r>
          </a:p>
          <a:p>
            <a:r>
              <a:rPr lang="sv-SE" sz="1200" kern="1200" dirty="0">
                <a:solidFill>
                  <a:schemeClr val="tx1"/>
                </a:solidFill>
                <a:effectLst/>
                <a:latin typeface="+mn-lt"/>
                <a:ea typeface="+mn-ea"/>
                <a:cs typeface="+mn-cs"/>
              </a:rPr>
              <a:t>resultat med någon annan.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Teflon är ett material som används i till exempel stekpannor för att minska friktion och skapa en glatt yta. I det här testet beskrivs »Teflon-områden« som områden i en persons liv och vardag där allt glider som i en stekpanna av teflon. Ordet »friktion« beskriver tillfällen då krockar uppstår i en personsliv eller vardag, det är saker som kan hända när någon bryter mot en norm. Teflontestet är ett sätt att hjälpa användaren att få syn på områden där den själv tillhör normen och/eller saknar levd kunskap. Flera av kategorierna i testet kommer från diskrimineringsgrunder.</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Exempel på friktioner kan vara:</a:t>
            </a:r>
          </a:p>
          <a:p>
            <a:r>
              <a:rPr lang="sv-SE" sz="1200" kern="1200" dirty="0">
                <a:solidFill>
                  <a:schemeClr val="tx1"/>
                </a:solidFill>
                <a:effectLst/>
                <a:latin typeface="+mn-lt"/>
                <a:ea typeface="+mn-ea"/>
                <a:cs typeface="+mn-cs"/>
              </a:rPr>
              <a:t>• Oroa sig för att bli diskriminerad på bostadsmarknaden, arbetsmarknaden eller på andra områden av livet</a:t>
            </a:r>
          </a:p>
          <a:p>
            <a:r>
              <a:rPr lang="sv-SE" sz="1200" kern="1200" dirty="0">
                <a:solidFill>
                  <a:schemeClr val="tx1"/>
                </a:solidFill>
                <a:effectLst/>
                <a:latin typeface="+mn-lt"/>
                <a:ea typeface="+mn-ea"/>
                <a:cs typeface="+mn-cs"/>
              </a:rPr>
              <a:t>• Faktiskt bli diskriminerad</a:t>
            </a:r>
          </a:p>
          <a:p>
            <a:r>
              <a:rPr lang="sv-SE" sz="1200" kern="1200" dirty="0">
                <a:solidFill>
                  <a:schemeClr val="tx1"/>
                </a:solidFill>
                <a:effectLst/>
                <a:latin typeface="+mn-lt"/>
                <a:ea typeface="+mn-ea"/>
                <a:cs typeface="+mn-cs"/>
              </a:rPr>
              <a:t>• Oroa sig för att bli utsatt för våld</a:t>
            </a:r>
          </a:p>
          <a:p>
            <a:r>
              <a:rPr lang="sv-SE" sz="1200" kern="1200" dirty="0">
                <a:solidFill>
                  <a:schemeClr val="tx1"/>
                </a:solidFill>
                <a:effectLst/>
                <a:latin typeface="+mn-lt"/>
                <a:ea typeface="+mn-ea"/>
                <a:cs typeface="+mn-cs"/>
              </a:rPr>
              <a:t>• Bli utsatt för våld</a:t>
            </a:r>
          </a:p>
          <a:p>
            <a:r>
              <a:rPr lang="sv-SE" sz="1200" kern="1200" dirty="0">
                <a:solidFill>
                  <a:schemeClr val="tx1"/>
                </a:solidFill>
                <a:effectLst/>
                <a:latin typeface="+mn-lt"/>
                <a:ea typeface="+mn-ea"/>
                <a:cs typeface="+mn-cs"/>
              </a:rPr>
              <a:t>• Bli </a:t>
            </a:r>
            <a:r>
              <a:rPr lang="sv-SE" sz="1200" kern="1200" dirty="0" err="1">
                <a:solidFill>
                  <a:schemeClr val="tx1"/>
                </a:solidFill>
                <a:effectLst/>
                <a:latin typeface="+mn-lt"/>
                <a:ea typeface="+mn-ea"/>
                <a:cs typeface="+mn-cs"/>
              </a:rPr>
              <a:t>utstirrad</a:t>
            </a:r>
            <a:r>
              <a:rPr lang="sv-SE" sz="1200" kern="1200" dirty="0">
                <a:solidFill>
                  <a:schemeClr val="tx1"/>
                </a:solidFill>
                <a:effectLst/>
                <a:latin typeface="+mn-lt"/>
                <a:ea typeface="+mn-ea"/>
                <a:cs typeface="+mn-cs"/>
              </a:rPr>
              <a:t> eller nonchalerad</a:t>
            </a:r>
          </a:p>
          <a:p>
            <a:r>
              <a:rPr lang="sv-SE" sz="1200" kern="1200" dirty="0">
                <a:solidFill>
                  <a:schemeClr val="tx1"/>
                </a:solidFill>
                <a:effectLst/>
                <a:latin typeface="+mn-lt"/>
                <a:ea typeface="+mn-ea"/>
                <a:cs typeface="+mn-cs"/>
              </a:rPr>
              <a:t>• Inte bli lyssnad på</a:t>
            </a:r>
          </a:p>
          <a:p>
            <a:r>
              <a:rPr lang="sv-SE" sz="1200" kern="1200" dirty="0">
                <a:solidFill>
                  <a:schemeClr val="tx1"/>
                </a:solidFill>
                <a:effectLst/>
                <a:latin typeface="+mn-lt"/>
                <a:ea typeface="+mn-ea"/>
                <a:cs typeface="+mn-cs"/>
              </a:rPr>
              <a:t>• Bli gjord till representant för en särskild grupp</a:t>
            </a:r>
          </a:p>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16</a:t>
            </a:fld>
            <a:endParaRPr lang="en-US"/>
          </a:p>
        </p:txBody>
      </p:sp>
    </p:spTree>
    <p:extLst>
      <p:ext uri="{BB962C8B-B14F-4D97-AF65-F5344CB8AC3E}">
        <p14:creationId xmlns:p14="http://schemas.microsoft.com/office/powerpoint/2010/main" val="1214378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18</a:t>
            </a:fld>
            <a:endParaRPr lang="en-US"/>
          </a:p>
        </p:txBody>
      </p:sp>
    </p:spTree>
    <p:extLst>
      <p:ext uri="{BB962C8B-B14F-4D97-AF65-F5344CB8AC3E}">
        <p14:creationId xmlns:p14="http://schemas.microsoft.com/office/powerpoint/2010/main" val="742115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En härskarteknik är en metod, ofta subtil och lite svår att uppfattaför omgivningen, som syftar till att skaffa sig makt och/eller få den andre att göra saker den egentligen inte vill. Det kan ske medvetet men också vara en ganska omedveten process.</a:t>
            </a:r>
          </a:p>
          <a:p>
            <a:r>
              <a:rPr lang="sv-SE" sz="1200" kern="1200" dirty="0">
                <a:solidFill>
                  <a:schemeClr val="tx1"/>
                </a:solidFill>
                <a:effectLst/>
                <a:latin typeface="+mn-lt"/>
                <a:ea typeface="+mn-ea"/>
                <a:cs typeface="+mn-cs"/>
              </a:rPr>
              <a:t>Olika härskartekniker går ofta in i varandra och kan användas samtidigt. Genom att lära sig mer om härskartekniker, konsekvent använda motstrategier och främjartekniker kan vi tillsammans bekämpa härskarteknikerna inom partiet och i andra sammanhang.</a:t>
            </a:r>
          </a:p>
          <a:p>
            <a:endParaRPr lang="sv-SE" dirty="0"/>
          </a:p>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19</a:t>
            </a:fld>
            <a:endParaRPr lang="en-US"/>
          </a:p>
        </p:txBody>
      </p:sp>
    </p:spTree>
    <p:extLst>
      <p:ext uri="{BB962C8B-B14F-4D97-AF65-F5344CB8AC3E}">
        <p14:creationId xmlns:p14="http://schemas.microsoft.com/office/powerpoint/2010/main" val="1084571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Material: </a:t>
            </a:r>
            <a:r>
              <a:rPr lang="sv-SE" sz="1200" kern="1200" dirty="0">
                <a:solidFill>
                  <a:schemeClr val="tx1"/>
                </a:solidFill>
                <a:effectLst/>
                <a:latin typeface="+mn-lt"/>
                <a:ea typeface="+mn-ea"/>
                <a:cs typeface="+mn-cs"/>
              </a:rPr>
              <a:t>Uppgiften finns på A4.</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Moment:</a:t>
            </a:r>
            <a:r>
              <a:rPr lang="sv-SE" sz="1200" kern="1200" dirty="0">
                <a:solidFill>
                  <a:schemeClr val="tx1"/>
                </a:solidFill>
                <a:effectLst/>
                <a:latin typeface="+mn-lt"/>
                <a:ea typeface="+mn-ea"/>
                <a:cs typeface="+mn-cs"/>
              </a:rPr>
              <a:t> Individuellt moment,  gruppdiskussion och teater.</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Gruppindelning:</a:t>
            </a:r>
            <a:r>
              <a:rPr lang="sv-SE" sz="1200" kern="1200" dirty="0">
                <a:solidFill>
                  <a:schemeClr val="tx1"/>
                </a:solidFill>
                <a:effectLst/>
                <a:latin typeface="+mn-lt"/>
                <a:ea typeface="+mn-ea"/>
                <a:cs typeface="+mn-cs"/>
              </a:rPr>
              <a:t> Det är bra om du har delat in gruppen i mindre grupper på max 5 – 6 personer</a:t>
            </a:r>
          </a:p>
          <a:p>
            <a:r>
              <a:rPr lang="sv-SE" sz="1200" b="1" kern="1200" dirty="0">
                <a:solidFill>
                  <a:schemeClr val="tx1"/>
                </a:solidFill>
                <a:effectLst/>
                <a:latin typeface="+mn-lt"/>
                <a:ea typeface="+mn-ea"/>
                <a:cs typeface="+mn-cs"/>
              </a:rPr>
              <a:t>Tid: individuellt 5 min, grupp 15 min, teaterföreställning 2 min per grupp och avslutande diskussion 10 min.</a:t>
            </a:r>
            <a:endParaRPr lang="sv-SE" sz="1200" kern="1200" dirty="0">
              <a:solidFill>
                <a:schemeClr val="tx1"/>
              </a:solidFill>
              <a:effectLst/>
              <a:latin typeface="+mn-lt"/>
              <a:ea typeface="+mn-ea"/>
              <a:cs typeface="+mn-cs"/>
            </a:endParaRPr>
          </a:p>
          <a:p>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OBS!:</a:t>
            </a:r>
            <a:r>
              <a:rPr lang="sv-SE" sz="1200" kern="1200" dirty="0">
                <a:solidFill>
                  <a:schemeClr val="tx1"/>
                </a:solidFill>
                <a:effectLst/>
                <a:latin typeface="+mn-lt"/>
                <a:ea typeface="+mn-ea"/>
                <a:cs typeface="+mn-cs"/>
              </a:rPr>
              <a:t> Gå noggrant igenom grupparbetet och beskriv de olika momenten och hur viktigt det är att de följer instruktionerna och tiden.</a:t>
            </a:r>
          </a:p>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21</a:t>
            </a:fld>
            <a:endParaRPr lang="en-US"/>
          </a:p>
        </p:txBody>
      </p:sp>
    </p:spTree>
    <p:extLst>
      <p:ext uri="{BB962C8B-B14F-4D97-AF65-F5344CB8AC3E}">
        <p14:creationId xmlns:p14="http://schemas.microsoft.com/office/powerpoint/2010/main" val="2548994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Material: </a:t>
            </a:r>
            <a:r>
              <a:rPr lang="sv-SE" sz="1200" kern="1200" dirty="0">
                <a:solidFill>
                  <a:schemeClr val="tx1"/>
                </a:solidFill>
                <a:effectLst/>
                <a:latin typeface="+mn-lt"/>
                <a:ea typeface="+mn-ea"/>
                <a:cs typeface="+mn-cs"/>
              </a:rPr>
              <a:t>Uppgiften finns på</a:t>
            </a:r>
            <a:r>
              <a:rPr lang="sv-SE" sz="1200" kern="1200" baseline="0" dirty="0">
                <a:solidFill>
                  <a:schemeClr val="tx1"/>
                </a:solidFill>
                <a:effectLst/>
                <a:latin typeface="+mn-lt"/>
                <a:ea typeface="+mn-ea"/>
                <a:cs typeface="+mn-cs"/>
              </a:rPr>
              <a:t> A4 (Se studieportalen)</a:t>
            </a:r>
            <a:r>
              <a:rPr lang="sv-SE" sz="1200" kern="1200" dirty="0">
                <a:solidFill>
                  <a:schemeClr val="tx1"/>
                </a:solidFill>
                <a:effectLst/>
                <a:latin typeface="+mn-lt"/>
                <a:ea typeface="+mn-ea"/>
                <a:cs typeface="+mn-cs"/>
              </a:rPr>
              <a:t>.</a:t>
            </a:r>
          </a:p>
          <a:p>
            <a:r>
              <a:rPr lang="sv-SE" sz="1200" b="1" kern="1200" dirty="0">
                <a:solidFill>
                  <a:schemeClr val="tx1"/>
                </a:solidFill>
                <a:effectLst/>
                <a:latin typeface="+mn-lt"/>
                <a:ea typeface="+mn-ea"/>
                <a:cs typeface="+mn-cs"/>
              </a:rPr>
              <a:t>Moment:</a:t>
            </a:r>
            <a:r>
              <a:rPr lang="sv-SE" sz="1200" kern="1200" dirty="0">
                <a:solidFill>
                  <a:schemeClr val="tx1"/>
                </a:solidFill>
                <a:effectLst/>
                <a:latin typeface="+mn-lt"/>
                <a:ea typeface="+mn-ea"/>
                <a:cs typeface="+mn-cs"/>
              </a:rPr>
              <a:t> Individuellt moment,  gruppdiskussion och teater.</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Gruppindelning:</a:t>
            </a:r>
            <a:r>
              <a:rPr lang="sv-SE" sz="1200" kern="1200" dirty="0">
                <a:solidFill>
                  <a:schemeClr val="tx1"/>
                </a:solidFill>
                <a:effectLst/>
                <a:latin typeface="+mn-lt"/>
                <a:ea typeface="+mn-ea"/>
                <a:cs typeface="+mn-cs"/>
              </a:rPr>
              <a:t> Det är bra om du har delat in gruppen i mindre grupper på max 4 - 5 personer</a:t>
            </a:r>
          </a:p>
          <a:p>
            <a:r>
              <a:rPr lang="sv-SE" sz="1200" b="1" kern="1200" dirty="0">
                <a:solidFill>
                  <a:schemeClr val="tx1"/>
                </a:solidFill>
                <a:effectLst/>
                <a:latin typeface="+mn-lt"/>
                <a:ea typeface="+mn-ea"/>
                <a:cs typeface="+mn-cs"/>
              </a:rPr>
              <a:t>Tid: individuellt 5 min, grupp 15 min, teaterföreställning 2 min per grupp och avslutande diskussion 10 min.</a:t>
            </a:r>
            <a:endParaRPr lang="sv-SE" sz="1200" kern="1200" dirty="0">
              <a:solidFill>
                <a:schemeClr val="tx1"/>
              </a:solidFill>
              <a:effectLst/>
              <a:latin typeface="+mn-lt"/>
              <a:ea typeface="+mn-ea"/>
              <a:cs typeface="+mn-cs"/>
            </a:endParaRPr>
          </a:p>
          <a:p>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OBS!:</a:t>
            </a:r>
            <a:r>
              <a:rPr lang="sv-SE" sz="1200" kern="1200" dirty="0">
                <a:solidFill>
                  <a:schemeClr val="tx1"/>
                </a:solidFill>
                <a:effectLst/>
                <a:latin typeface="+mn-lt"/>
                <a:ea typeface="+mn-ea"/>
                <a:cs typeface="+mn-cs"/>
              </a:rPr>
              <a:t> Gå noggrant igenom grupparbetet och beskriv de olika momenten och hur viktigt det är att de följer instruktionerna och tiden.</a:t>
            </a:r>
          </a:p>
          <a:p>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22</a:t>
            </a:fld>
            <a:endParaRPr lang="en-US"/>
          </a:p>
        </p:txBody>
      </p:sp>
    </p:spTree>
    <p:extLst>
      <p:ext uri="{BB962C8B-B14F-4D97-AF65-F5344CB8AC3E}">
        <p14:creationId xmlns:p14="http://schemas.microsoft.com/office/powerpoint/2010/main" val="259075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börjar med att definiera vad</a:t>
            </a:r>
            <a:r>
              <a:rPr lang="sv-SE" baseline="0" dirty="0"/>
              <a:t> makt är och sen maktanalys</a:t>
            </a:r>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2</a:t>
            </a:fld>
            <a:endParaRPr lang="en-US"/>
          </a:p>
        </p:txBody>
      </p:sp>
    </p:spTree>
    <p:extLst>
      <p:ext uri="{BB962C8B-B14F-4D97-AF65-F5344CB8AC3E}">
        <p14:creationId xmlns:p14="http://schemas.microsoft.com/office/powerpoint/2010/main" val="1843592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sv-SE" smtClean="0"/>
              <a:t>26</a:t>
            </a:fld>
            <a:endParaRPr lang="sv-SE" dirty="0"/>
          </a:p>
        </p:txBody>
      </p:sp>
    </p:spTree>
    <p:extLst>
      <p:ext uri="{BB962C8B-B14F-4D97-AF65-F5344CB8AC3E}">
        <p14:creationId xmlns:p14="http://schemas.microsoft.com/office/powerpoint/2010/main" val="367935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Visa filmen från </a:t>
            </a:r>
            <a:r>
              <a:rPr lang="sv-SE" sz="1200" kern="1200" dirty="0" err="1">
                <a:solidFill>
                  <a:schemeClr val="tx1"/>
                </a:solidFill>
                <a:effectLst/>
                <a:latin typeface="+mn-lt"/>
                <a:ea typeface="+mn-ea"/>
                <a:cs typeface="+mn-cs"/>
              </a:rPr>
              <a:t>maktsalongen</a:t>
            </a:r>
            <a:r>
              <a:rPr lang="sv-SE" sz="1200" kern="1200" dirty="0">
                <a:solidFill>
                  <a:schemeClr val="tx1"/>
                </a:solidFill>
                <a:effectLst/>
                <a:latin typeface="+mn-lt"/>
                <a:ea typeface="+mn-ea"/>
                <a:cs typeface="+mn-cs"/>
              </a:rPr>
              <a:t> om makt. Filmen sammanfattar begreppet makt på ett bra sätt.</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Länk till filmen </a:t>
            </a:r>
            <a:r>
              <a:rPr lang="sv-SE" sz="1200" u="sng" kern="1200" dirty="0">
                <a:solidFill>
                  <a:schemeClr val="tx1"/>
                </a:solidFill>
                <a:effectLst/>
                <a:latin typeface="+mn-lt"/>
                <a:ea typeface="+mn-ea"/>
                <a:cs typeface="+mn-cs"/>
                <a:hlinkClick r:id="rId3"/>
              </a:rPr>
              <a:t>https://www.youtube.com/watch?v=IoTsiPxCYJk</a:t>
            </a:r>
            <a:r>
              <a:rPr lang="sv-SE" sz="1200" kern="1200" dirty="0">
                <a:solidFill>
                  <a:schemeClr val="tx1"/>
                </a:solidFill>
                <a:effectLst/>
                <a:latin typeface="+mn-lt"/>
                <a:ea typeface="+mn-ea"/>
                <a:cs typeface="+mn-cs"/>
              </a:rPr>
              <a:t> (om den inbäddade filmen i PPT inte fungerar).</a:t>
            </a:r>
          </a:p>
        </p:txBody>
      </p:sp>
      <p:sp>
        <p:nvSpPr>
          <p:cNvPr id="4" name="Platshållare för bildnummer 3"/>
          <p:cNvSpPr>
            <a:spLocks noGrp="1"/>
          </p:cNvSpPr>
          <p:nvPr>
            <p:ph type="sldNum" sz="quarter" idx="10"/>
          </p:nvPr>
        </p:nvSpPr>
        <p:spPr/>
        <p:txBody>
          <a:bodyPr/>
          <a:lstStyle/>
          <a:p>
            <a:fld id="{118ED29D-D7E3-4547-AF0B-728EC45DF93B}" type="slidenum">
              <a:rPr lang="en-US" smtClean="0"/>
              <a:t>3</a:t>
            </a:fld>
            <a:endParaRPr lang="en-US"/>
          </a:p>
        </p:txBody>
      </p:sp>
    </p:spTree>
    <p:extLst>
      <p:ext uri="{BB962C8B-B14F-4D97-AF65-F5344CB8AC3E}">
        <p14:creationId xmlns:p14="http://schemas.microsoft.com/office/powerpoint/2010/main" val="3798511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41425"/>
            <a:ext cx="5953125" cy="3349625"/>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Beskriv gärna att makt ett begrepp som kan betyda många olika saker. Det kan vara makten att kontrollera någon annan, makten över sitt eget liv eller makten att påverka omvärlden och förändra samhället. Makt kan vara bra, viktigt, dåligt, farligt. Det är dåligt och farligt när makten inte är jämnt fördelad. I vårt samhälle idag är den tyvärr inte det. Det syns i hur den brukar representeras. Förutsättningar för makt är att en person, organisation eller system har makt över andra.</a:t>
            </a:r>
          </a:p>
          <a:p>
            <a:br>
              <a:rPr lang="sv-SE" sz="1200" b="1"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Ge gärna ett eget exempel på någon som har eller har haft makt över dig i ditt liv, så att det blir mer begripligt</a:t>
            </a:r>
            <a:endParaRPr lang="sv-SE" sz="1200" kern="1200" dirty="0">
              <a:solidFill>
                <a:schemeClr val="tx1"/>
              </a:solidFill>
              <a:effectLst/>
              <a:latin typeface="+mn-lt"/>
              <a:ea typeface="+mn-ea"/>
              <a:cs typeface="+mn-cs"/>
            </a:endParaRPr>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Be gärna deltagarna i popcornform (de som vill säga något) att ge exempel på som har makt och varför.</a:t>
            </a:r>
          </a:p>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sv-SE" smtClean="0"/>
              <a:t>4</a:t>
            </a:fld>
            <a:endParaRPr lang="sv-SE" dirty="0"/>
          </a:p>
        </p:txBody>
      </p:sp>
    </p:spTree>
    <p:extLst>
      <p:ext uri="{BB962C8B-B14F-4D97-AF65-F5344CB8AC3E}">
        <p14:creationId xmlns:p14="http://schemas.microsoft.com/office/powerpoint/2010/main" val="44385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Om man skall kunna utöva makt måste man ha resurser att utöva den med, det vill säga tillgångar vars innehav möjliggör ett reellt inflytande. Maktresursernas karaktär kan skifta högst betydligt beroende på var eller på vilken nivå i samhället man befinner sig.</a:t>
            </a:r>
          </a:p>
          <a:p>
            <a:r>
              <a:rPr lang="sv-SE" sz="1200" kern="1200" dirty="0">
                <a:solidFill>
                  <a:schemeClr val="tx1"/>
                </a:solidFill>
                <a:effectLst/>
                <a:latin typeface="+mn-lt"/>
                <a:ea typeface="+mn-ea"/>
                <a:cs typeface="+mn-cs"/>
              </a:rPr>
              <a:t>Det finns olika former av makt som kan vara lämpliga att nämna vid bild 4, Det är bra om du hittar dina egna beskrivningar och exemplen på de olika maktformerna, gärna i form av individer inom eller utanför partiet:</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Betvingande makt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En form av makt bygger på våld (vilket förutsätter att B bestraffas med terror om inte A:s makt iakttages. Ett sådant förhållande kan uppkomma genom att A är fysiskt stark, har starka band med ett stödjande kollektiv, är verbalt slagfärdig, kan utesluta B från en önskad position, med mera. Motsatsen till detta slags makt är belöningsmakt där A kan ge B förmåner, en position, pengar eller annat erforderligt.</a:t>
            </a:r>
          </a:p>
          <a:p>
            <a:br>
              <a:rPr lang="sv-SE" sz="1200" b="1"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Formell makt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 formella sammanhang är legitimitetsmakt den gängse, vilket innebär att A har en strukturell position som medger möjlighet att kräva av B att iakttaga makten. Positionen kan vara en chefsbefattning, och andra auktoritetsroller. Informell makt är motsatsen till formell, det kan exempelvis vara vad storebror får göra mot lillebror. Lagar som styr vad polisen får göra är formell makt.</a:t>
            </a:r>
          </a:p>
          <a:p>
            <a:br>
              <a:rPr lang="sv-SE" sz="1200" b="1"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Expertmakt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En annan form av makt är expertmakt (expert </a:t>
            </a:r>
            <a:r>
              <a:rPr lang="sv-SE" sz="1200" kern="1200" dirty="0" err="1">
                <a:solidFill>
                  <a:schemeClr val="tx1"/>
                </a:solidFill>
                <a:effectLst/>
                <a:latin typeface="+mn-lt"/>
                <a:ea typeface="+mn-ea"/>
                <a:cs typeface="+mn-cs"/>
              </a:rPr>
              <a:t>power</a:t>
            </a:r>
            <a:r>
              <a:rPr lang="sv-SE" sz="1200" kern="1200" dirty="0">
                <a:solidFill>
                  <a:schemeClr val="tx1"/>
                </a:solidFill>
                <a:effectLst/>
                <a:latin typeface="+mn-lt"/>
                <a:ea typeface="+mn-ea"/>
                <a:cs typeface="+mn-cs"/>
              </a:rPr>
              <a:t>) vilket innebär att A har en expertis eller förmåga som B finner erforderlig. Denna makt har till exempel läkare som ger råd till patienter, eller ekonomer i företag.</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b="1" kern="1200" dirty="0" err="1">
                <a:solidFill>
                  <a:schemeClr val="tx1"/>
                </a:solidFill>
                <a:effectLst/>
                <a:latin typeface="+mn-lt"/>
                <a:ea typeface="+mn-ea"/>
                <a:cs typeface="+mn-cs"/>
              </a:rPr>
              <a:t>Referentiell</a:t>
            </a:r>
            <a:r>
              <a:rPr lang="sv-SE" sz="1200" b="1" kern="1200" dirty="0">
                <a:solidFill>
                  <a:schemeClr val="tx1"/>
                </a:solidFill>
                <a:effectLst/>
                <a:latin typeface="+mn-lt"/>
                <a:ea typeface="+mn-ea"/>
                <a:cs typeface="+mn-cs"/>
              </a:rPr>
              <a:t> makt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En sista grupp kallas </a:t>
            </a:r>
            <a:r>
              <a:rPr lang="sv-SE" sz="1200" kern="1200" dirty="0" err="1">
                <a:solidFill>
                  <a:schemeClr val="tx1"/>
                </a:solidFill>
                <a:effectLst/>
                <a:latin typeface="+mn-lt"/>
                <a:ea typeface="+mn-ea"/>
                <a:cs typeface="+mn-cs"/>
              </a:rPr>
              <a:t>referentiell</a:t>
            </a:r>
            <a:r>
              <a:rPr lang="sv-SE" sz="1200" kern="1200" dirty="0">
                <a:solidFill>
                  <a:schemeClr val="tx1"/>
                </a:solidFill>
                <a:effectLst/>
                <a:latin typeface="+mn-lt"/>
                <a:ea typeface="+mn-ea"/>
                <a:cs typeface="+mn-cs"/>
              </a:rPr>
              <a:t> makt (referent </a:t>
            </a:r>
            <a:r>
              <a:rPr lang="sv-SE" sz="1200" kern="1200" dirty="0" err="1">
                <a:solidFill>
                  <a:schemeClr val="tx1"/>
                </a:solidFill>
                <a:effectLst/>
                <a:latin typeface="+mn-lt"/>
                <a:ea typeface="+mn-ea"/>
                <a:cs typeface="+mn-cs"/>
              </a:rPr>
              <a:t>power</a:t>
            </a:r>
            <a:r>
              <a:rPr lang="sv-SE" sz="1200" kern="1200" dirty="0">
                <a:solidFill>
                  <a:schemeClr val="tx1"/>
                </a:solidFill>
                <a:effectLst/>
                <a:latin typeface="+mn-lt"/>
                <a:ea typeface="+mn-ea"/>
                <a:cs typeface="+mn-cs"/>
              </a:rPr>
              <a:t>), eller karismatisk makt, som innebär att A har vissa personliga egenskaper som B beundrar och vill identifiera sig med.</a:t>
            </a:r>
          </a:p>
        </p:txBody>
      </p:sp>
      <p:sp>
        <p:nvSpPr>
          <p:cNvPr id="4" name="Platshållare för bildnummer 3"/>
          <p:cNvSpPr>
            <a:spLocks noGrp="1"/>
          </p:cNvSpPr>
          <p:nvPr>
            <p:ph type="sldNum" sz="quarter" idx="10"/>
          </p:nvPr>
        </p:nvSpPr>
        <p:spPr/>
        <p:txBody>
          <a:bodyPr/>
          <a:lstStyle/>
          <a:p>
            <a:fld id="{118ED29D-D7E3-4547-AF0B-728EC45DF93B}" type="slidenum">
              <a:rPr lang="en-US" smtClean="0"/>
              <a:t>5</a:t>
            </a:fld>
            <a:endParaRPr lang="en-US"/>
          </a:p>
        </p:txBody>
      </p:sp>
    </p:spTree>
    <p:extLst>
      <p:ext uri="{BB962C8B-B14F-4D97-AF65-F5344CB8AC3E}">
        <p14:creationId xmlns:p14="http://schemas.microsoft.com/office/powerpoint/2010/main" val="417269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Om man skall kunna utöva makt måste man ha resurser att utöva den med, det vill säga tillgångar vars innehav möjliggör ett reellt inflytande. Maktresursernas karaktär kan skifta högst betydligt beroende på var eller på vilken nivå i samhället man befinner sig. </a:t>
            </a:r>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6</a:t>
            </a:fld>
            <a:endParaRPr lang="en-US"/>
          </a:p>
        </p:txBody>
      </p:sp>
    </p:spTree>
    <p:extLst>
      <p:ext uri="{BB962C8B-B14F-4D97-AF65-F5344CB8AC3E}">
        <p14:creationId xmlns:p14="http://schemas.microsoft.com/office/powerpoint/2010/main" val="390595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Maktutövning är kostsam. Ju mindre maktresurser en makthavare behöver använda, desto billigare blir det för honom eller henne. Det gäller därför att finna metoder som kostar så lite som möjligt för den som innehar makten.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Ge exempel på punkterna 1 – 4 kan innebära konkret. Exempelvis:</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Slaveri, prostitution osv</a:t>
            </a:r>
          </a:p>
          <a:p>
            <a:pPr lvl="0"/>
            <a:r>
              <a:rPr lang="sv-SE" sz="1200" kern="1200" dirty="0">
                <a:solidFill>
                  <a:schemeClr val="tx1"/>
                </a:solidFill>
                <a:effectLst/>
                <a:latin typeface="+mn-lt"/>
                <a:ea typeface="+mn-ea"/>
                <a:cs typeface="+mn-cs"/>
              </a:rPr>
              <a:t>Den som har möjlighet att placera dig på ett offentligt uppdrag (arvode) eller ta bort dig från ett offentligt uppdrag.</a:t>
            </a:r>
          </a:p>
          <a:p>
            <a:pPr lvl="0"/>
            <a:r>
              <a:rPr lang="sv-SE" sz="1200" kern="1200" dirty="0">
                <a:solidFill>
                  <a:schemeClr val="tx1"/>
                </a:solidFill>
                <a:effectLst/>
                <a:latin typeface="+mn-lt"/>
                <a:ea typeface="+mn-ea"/>
                <a:cs typeface="+mn-cs"/>
              </a:rPr>
              <a:t>Den som är heltidspolitiker och inte delger sina kamrater fritidspolitikerna i s-gruppen all information</a:t>
            </a:r>
          </a:p>
          <a:p>
            <a:pPr lvl="0"/>
            <a:r>
              <a:rPr lang="sv-SE" sz="1200" kern="1200" dirty="0">
                <a:solidFill>
                  <a:schemeClr val="tx1"/>
                </a:solidFill>
                <a:effectLst/>
                <a:latin typeface="+mn-lt"/>
                <a:ea typeface="+mn-ea"/>
                <a:cs typeface="+mn-cs"/>
              </a:rPr>
              <a:t>En karismatisk politiker, VD eller liknande som får dig att tycka att allt den säger är rätt och riktigt</a:t>
            </a:r>
          </a:p>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7</a:t>
            </a:fld>
            <a:endParaRPr lang="en-US"/>
          </a:p>
        </p:txBody>
      </p:sp>
    </p:spTree>
    <p:extLst>
      <p:ext uri="{BB962C8B-B14F-4D97-AF65-F5344CB8AC3E}">
        <p14:creationId xmlns:p14="http://schemas.microsoft.com/office/powerpoint/2010/main" val="3288541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Moment:</a:t>
            </a:r>
            <a:r>
              <a:rPr lang="sv-SE" sz="1200" kern="1200" dirty="0">
                <a:solidFill>
                  <a:schemeClr val="tx1"/>
                </a:solidFill>
                <a:effectLst/>
                <a:latin typeface="+mn-lt"/>
                <a:ea typeface="+mn-ea"/>
                <a:cs typeface="+mn-cs"/>
              </a:rPr>
              <a:t> Individuellt moment och sedan gruppdiskussion</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Material:</a:t>
            </a:r>
            <a:r>
              <a:rPr lang="sv-SE" sz="1200" kern="1200" dirty="0">
                <a:solidFill>
                  <a:schemeClr val="tx1"/>
                </a:solidFill>
                <a:effectLst/>
                <a:latin typeface="+mn-lt"/>
                <a:ea typeface="+mn-ea"/>
                <a:cs typeface="+mn-cs"/>
              </a:rPr>
              <a:t> Frågorna på A4</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Gruppindelning:</a:t>
            </a:r>
            <a:r>
              <a:rPr lang="sv-SE" sz="1200" kern="1200" dirty="0">
                <a:solidFill>
                  <a:schemeClr val="tx1"/>
                </a:solidFill>
                <a:effectLst/>
                <a:latin typeface="+mn-lt"/>
                <a:ea typeface="+mn-ea"/>
                <a:cs typeface="+mn-cs"/>
              </a:rPr>
              <a:t> Det är bra om du har delat in gruppen i mindre grupper på max 4 – 5 personer.</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Tider:</a:t>
            </a:r>
            <a:r>
              <a:rPr lang="sv-SE" sz="1200" kern="1200" dirty="0">
                <a:solidFill>
                  <a:schemeClr val="tx1"/>
                </a:solidFill>
                <a:effectLst/>
                <a:latin typeface="+mn-lt"/>
                <a:ea typeface="+mn-ea"/>
                <a:cs typeface="+mn-cs"/>
              </a:rPr>
              <a:t> Individuellt 8 min, Grupp  8 min och ledarskap 14 min </a:t>
            </a:r>
          </a:p>
          <a:p>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Gå noggrant igenom grupparbetet. Var tydlig med att de ska först börjar </a:t>
            </a:r>
            <a:r>
              <a:rPr lang="sv-SE" sz="1200" b="1" kern="1200" dirty="0">
                <a:solidFill>
                  <a:schemeClr val="tx1"/>
                </a:solidFill>
                <a:effectLst/>
                <a:latin typeface="+mn-lt"/>
                <a:ea typeface="+mn-ea"/>
                <a:cs typeface="+mn-cs"/>
              </a:rPr>
              <a:t>individuellt</a:t>
            </a:r>
            <a:r>
              <a:rPr lang="sv-SE" sz="1200" kern="1200" dirty="0">
                <a:solidFill>
                  <a:schemeClr val="tx1"/>
                </a:solidFill>
                <a:effectLst/>
                <a:latin typeface="+mn-lt"/>
                <a:ea typeface="+mn-ea"/>
                <a:cs typeface="+mn-cs"/>
              </a:rPr>
              <a:t>. Visa bara PPT med de individuella frågorna.</a:t>
            </a:r>
          </a:p>
          <a:p>
            <a:r>
              <a:rPr lang="sv-SE" sz="1200" kern="1200" dirty="0">
                <a:solidFill>
                  <a:schemeClr val="tx1"/>
                </a:solidFill>
                <a:effectLst/>
                <a:latin typeface="+mn-lt"/>
                <a:ea typeface="+mn-ea"/>
                <a:cs typeface="+mn-cs"/>
              </a:rPr>
              <a:t>Visa sedan grupp uppgifterna, där deltagarna först redovisar sina individuella svar och sedan diskuterar de ledskapsidéfrågorna.</a:t>
            </a:r>
          </a:p>
          <a:p>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8</a:t>
            </a:fld>
            <a:endParaRPr lang="en-US"/>
          </a:p>
        </p:txBody>
      </p:sp>
    </p:spTree>
    <p:extLst>
      <p:ext uri="{BB962C8B-B14F-4D97-AF65-F5344CB8AC3E}">
        <p14:creationId xmlns:p14="http://schemas.microsoft.com/office/powerpoint/2010/main" val="129529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definierar vad normer är och sen går igenom </a:t>
            </a:r>
            <a:r>
              <a:rPr lang="sv-SE" dirty="0" err="1"/>
              <a:t>intersektionallitet</a:t>
            </a:r>
            <a:endParaRPr lang="sv-SE" dirty="0"/>
          </a:p>
        </p:txBody>
      </p:sp>
      <p:sp>
        <p:nvSpPr>
          <p:cNvPr id="4" name="Platshållare för bildnummer 3"/>
          <p:cNvSpPr>
            <a:spLocks noGrp="1"/>
          </p:cNvSpPr>
          <p:nvPr>
            <p:ph type="sldNum" sz="quarter" idx="10"/>
          </p:nvPr>
        </p:nvSpPr>
        <p:spPr/>
        <p:txBody>
          <a:bodyPr/>
          <a:lstStyle/>
          <a:p>
            <a:fld id="{118ED29D-D7E3-4547-AF0B-728EC45DF93B}" type="slidenum">
              <a:rPr lang="en-US" smtClean="0"/>
              <a:t>10</a:t>
            </a:fld>
            <a:endParaRPr lang="en-US"/>
          </a:p>
        </p:txBody>
      </p:sp>
    </p:spTree>
    <p:extLst>
      <p:ext uri="{BB962C8B-B14F-4D97-AF65-F5344CB8AC3E}">
        <p14:creationId xmlns:p14="http://schemas.microsoft.com/office/powerpoint/2010/main" val="511771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2"/>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B53703D8-CEB9-4C86-8AD4-11466FC2E0A9}"/>
              </a:ext>
            </a:extLst>
          </p:cNvPr>
          <p:cNvPicPr>
            <a:picLocks noChangeAspect="1"/>
          </p:cNvPicPr>
          <p:nvPr userDrawn="1"/>
        </p:nvPicPr>
        <p:blipFill>
          <a:blip r:embed="rId2"/>
          <a:stretch>
            <a:fillRect/>
          </a:stretch>
        </p:blipFill>
        <p:spPr>
          <a:xfrm>
            <a:off x="0" y="1714"/>
            <a:ext cx="12192000" cy="6854572"/>
          </a:xfrm>
          <a:prstGeom prst="rect">
            <a:avLst/>
          </a:prstGeom>
        </p:spPr>
      </p:pic>
      <p:sp>
        <p:nvSpPr>
          <p:cNvPr id="6150" name="Rectangle 6"/>
          <p:cNvSpPr>
            <a:spLocks noGrp="1" noChangeArrowheads="1"/>
          </p:cNvSpPr>
          <p:nvPr>
            <p:ph type="ctrTitle" hasCustomPrompt="1"/>
          </p:nvPr>
        </p:nvSpPr>
        <p:spPr>
          <a:xfrm>
            <a:off x="1162050" y="1183133"/>
            <a:ext cx="9613900" cy="4212317"/>
          </a:xfrm>
          <a:prstGeom prst="rect">
            <a:avLst/>
          </a:prstGeom>
        </p:spPr>
        <p:txBody>
          <a:bodyPr tIns="180000" anchor="t" anchorCtr="0"/>
          <a:lstStyle>
            <a:lvl1pPr algn="l">
              <a:defRPr sz="8400">
                <a:solidFill>
                  <a:schemeClr val="bg1"/>
                </a:solidFill>
              </a:defRPr>
            </a:lvl1pPr>
          </a:lstStyle>
          <a:p>
            <a:r>
              <a:rPr lang="sv-SE" dirty="0"/>
              <a:t>Klicka här för att ändra format</a:t>
            </a:r>
          </a:p>
        </p:txBody>
      </p:sp>
      <p:pic>
        <p:nvPicPr>
          <p:cNvPr id="14" name="Bildobjekt 13">
            <a:extLst>
              <a:ext uri="{FF2B5EF4-FFF2-40B4-BE49-F238E27FC236}">
                <a16:creationId xmlns:a16="http://schemas.microsoft.com/office/drawing/2014/main" id="{913953AB-E7C9-43E8-B896-8E1A10255641}"/>
              </a:ext>
            </a:extLst>
          </p:cNvPr>
          <p:cNvPicPr>
            <a:picLocks noChangeAspect="1"/>
          </p:cNvPicPr>
          <p:nvPr userDrawn="1"/>
        </p:nvPicPr>
        <p:blipFill>
          <a:blip r:embed="rId3"/>
          <a:stretch>
            <a:fillRect/>
          </a:stretch>
        </p:blipFill>
        <p:spPr>
          <a:xfrm>
            <a:off x="9755150" y="4688567"/>
            <a:ext cx="1854000" cy="16474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bg>
      <p:bgRef idx="1001">
        <a:schemeClr val="bg1"/>
      </p:bgRef>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173600" y="2570400"/>
            <a:ext cx="7560000" cy="2944800"/>
          </a:xfrm>
          <a:prstGeom prst="rect">
            <a:avLst/>
          </a:prstGeom>
        </p:spPr>
        <p:txBody>
          <a:bodyPr/>
          <a:lstStyle>
            <a:lvl1pPr>
              <a:spcBef>
                <a:spcPts val="600"/>
              </a:spcBef>
              <a:spcAft>
                <a:spcPts val="300"/>
              </a:spcAft>
              <a:defRPr/>
            </a:lvl1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7919ABB3-B004-4F43-99F2-5F6F81193A3C}" type="slidenum">
              <a:rPr lang="sv-SE" smtClean="0"/>
              <a:pPr/>
              <a:t>‹#›</a:t>
            </a:fld>
            <a:endParaRPr lang="sv-SE" dirty="0"/>
          </a:p>
        </p:txBody>
      </p:sp>
      <p:sp>
        <p:nvSpPr>
          <p:cNvPr id="7" name="Rubrik 6">
            <a:extLst>
              <a:ext uri="{FF2B5EF4-FFF2-40B4-BE49-F238E27FC236}">
                <a16:creationId xmlns:a16="http://schemas.microsoft.com/office/drawing/2014/main" id="{2C474EA3-B419-4857-94F6-E0A2EBA8E9B1}"/>
              </a:ext>
            </a:extLst>
          </p:cNvPr>
          <p:cNvSpPr>
            <a:spLocks noGrp="1"/>
          </p:cNvSpPr>
          <p:nvPr>
            <p:ph type="title"/>
          </p:nvPr>
        </p:nvSpPr>
        <p:spPr/>
        <p:txBody>
          <a:bodyPr/>
          <a:lstStyle/>
          <a:p>
            <a:r>
              <a:rPr lang="sv-SE"/>
              <a:t>Klicka här för att ändra format</a:t>
            </a:r>
            <a:endParaRPr lang="sv-SE" dirty="0"/>
          </a:p>
        </p:txBody>
      </p:sp>
      <p:pic>
        <p:nvPicPr>
          <p:cNvPr id="8" name="Bildobjekt 16">
            <a:extLst>
              <a:ext uri="{FF2B5EF4-FFF2-40B4-BE49-F238E27FC236}">
                <a16:creationId xmlns:a16="http://schemas.microsoft.com/office/drawing/2014/main" id="{9F17E83D-2BCB-4780-AA06-16BAFFBEEDB6}"/>
              </a:ext>
            </a:extLst>
          </p:cNvPr>
          <p:cNvPicPr>
            <a:picLocks noChangeAspect="1"/>
          </p:cNvPicPr>
          <p:nvPr userDrawn="1"/>
        </p:nvPicPr>
        <p:blipFill>
          <a:blip r:embed="rId2"/>
          <a:stretch>
            <a:fillRect/>
          </a:stretch>
        </p:blipFill>
        <p:spPr>
          <a:xfrm>
            <a:off x="10356979" y="5273268"/>
            <a:ext cx="1224000" cy="108615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lvl1pPr>
              <a:defRPr/>
            </a:lvl1pPr>
          </a:lstStyle>
          <a:p>
            <a:endParaRPr lang="sv-SE" dirty="0"/>
          </a:p>
        </p:txBody>
      </p:sp>
      <p:sp>
        <p:nvSpPr>
          <p:cNvPr id="5" name="Platshållare för bildnummer 4"/>
          <p:cNvSpPr>
            <a:spLocks noGrp="1"/>
          </p:cNvSpPr>
          <p:nvPr>
            <p:ph type="sldNum" sz="quarter" idx="12"/>
          </p:nvPr>
        </p:nvSpPr>
        <p:spPr/>
        <p:txBody>
          <a:bodyPr/>
          <a:lstStyle>
            <a:lvl1pPr>
              <a:defRPr/>
            </a:lvl1pPr>
          </a:lstStyle>
          <a:p>
            <a:fld id="{F85C7293-DAF3-421A-8E6E-E23855CE3205}" type="slidenum">
              <a:rPr lang="sv-SE" smtClean="0"/>
              <a:pPr/>
              <a:t>‹#›</a:t>
            </a:fld>
            <a:endParaRPr lang="sv-SE" dirty="0"/>
          </a:p>
        </p:txBody>
      </p:sp>
      <p:sp>
        <p:nvSpPr>
          <p:cNvPr id="6" name="Rubrik 5">
            <a:extLst>
              <a:ext uri="{FF2B5EF4-FFF2-40B4-BE49-F238E27FC236}">
                <a16:creationId xmlns:a16="http://schemas.microsoft.com/office/drawing/2014/main" id="{672BBA37-E6EB-42A9-BB84-8E15D4B74459}"/>
              </a:ext>
            </a:extLst>
          </p:cNvPr>
          <p:cNvSpPr>
            <a:spLocks noGrp="1"/>
          </p:cNvSpPr>
          <p:nvPr>
            <p:ph type="title"/>
          </p:nvPr>
        </p:nvSpPr>
        <p:spPr/>
        <p:txBody>
          <a:bodyPr/>
          <a:lstStyle/>
          <a:p>
            <a:r>
              <a:rPr lang="sv-SE"/>
              <a:t>Klicka här för att ändra format</a:t>
            </a:r>
          </a:p>
        </p:txBody>
      </p:sp>
      <p:pic>
        <p:nvPicPr>
          <p:cNvPr id="7" name="Bildobjekt 16">
            <a:extLst>
              <a:ext uri="{FF2B5EF4-FFF2-40B4-BE49-F238E27FC236}">
                <a16:creationId xmlns:a16="http://schemas.microsoft.com/office/drawing/2014/main" id="{9F17E83D-2BCB-4780-AA06-16BAFFBEEDB6}"/>
              </a:ext>
            </a:extLst>
          </p:cNvPr>
          <p:cNvPicPr>
            <a:picLocks noChangeAspect="1"/>
          </p:cNvPicPr>
          <p:nvPr userDrawn="1"/>
        </p:nvPicPr>
        <p:blipFill>
          <a:blip r:embed="rId2"/>
          <a:stretch>
            <a:fillRect/>
          </a:stretch>
        </p:blipFill>
        <p:spPr>
          <a:xfrm>
            <a:off x="10356979" y="5273268"/>
            <a:ext cx="1224000" cy="10861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ros)">
    <p:bg>
      <p:bgRef idx="1001">
        <a:schemeClr val="bg1"/>
      </p:bgRef>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173600" y="2570400"/>
            <a:ext cx="7560000" cy="2944800"/>
          </a:xfrm>
          <a:prstGeom prst="rect">
            <a:avLst/>
          </a:prstGeom>
        </p:spPr>
        <p:txBody>
          <a:bodyPr/>
          <a:lstStyle>
            <a:lvl1pPr>
              <a:spcBef>
                <a:spcPts val="600"/>
              </a:spcBef>
              <a:spcAft>
                <a:spcPts val="300"/>
              </a:spcAft>
              <a:defRPr/>
            </a:lvl1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lvl1pPr>
          </a:lstStyle>
          <a:p>
            <a:endParaRPr lang="sv-SE" dirty="0"/>
          </a:p>
        </p:txBody>
      </p:sp>
      <p:sp>
        <p:nvSpPr>
          <p:cNvPr id="6" name="Platshållare för bildnummer 5"/>
          <p:cNvSpPr>
            <a:spLocks noGrp="1"/>
          </p:cNvSpPr>
          <p:nvPr>
            <p:ph type="sldNum" sz="quarter" idx="12"/>
          </p:nvPr>
        </p:nvSpPr>
        <p:spPr/>
        <p:txBody>
          <a:bodyPr/>
          <a:lstStyle>
            <a:lvl1pPr>
              <a:defRPr/>
            </a:lvl1pPr>
          </a:lstStyle>
          <a:p>
            <a:fld id="{7919ABB3-B004-4F43-99F2-5F6F81193A3C}" type="slidenum">
              <a:rPr lang="sv-SE" smtClean="0"/>
              <a:pPr/>
              <a:t>‹#›</a:t>
            </a:fld>
            <a:endParaRPr lang="sv-SE" dirty="0"/>
          </a:p>
        </p:txBody>
      </p:sp>
      <p:sp>
        <p:nvSpPr>
          <p:cNvPr id="7" name="Rubrik 6">
            <a:extLst>
              <a:ext uri="{FF2B5EF4-FFF2-40B4-BE49-F238E27FC236}">
                <a16:creationId xmlns:a16="http://schemas.microsoft.com/office/drawing/2014/main" id="{2C474EA3-B419-4857-94F6-E0A2EBA8E9B1}"/>
              </a:ext>
            </a:extLst>
          </p:cNvPr>
          <p:cNvSpPr>
            <a:spLocks noGrp="1"/>
          </p:cNvSpPr>
          <p:nvPr>
            <p:ph type="title"/>
          </p:nvPr>
        </p:nvSpPr>
        <p:spPr/>
        <p:txBody>
          <a:bodyPr/>
          <a:lstStyle/>
          <a:p>
            <a:r>
              <a:rPr lang="sv-SE"/>
              <a:t>Klicka här för att ändra format</a:t>
            </a:r>
            <a:endParaRPr lang="sv-SE" dirty="0"/>
          </a:p>
        </p:txBody>
      </p:sp>
    </p:spTree>
    <p:extLst>
      <p:ext uri="{BB962C8B-B14F-4D97-AF65-F5344CB8AC3E}">
        <p14:creationId xmlns:p14="http://schemas.microsoft.com/office/powerpoint/2010/main" val="52699840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ros)">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lvl1pPr>
              <a:defRPr/>
            </a:lvl1pPr>
          </a:lstStyle>
          <a:p>
            <a:endParaRPr lang="sv-SE" dirty="0"/>
          </a:p>
        </p:txBody>
      </p:sp>
      <p:sp>
        <p:nvSpPr>
          <p:cNvPr id="5" name="Platshållare för bildnummer 4"/>
          <p:cNvSpPr>
            <a:spLocks noGrp="1"/>
          </p:cNvSpPr>
          <p:nvPr>
            <p:ph type="sldNum" sz="quarter" idx="12"/>
          </p:nvPr>
        </p:nvSpPr>
        <p:spPr/>
        <p:txBody>
          <a:bodyPr/>
          <a:lstStyle>
            <a:lvl1pPr>
              <a:defRPr/>
            </a:lvl1pPr>
          </a:lstStyle>
          <a:p>
            <a:fld id="{F85C7293-DAF3-421A-8E6E-E23855CE3205}" type="slidenum">
              <a:rPr lang="sv-SE" smtClean="0"/>
              <a:pPr/>
              <a:t>‹#›</a:t>
            </a:fld>
            <a:endParaRPr lang="sv-SE" dirty="0"/>
          </a:p>
        </p:txBody>
      </p:sp>
      <p:sp>
        <p:nvSpPr>
          <p:cNvPr id="6" name="Rubrik 5">
            <a:extLst>
              <a:ext uri="{FF2B5EF4-FFF2-40B4-BE49-F238E27FC236}">
                <a16:creationId xmlns:a16="http://schemas.microsoft.com/office/drawing/2014/main" id="{672BBA37-E6EB-42A9-BB84-8E15D4B74459}"/>
              </a:ext>
            </a:extLst>
          </p:cNvPr>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64144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lutbild">
    <p:bg>
      <p:bgPr>
        <a:solidFill>
          <a:schemeClr val="accent2"/>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5E0CB62-06CF-4357-84A4-03AB6349D256}"/>
              </a:ext>
            </a:extLst>
          </p:cNvPr>
          <p:cNvPicPr>
            <a:picLocks noChangeAspect="1"/>
          </p:cNvPicPr>
          <p:nvPr userDrawn="1"/>
        </p:nvPicPr>
        <p:blipFill>
          <a:blip r:embed="rId2"/>
          <a:stretch>
            <a:fillRect/>
          </a:stretch>
        </p:blipFill>
        <p:spPr>
          <a:xfrm>
            <a:off x="0" y="1714"/>
            <a:ext cx="12192000" cy="6854572"/>
          </a:xfrm>
          <a:prstGeom prst="rect">
            <a:avLst/>
          </a:prstGeom>
        </p:spPr>
      </p:pic>
      <p:pic>
        <p:nvPicPr>
          <p:cNvPr id="14" name="Bildobjekt 13">
            <a:extLst>
              <a:ext uri="{FF2B5EF4-FFF2-40B4-BE49-F238E27FC236}">
                <a16:creationId xmlns:a16="http://schemas.microsoft.com/office/drawing/2014/main" id="{913953AB-E7C9-43E8-B896-8E1A10255641}"/>
              </a:ext>
            </a:extLst>
          </p:cNvPr>
          <p:cNvPicPr>
            <a:picLocks noChangeAspect="1"/>
          </p:cNvPicPr>
          <p:nvPr userDrawn="1"/>
        </p:nvPicPr>
        <p:blipFill>
          <a:blip r:embed="rId3"/>
          <a:stretch>
            <a:fillRect/>
          </a:stretch>
        </p:blipFill>
        <p:spPr>
          <a:xfrm>
            <a:off x="9755150" y="4688567"/>
            <a:ext cx="1854000" cy="1647468"/>
          </a:xfrm>
          <a:prstGeom prst="rect">
            <a:avLst/>
          </a:prstGeom>
        </p:spPr>
      </p:pic>
      <p:sp>
        <p:nvSpPr>
          <p:cNvPr id="8" name="textruta 7">
            <a:extLst>
              <a:ext uri="{FF2B5EF4-FFF2-40B4-BE49-F238E27FC236}">
                <a16:creationId xmlns:a16="http://schemas.microsoft.com/office/drawing/2014/main" id="{D00F94DA-5798-4145-917A-AE47D0E3914F}"/>
              </a:ext>
            </a:extLst>
          </p:cNvPr>
          <p:cNvSpPr txBox="1"/>
          <p:nvPr userDrawn="1"/>
        </p:nvSpPr>
        <p:spPr>
          <a:xfrm>
            <a:off x="1205607" y="2237257"/>
            <a:ext cx="10104077" cy="2282333"/>
          </a:xfrm>
          <a:prstGeom prst="rect">
            <a:avLst/>
          </a:prstGeom>
          <a:noFill/>
        </p:spPr>
        <p:txBody>
          <a:bodyPr wrap="square" lIns="0" tIns="180000" rIns="0" bIns="0" rtlCol="0">
            <a:spAutoFit/>
          </a:bodyPr>
          <a:lstStyle/>
          <a:p>
            <a:pPr>
              <a:lnSpc>
                <a:spcPct val="80000"/>
              </a:lnSpc>
            </a:pPr>
            <a:r>
              <a:rPr lang="sv-SE" sz="8300" cap="all" baseline="0" dirty="0">
                <a:solidFill>
                  <a:schemeClr val="bg1"/>
                </a:solidFill>
                <a:latin typeface="+mj-lt"/>
              </a:rPr>
              <a:t>Ett starkare samhälle.</a:t>
            </a:r>
          </a:p>
          <a:p>
            <a:pPr>
              <a:lnSpc>
                <a:spcPct val="80000"/>
              </a:lnSpc>
            </a:pPr>
            <a:r>
              <a:rPr lang="sv-SE" sz="8300" cap="all" baseline="0" dirty="0">
                <a:solidFill>
                  <a:schemeClr val="bg1"/>
                </a:solidFill>
                <a:latin typeface="+mj-lt"/>
              </a:rPr>
              <a:t>Ett tryggare Sverige.</a:t>
            </a:r>
          </a:p>
        </p:txBody>
      </p:sp>
    </p:spTree>
    <p:extLst>
      <p:ext uri="{BB962C8B-B14F-4D97-AF65-F5344CB8AC3E}">
        <p14:creationId xmlns:p14="http://schemas.microsoft.com/office/powerpoint/2010/main" val="400277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lutbild 2">
    <p:bg>
      <p:bgPr>
        <a:solidFill>
          <a:schemeClr val="accent2"/>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65E0CB62-06CF-4357-84A4-03AB6349D256}"/>
              </a:ext>
            </a:extLst>
          </p:cNvPr>
          <p:cNvPicPr>
            <a:picLocks noChangeAspect="1"/>
          </p:cNvPicPr>
          <p:nvPr userDrawn="1"/>
        </p:nvPicPr>
        <p:blipFill>
          <a:blip r:embed="rId2"/>
          <a:stretch>
            <a:fillRect/>
          </a:stretch>
        </p:blipFill>
        <p:spPr>
          <a:xfrm>
            <a:off x="0" y="1714"/>
            <a:ext cx="12192000" cy="6854572"/>
          </a:xfrm>
          <a:prstGeom prst="rect">
            <a:avLst/>
          </a:prstGeom>
        </p:spPr>
      </p:pic>
      <p:pic>
        <p:nvPicPr>
          <p:cNvPr id="5" name="Bildobjekt 4">
            <a:extLst>
              <a:ext uri="{FF2B5EF4-FFF2-40B4-BE49-F238E27FC236}">
                <a16:creationId xmlns:a16="http://schemas.microsoft.com/office/drawing/2014/main" id="{274FBCDD-2D73-1F49-826A-160CB3CFCAC8}"/>
              </a:ext>
            </a:extLst>
          </p:cNvPr>
          <p:cNvPicPr>
            <a:picLocks noChangeAspect="1"/>
          </p:cNvPicPr>
          <p:nvPr userDrawn="1"/>
        </p:nvPicPr>
        <p:blipFill>
          <a:blip r:embed="rId3"/>
          <a:stretch>
            <a:fillRect/>
          </a:stretch>
        </p:blipFill>
        <p:spPr>
          <a:xfrm>
            <a:off x="4397970" y="2148029"/>
            <a:ext cx="3681820" cy="3240000"/>
          </a:xfrm>
          <a:prstGeom prst="rect">
            <a:avLst/>
          </a:prstGeom>
        </p:spPr>
      </p:pic>
    </p:spTree>
    <p:extLst>
      <p:ext uri="{BB962C8B-B14F-4D97-AF65-F5344CB8AC3E}">
        <p14:creationId xmlns:p14="http://schemas.microsoft.com/office/powerpoint/2010/main" val="73955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78EC6EB9-F10D-4113-BF4C-AA46D5D2E6A2}"/>
              </a:ext>
            </a:extLst>
          </p:cNvPr>
          <p:cNvPicPr>
            <a:picLocks noChangeAspect="1"/>
          </p:cNvPicPr>
          <p:nvPr userDrawn="1"/>
        </p:nvPicPr>
        <p:blipFill>
          <a:blip r:embed="rId10"/>
          <a:stretch>
            <a:fillRect/>
          </a:stretch>
        </p:blipFill>
        <p:spPr>
          <a:xfrm>
            <a:off x="0" y="8589"/>
            <a:ext cx="12192000" cy="6854572"/>
          </a:xfrm>
          <a:prstGeom prst="rect">
            <a:avLst/>
          </a:prstGeom>
        </p:spPr>
      </p:pic>
      <p:sp>
        <p:nvSpPr>
          <p:cNvPr id="5123" name="Rectangle 3"/>
          <p:cNvSpPr>
            <a:spLocks noGrp="1" noChangeArrowheads="1"/>
          </p:cNvSpPr>
          <p:nvPr>
            <p:ph type="title"/>
          </p:nvPr>
        </p:nvSpPr>
        <p:spPr bwMode="auto">
          <a:xfrm>
            <a:off x="1173892" y="476250"/>
            <a:ext cx="7561591" cy="1755714"/>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sv-SE" dirty="0"/>
              <a:t>Klicka här för att ändra format</a:t>
            </a:r>
          </a:p>
        </p:txBody>
      </p:sp>
      <p:sp>
        <p:nvSpPr>
          <p:cNvPr id="5124" name="Rectangle 4"/>
          <p:cNvSpPr>
            <a:spLocks noGrp="1" noChangeArrowheads="1"/>
          </p:cNvSpPr>
          <p:nvPr>
            <p:ph type="body" idx="1"/>
          </p:nvPr>
        </p:nvSpPr>
        <p:spPr bwMode="auto">
          <a:xfrm>
            <a:off x="1173892" y="2571321"/>
            <a:ext cx="7561591" cy="29452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127" name="Rectangle 7"/>
          <p:cNvSpPr>
            <a:spLocks noGrp="1" noChangeArrowheads="1"/>
          </p:cNvSpPr>
          <p:nvPr>
            <p:ph type="ftr" sz="quarter" idx="3"/>
          </p:nvPr>
        </p:nvSpPr>
        <p:spPr bwMode="auto">
          <a:xfrm>
            <a:off x="368379" y="6405646"/>
            <a:ext cx="3860800" cy="22330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endParaRPr lang="sv-SE" dirty="0"/>
          </a:p>
        </p:txBody>
      </p:sp>
      <p:sp>
        <p:nvSpPr>
          <p:cNvPr id="5128" name="Rectangle 8"/>
          <p:cNvSpPr>
            <a:spLocks noGrp="1" noChangeArrowheads="1"/>
          </p:cNvSpPr>
          <p:nvPr>
            <p:ph type="sldNum" sz="quarter" idx="4"/>
          </p:nvPr>
        </p:nvSpPr>
        <p:spPr bwMode="auto">
          <a:xfrm>
            <a:off x="11147049" y="252942"/>
            <a:ext cx="792000" cy="22330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mn-lt"/>
              </a:defRPr>
            </a:lvl1pPr>
          </a:lstStyle>
          <a:p>
            <a:fld id="{46085A6D-D083-4792-977F-F5A10C3755BB}" type="slidenum">
              <a:rPr lang="sv-SE" smtClean="0"/>
              <a:pPr/>
              <a:t>‹#›</a:t>
            </a:fld>
            <a:endParaRPr lang="sv-SE" dirty="0"/>
          </a:p>
        </p:txBody>
      </p:sp>
      <p:sp>
        <p:nvSpPr>
          <p:cNvPr id="2" name="xxLanguageTextBox"/>
          <p:cNvSpPr/>
          <p:nvPr userDrawn="1">
            <p:custDataLst>
              <p:tags r:id="rId9"/>
            </p:custDataLst>
          </p:nvPr>
        </p:nvSpPr>
        <p:spPr>
          <a:xfrm>
            <a:off x="0" y="0"/>
            <a:ext cx="16933" cy="12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17" name="Bildobjekt 16">
            <a:extLst>
              <a:ext uri="{FF2B5EF4-FFF2-40B4-BE49-F238E27FC236}">
                <a16:creationId xmlns:a16="http://schemas.microsoft.com/office/drawing/2014/main" id="{9F17E83D-2BCB-4780-AA06-16BAFFBEEDB6}"/>
              </a:ext>
            </a:extLst>
          </p:cNvPr>
          <p:cNvPicPr>
            <a:picLocks noChangeAspect="1"/>
          </p:cNvPicPr>
          <p:nvPr userDrawn="1"/>
        </p:nvPicPr>
        <p:blipFill>
          <a:blip r:embed="rId11"/>
          <a:stretch>
            <a:fillRect/>
          </a:stretch>
        </p:blipFill>
        <p:spPr>
          <a:xfrm>
            <a:off x="10356979" y="5273268"/>
            <a:ext cx="1224000" cy="108615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56" r:id="rId3"/>
    <p:sldLayoutId id="2147483681" r:id="rId4"/>
    <p:sldLayoutId id="2147483682" r:id="rId5"/>
    <p:sldLayoutId id="2147483680" r:id="rId6"/>
    <p:sldLayoutId id="2147483683" r:id="rId7"/>
  </p:sldLayoutIdLst>
  <p:txStyles>
    <p:titleStyle>
      <a:lvl1pPr algn="l" rtl="0" eaLnBrk="1" fontAlgn="base" hangingPunct="1">
        <a:lnSpc>
          <a:spcPct val="80000"/>
        </a:lnSpc>
        <a:spcBef>
          <a:spcPct val="0"/>
        </a:spcBef>
        <a:spcAft>
          <a:spcPct val="0"/>
        </a:spcAft>
        <a:defRPr sz="5400" b="1" cap="all" baseline="0">
          <a:solidFill>
            <a:schemeClr val="accent2"/>
          </a:solidFill>
          <a:latin typeface="+mj-lt"/>
          <a:ea typeface="+mj-ea"/>
          <a:cs typeface="+mj-cs"/>
        </a:defRPr>
      </a:lvl1pPr>
      <a:lvl2pPr algn="l" rtl="0" eaLnBrk="1" fontAlgn="base" hangingPunct="1">
        <a:lnSpc>
          <a:spcPct val="80000"/>
        </a:lnSpc>
        <a:spcBef>
          <a:spcPct val="0"/>
        </a:spcBef>
        <a:spcAft>
          <a:spcPct val="0"/>
        </a:spcAft>
        <a:defRPr sz="3600" b="1">
          <a:solidFill>
            <a:schemeClr val="tx2"/>
          </a:solidFill>
          <a:latin typeface="Arial" charset="0"/>
        </a:defRPr>
      </a:lvl2pPr>
      <a:lvl3pPr algn="l" rtl="0" eaLnBrk="1" fontAlgn="base" hangingPunct="1">
        <a:lnSpc>
          <a:spcPct val="80000"/>
        </a:lnSpc>
        <a:spcBef>
          <a:spcPct val="0"/>
        </a:spcBef>
        <a:spcAft>
          <a:spcPct val="0"/>
        </a:spcAft>
        <a:defRPr sz="3600" b="1">
          <a:solidFill>
            <a:schemeClr val="tx2"/>
          </a:solidFill>
          <a:latin typeface="Arial" charset="0"/>
        </a:defRPr>
      </a:lvl3pPr>
      <a:lvl4pPr algn="l" rtl="0" eaLnBrk="1" fontAlgn="base" hangingPunct="1">
        <a:lnSpc>
          <a:spcPct val="80000"/>
        </a:lnSpc>
        <a:spcBef>
          <a:spcPct val="0"/>
        </a:spcBef>
        <a:spcAft>
          <a:spcPct val="0"/>
        </a:spcAft>
        <a:defRPr sz="3600" b="1">
          <a:solidFill>
            <a:schemeClr val="tx2"/>
          </a:solidFill>
          <a:latin typeface="Arial" charset="0"/>
        </a:defRPr>
      </a:lvl4pPr>
      <a:lvl5pPr algn="l" rtl="0" eaLnBrk="1" fontAlgn="base" hangingPunct="1">
        <a:lnSpc>
          <a:spcPct val="80000"/>
        </a:lnSpc>
        <a:spcBef>
          <a:spcPct val="0"/>
        </a:spcBef>
        <a:spcAft>
          <a:spcPct val="0"/>
        </a:spcAft>
        <a:defRPr sz="3600" b="1">
          <a:solidFill>
            <a:schemeClr val="tx2"/>
          </a:solidFill>
          <a:latin typeface="Arial" charset="0"/>
        </a:defRPr>
      </a:lvl5pPr>
      <a:lvl6pPr marL="457200" algn="l" rtl="0" eaLnBrk="1" fontAlgn="base" hangingPunct="1">
        <a:lnSpc>
          <a:spcPct val="80000"/>
        </a:lnSpc>
        <a:spcBef>
          <a:spcPct val="0"/>
        </a:spcBef>
        <a:spcAft>
          <a:spcPct val="0"/>
        </a:spcAft>
        <a:defRPr sz="3600" b="1">
          <a:solidFill>
            <a:schemeClr val="tx2"/>
          </a:solidFill>
          <a:latin typeface="Arial" charset="0"/>
        </a:defRPr>
      </a:lvl6pPr>
      <a:lvl7pPr marL="914400" algn="l" rtl="0" eaLnBrk="1" fontAlgn="base" hangingPunct="1">
        <a:lnSpc>
          <a:spcPct val="80000"/>
        </a:lnSpc>
        <a:spcBef>
          <a:spcPct val="0"/>
        </a:spcBef>
        <a:spcAft>
          <a:spcPct val="0"/>
        </a:spcAft>
        <a:defRPr sz="3600" b="1">
          <a:solidFill>
            <a:schemeClr val="tx2"/>
          </a:solidFill>
          <a:latin typeface="Arial" charset="0"/>
        </a:defRPr>
      </a:lvl7pPr>
      <a:lvl8pPr marL="1371600" algn="l" rtl="0" eaLnBrk="1" fontAlgn="base" hangingPunct="1">
        <a:lnSpc>
          <a:spcPct val="80000"/>
        </a:lnSpc>
        <a:spcBef>
          <a:spcPct val="0"/>
        </a:spcBef>
        <a:spcAft>
          <a:spcPct val="0"/>
        </a:spcAft>
        <a:defRPr sz="3600" b="1">
          <a:solidFill>
            <a:schemeClr val="tx2"/>
          </a:solidFill>
          <a:latin typeface="Arial" charset="0"/>
        </a:defRPr>
      </a:lvl8pPr>
      <a:lvl9pPr marL="1828800" algn="l" rtl="0" eaLnBrk="1" fontAlgn="base" hangingPunct="1">
        <a:lnSpc>
          <a:spcPct val="80000"/>
        </a:lnSpc>
        <a:spcBef>
          <a:spcPct val="0"/>
        </a:spcBef>
        <a:spcAft>
          <a:spcPct val="0"/>
        </a:spcAft>
        <a:defRPr sz="3600" b="1">
          <a:solidFill>
            <a:schemeClr val="tx2"/>
          </a:solidFill>
          <a:latin typeface="Arial" charset="0"/>
        </a:defRPr>
      </a:lvl9pPr>
    </p:titleStyle>
    <p:bodyStyle>
      <a:lvl1pPr marL="268288" indent="-268288" algn="l" rtl="0" eaLnBrk="1" fontAlgn="base" hangingPunct="1">
        <a:lnSpc>
          <a:spcPct val="100000"/>
        </a:lnSpc>
        <a:spcBef>
          <a:spcPts val="600"/>
        </a:spcBef>
        <a:spcAft>
          <a:spcPts val="200"/>
        </a:spcAft>
        <a:buClr>
          <a:schemeClr val="accent2"/>
        </a:buClr>
        <a:buChar char="•"/>
        <a:defRPr sz="2400">
          <a:solidFill>
            <a:schemeClr val="tx1"/>
          </a:solidFill>
          <a:latin typeface="+mn-lt"/>
          <a:ea typeface="+mn-ea"/>
          <a:cs typeface="+mn-cs"/>
        </a:defRPr>
      </a:lvl1pPr>
      <a:lvl2pPr marL="742950" indent="-285750" algn="l" rtl="0" eaLnBrk="1" fontAlgn="base" hangingPunct="1">
        <a:lnSpc>
          <a:spcPct val="100000"/>
        </a:lnSpc>
        <a:spcBef>
          <a:spcPts val="0"/>
        </a:spcBef>
        <a:spcAft>
          <a:spcPts val="0"/>
        </a:spcAft>
        <a:buChar char="–"/>
        <a:defRPr>
          <a:solidFill>
            <a:schemeClr val="tx1"/>
          </a:solidFill>
          <a:latin typeface="+mn-lt"/>
        </a:defRPr>
      </a:lvl2pPr>
      <a:lvl3pPr marL="1143000" indent="-228600" algn="l" rtl="0" eaLnBrk="1" fontAlgn="base" hangingPunct="1">
        <a:lnSpc>
          <a:spcPct val="100000"/>
        </a:lnSpc>
        <a:spcBef>
          <a:spcPts val="0"/>
        </a:spcBef>
        <a:spcAft>
          <a:spcPts val="0"/>
        </a:spcAft>
        <a:buChar char="•"/>
        <a:defRPr sz="1400">
          <a:solidFill>
            <a:schemeClr val="tx1"/>
          </a:solidFill>
          <a:latin typeface="+mn-lt"/>
        </a:defRPr>
      </a:lvl3pPr>
      <a:lvl4pPr marL="1600200" indent="-228600" algn="l" rtl="0" eaLnBrk="1" fontAlgn="base" hangingPunct="1">
        <a:lnSpc>
          <a:spcPct val="100000"/>
        </a:lnSpc>
        <a:spcBef>
          <a:spcPts val="0"/>
        </a:spcBef>
        <a:spcAft>
          <a:spcPts val="0"/>
        </a:spcAft>
        <a:buChar char="–"/>
        <a:defRPr sz="1200">
          <a:solidFill>
            <a:schemeClr val="tx1"/>
          </a:solidFill>
          <a:latin typeface="+mn-lt"/>
        </a:defRPr>
      </a:lvl4pPr>
      <a:lvl5pPr marL="2057400" indent="-228600" algn="l" rtl="0" eaLnBrk="1" fontAlgn="base" hangingPunct="1">
        <a:lnSpc>
          <a:spcPct val="100000"/>
        </a:lnSpc>
        <a:spcBef>
          <a:spcPts val="0"/>
        </a:spcBef>
        <a:spcAft>
          <a:spcPts val="0"/>
        </a:spcAft>
        <a:buChar char="»"/>
        <a:defRPr sz="1000">
          <a:solidFill>
            <a:schemeClr val="tx1"/>
          </a:solidFill>
          <a:latin typeface="+mn-lt"/>
        </a:defRPr>
      </a:lvl5pPr>
      <a:lvl6pPr marL="2514600" indent="-228600" algn="l" rtl="0" eaLnBrk="1" fontAlgn="base" hangingPunct="1">
        <a:lnSpc>
          <a:spcPct val="80000"/>
        </a:lnSpc>
        <a:spcBef>
          <a:spcPct val="15000"/>
        </a:spcBef>
        <a:spcAft>
          <a:spcPct val="15000"/>
        </a:spcAft>
        <a:buChar char="»"/>
        <a:defRPr sz="1000">
          <a:solidFill>
            <a:schemeClr val="tx1"/>
          </a:solidFill>
          <a:latin typeface="+mn-lt"/>
        </a:defRPr>
      </a:lvl6pPr>
      <a:lvl7pPr marL="2971800" indent="-228600" algn="l" rtl="0" eaLnBrk="1" fontAlgn="base" hangingPunct="1">
        <a:lnSpc>
          <a:spcPct val="80000"/>
        </a:lnSpc>
        <a:spcBef>
          <a:spcPct val="15000"/>
        </a:spcBef>
        <a:spcAft>
          <a:spcPct val="15000"/>
        </a:spcAft>
        <a:buChar char="»"/>
        <a:defRPr sz="1000">
          <a:solidFill>
            <a:schemeClr val="tx1"/>
          </a:solidFill>
          <a:latin typeface="+mn-lt"/>
        </a:defRPr>
      </a:lvl7pPr>
      <a:lvl8pPr marL="3429000" indent="-228600" algn="l" rtl="0" eaLnBrk="1" fontAlgn="base" hangingPunct="1">
        <a:lnSpc>
          <a:spcPct val="80000"/>
        </a:lnSpc>
        <a:spcBef>
          <a:spcPct val="15000"/>
        </a:spcBef>
        <a:spcAft>
          <a:spcPct val="15000"/>
        </a:spcAft>
        <a:buChar char="»"/>
        <a:defRPr sz="1000">
          <a:solidFill>
            <a:schemeClr val="tx1"/>
          </a:solidFill>
          <a:latin typeface="+mn-lt"/>
        </a:defRPr>
      </a:lvl8pPr>
      <a:lvl9pPr marL="3886200" indent="-228600" algn="l" rtl="0" eaLnBrk="1" fontAlgn="base" hangingPunct="1">
        <a:lnSpc>
          <a:spcPct val="80000"/>
        </a:lnSpc>
        <a:spcBef>
          <a:spcPct val="15000"/>
        </a:spcBef>
        <a:spcAft>
          <a:spcPct val="1500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amWCYM8iQas"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cxqIh-yazLU"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IoTsiPxCYJk"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261293-872C-49DF-AEC5-D19413139D1E}"/>
              </a:ext>
            </a:extLst>
          </p:cNvPr>
          <p:cNvSpPr>
            <a:spLocks noGrp="1"/>
          </p:cNvSpPr>
          <p:nvPr>
            <p:ph type="ctrTitle"/>
          </p:nvPr>
        </p:nvSpPr>
        <p:spPr/>
        <p:txBody>
          <a:bodyPr/>
          <a:lstStyle/>
          <a:p>
            <a:r>
              <a:rPr lang="sv-SE" sz="8800" dirty="0"/>
              <a:t>Socialdemokratisk maktanalys</a:t>
            </a:r>
            <a:br>
              <a:rPr lang="sv-SE" sz="8800" dirty="0"/>
            </a:br>
            <a:br>
              <a:rPr lang="sv-SE" sz="8800" dirty="0"/>
            </a:br>
            <a:r>
              <a:rPr lang="sv-SE" sz="5400" dirty="0"/>
              <a:t>Metod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48535" y="1881809"/>
            <a:ext cx="8288161" cy="2729948"/>
          </a:xfrm>
        </p:spPr>
        <p:txBody>
          <a:bodyPr/>
          <a:lstStyle/>
          <a:p>
            <a:pPr algn="ctr"/>
            <a:r>
              <a:rPr lang="sv-SE" dirty="0"/>
              <a:t> </a:t>
            </a:r>
            <a:br>
              <a:rPr lang="sv-SE" dirty="0"/>
            </a:br>
            <a:r>
              <a:rPr lang="sv-SE" dirty="0"/>
              <a:t>Normkritik (</a:t>
            </a:r>
            <a:r>
              <a:rPr lang="sv-SE" dirty="0" err="1"/>
              <a:t>intersektionalitet</a:t>
            </a:r>
            <a:r>
              <a:rPr lang="sv-SE" dirty="0"/>
              <a:t>)</a:t>
            </a:r>
            <a:br>
              <a:rPr lang="sv-SE" dirty="0"/>
            </a:br>
            <a:endParaRPr lang="sv-SE" dirty="0"/>
          </a:p>
        </p:txBody>
      </p:sp>
    </p:spTree>
    <p:extLst>
      <p:ext uri="{BB962C8B-B14F-4D97-AF65-F5344CB8AC3E}">
        <p14:creationId xmlns:p14="http://schemas.microsoft.com/office/powerpoint/2010/main" val="355874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WCYM8iQas"/>
          <p:cNvPicPr>
            <a:picLocks noGrp="1" noRot="1" noChangeAspect="1"/>
          </p:cNvPicPr>
          <p:nvPr>
            <p:ph idx="1"/>
            <a:videoFile r:link="rId1"/>
          </p:nvPr>
        </p:nvPicPr>
        <p:blipFill>
          <a:blip r:embed="rId4"/>
          <a:stretch>
            <a:fillRect/>
          </a:stretch>
        </p:blipFill>
        <p:spPr>
          <a:xfrm>
            <a:off x="543339" y="1106558"/>
            <a:ext cx="9753600" cy="5486400"/>
          </a:xfrm>
          <a:prstGeom prst="rect">
            <a:avLst/>
          </a:prstGeom>
        </p:spPr>
      </p:pic>
      <p:sp>
        <p:nvSpPr>
          <p:cNvPr id="3" name="Rubrik 2"/>
          <p:cNvSpPr>
            <a:spLocks noGrp="1"/>
          </p:cNvSpPr>
          <p:nvPr>
            <p:ph type="title"/>
          </p:nvPr>
        </p:nvSpPr>
        <p:spPr>
          <a:xfrm>
            <a:off x="3801717" y="184702"/>
            <a:ext cx="3236843" cy="795959"/>
          </a:xfrm>
        </p:spPr>
        <p:txBody>
          <a:bodyPr/>
          <a:lstStyle/>
          <a:p>
            <a:r>
              <a:rPr lang="sv-SE" dirty="0"/>
              <a:t>Normer</a:t>
            </a:r>
          </a:p>
        </p:txBody>
      </p:sp>
    </p:spTree>
    <p:extLst>
      <p:ext uri="{BB962C8B-B14F-4D97-AF65-F5344CB8AC3E}">
        <p14:creationId xmlns:p14="http://schemas.microsoft.com/office/powerpoint/2010/main" val="418237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544661" y="2001078"/>
            <a:ext cx="8712522" cy="3765913"/>
          </a:xfrm>
        </p:spPr>
        <p:txBody>
          <a:bodyPr/>
          <a:lstStyle/>
          <a:p>
            <a:pPr marL="0" indent="0">
              <a:buNone/>
            </a:pPr>
            <a:r>
              <a:rPr lang="sv-SE" b="1" dirty="0"/>
              <a:t>Vad är normkritik?</a:t>
            </a:r>
          </a:p>
          <a:p>
            <a:pPr marL="0" indent="0">
              <a:buNone/>
            </a:pPr>
            <a:endParaRPr lang="sv-SE" sz="1800" dirty="0"/>
          </a:p>
          <a:p>
            <a:r>
              <a:rPr lang="sv-SE" dirty="0"/>
              <a:t>Synliggöra och ifrågasätta normer</a:t>
            </a:r>
            <a:br>
              <a:rPr lang="sv-SE" dirty="0"/>
            </a:br>
            <a:r>
              <a:rPr lang="sv-SE" dirty="0"/>
              <a:t> </a:t>
            </a:r>
          </a:p>
          <a:p>
            <a:r>
              <a:rPr lang="sv-SE" dirty="0"/>
              <a:t>Synliggöra fördelar för den som följer normen</a:t>
            </a:r>
            <a:br>
              <a:rPr lang="sv-SE" dirty="0"/>
            </a:br>
            <a:r>
              <a:rPr lang="sv-SE" dirty="0"/>
              <a:t> </a:t>
            </a:r>
          </a:p>
          <a:p>
            <a:r>
              <a:rPr lang="sv-SE" dirty="0"/>
              <a:t>Granska sin egen position</a:t>
            </a:r>
          </a:p>
          <a:p>
            <a:pPr marL="0" indent="0">
              <a:buNone/>
            </a:pPr>
            <a:endParaRPr lang="sv-SE" sz="1800" dirty="0"/>
          </a:p>
        </p:txBody>
      </p:sp>
      <p:sp>
        <p:nvSpPr>
          <p:cNvPr id="3" name="Rubrik 2"/>
          <p:cNvSpPr>
            <a:spLocks noGrp="1"/>
          </p:cNvSpPr>
          <p:nvPr>
            <p:ph type="title"/>
          </p:nvPr>
        </p:nvSpPr>
        <p:spPr>
          <a:xfrm>
            <a:off x="3347103" y="330477"/>
            <a:ext cx="5107638" cy="901976"/>
          </a:xfrm>
        </p:spPr>
        <p:txBody>
          <a:bodyPr/>
          <a:lstStyle/>
          <a:p>
            <a:r>
              <a:rPr lang="sv-SE" dirty="0"/>
              <a:t>Normkritik</a:t>
            </a:r>
          </a:p>
        </p:txBody>
      </p:sp>
    </p:spTree>
    <p:extLst>
      <p:ext uri="{BB962C8B-B14F-4D97-AF65-F5344CB8AC3E}">
        <p14:creationId xmlns:p14="http://schemas.microsoft.com/office/powerpoint/2010/main" val="3077321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828800" y="1735512"/>
            <a:ext cx="8535110" cy="4029183"/>
          </a:xfrm>
        </p:spPr>
        <p:txBody>
          <a:bodyPr/>
          <a:lstStyle/>
          <a:p>
            <a:pPr marL="0" indent="0">
              <a:buNone/>
            </a:pPr>
            <a:r>
              <a:rPr lang="sv-SE" b="1" dirty="0"/>
              <a:t>Här är några exempel:</a:t>
            </a:r>
          </a:p>
          <a:p>
            <a:pPr marL="0" indent="0">
              <a:buNone/>
            </a:pPr>
            <a:r>
              <a:rPr lang="sv-SE" dirty="0"/>
              <a:t>fotboll – tjejfotboll</a:t>
            </a:r>
          </a:p>
          <a:p>
            <a:pPr marL="0" indent="0">
              <a:buNone/>
            </a:pPr>
            <a:r>
              <a:rPr lang="sv-SE" dirty="0"/>
              <a:t>läraren – den turkiska läraren</a:t>
            </a:r>
          </a:p>
          <a:p>
            <a:pPr marL="0" indent="0">
              <a:buNone/>
            </a:pPr>
            <a:r>
              <a:rPr lang="sv-SE" dirty="0"/>
              <a:t>idrottaren – den funktionsnedsatta idrottaren</a:t>
            </a:r>
          </a:p>
          <a:p>
            <a:pPr marL="0" indent="0">
              <a:buNone/>
            </a:pPr>
            <a:r>
              <a:rPr lang="sv-SE" dirty="0"/>
              <a:t>mamman – den lesbiska mamman</a:t>
            </a:r>
          </a:p>
          <a:p>
            <a:pPr marL="0" indent="0">
              <a:buNone/>
            </a:pPr>
            <a:r>
              <a:rPr lang="sv-SE" dirty="0"/>
              <a:t>chefen – den kvinnliga chefen</a:t>
            </a:r>
          </a:p>
          <a:p>
            <a:pPr marL="0" indent="0">
              <a:buNone/>
            </a:pPr>
            <a:r>
              <a:rPr lang="sv-SE" dirty="0"/>
              <a:t>sjuksköterskan – den manliga sjuksköterskan</a:t>
            </a:r>
          </a:p>
          <a:p>
            <a:pPr marL="0" indent="0">
              <a:buNone/>
            </a:pPr>
            <a:r>
              <a:rPr lang="sv-SE" dirty="0"/>
              <a:t>dans – seniordans</a:t>
            </a:r>
            <a:br>
              <a:rPr lang="sv-SE" dirty="0"/>
            </a:br>
            <a:endParaRPr lang="sv-SE" dirty="0"/>
          </a:p>
        </p:txBody>
      </p:sp>
      <p:sp>
        <p:nvSpPr>
          <p:cNvPr id="3" name="Rubrik 2"/>
          <p:cNvSpPr>
            <a:spLocks noGrp="1"/>
          </p:cNvSpPr>
          <p:nvPr>
            <p:ph type="title"/>
          </p:nvPr>
        </p:nvSpPr>
        <p:spPr>
          <a:xfrm>
            <a:off x="3641927" y="317223"/>
            <a:ext cx="4908855" cy="915228"/>
          </a:xfrm>
        </p:spPr>
        <p:txBody>
          <a:bodyPr/>
          <a:lstStyle/>
          <a:p>
            <a:r>
              <a:rPr lang="sv-SE" dirty="0"/>
              <a:t>Normkritik</a:t>
            </a:r>
          </a:p>
        </p:txBody>
      </p:sp>
    </p:spTree>
    <p:extLst>
      <p:ext uri="{BB962C8B-B14F-4D97-AF65-F5344CB8AC3E}">
        <p14:creationId xmlns:p14="http://schemas.microsoft.com/office/powerpoint/2010/main" val="150289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xqIh-yazLU"/>
          <p:cNvPicPr>
            <a:picLocks noGrp="1" noRot="1" noChangeAspect="1"/>
          </p:cNvPicPr>
          <p:nvPr>
            <p:ph idx="1"/>
            <a:videoFile r:link="rId1"/>
          </p:nvPr>
        </p:nvPicPr>
        <p:blipFill>
          <a:blip r:embed="rId4"/>
          <a:stretch>
            <a:fillRect/>
          </a:stretch>
        </p:blipFill>
        <p:spPr>
          <a:xfrm>
            <a:off x="583096" y="1364973"/>
            <a:ext cx="9727096" cy="5277678"/>
          </a:xfrm>
          <a:prstGeom prst="rect">
            <a:avLst/>
          </a:prstGeom>
        </p:spPr>
      </p:pic>
      <p:sp>
        <p:nvSpPr>
          <p:cNvPr id="3" name="Rubrik 2"/>
          <p:cNvSpPr>
            <a:spLocks noGrp="1"/>
          </p:cNvSpPr>
          <p:nvPr>
            <p:ph type="title"/>
          </p:nvPr>
        </p:nvSpPr>
        <p:spPr>
          <a:xfrm>
            <a:off x="1421833" y="224458"/>
            <a:ext cx="8049621" cy="1007993"/>
          </a:xfrm>
        </p:spPr>
        <p:txBody>
          <a:bodyPr/>
          <a:lstStyle/>
          <a:p>
            <a:r>
              <a:rPr lang="sv-SE" dirty="0"/>
              <a:t>Intersektionallitet</a:t>
            </a:r>
          </a:p>
        </p:txBody>
      </p:sp>
    </p:spTree>
    <p:extLst>
      <p:ext uri="{BB962C8B-B14F-4D97-AF65-F5344CB8AC3E}">
        <p14:creationId xmlns:p14="http://schemas.microsoft.com/office/powerpoint/2010/main" val="180543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85531" y="1470991"/>
            <a:ext cx="5976730" cy="4704522"/>
          </a:xfrm>
        </p:spPr>
        <p:txBody>
          <a:bodyPr/>
          <a:lstStyle/>
          <a:p>
            <a:pPr marL="0" indent="0">
              <a:buNone/>
            </a:pPr>
            <a:r>
              <a:rPr lang="sv-SE" b="1" dirty="0"/>
              <a:t>Normkritik</a:t>
            </a:r>
            <a:r>
              <a:rPr lang="sv-SE" dirty="0"/>
              <a:t> tenderar till att </a:t>
            </a:r>
            <a:r>
              <a:rPr lang="sv-SE" b="1" u="sng" dirty="0"/>
              <a:t>inte</a:t>
            </a:r>
            <a:r>
              <a:rPr lang="sv-SE" dirty="0"/>
              <a:t> ta hänsyn till att en personer kan tillhöra flera olika målgrupper samtidigt</a:t>
            </a:r>
          </a:p>
          <a:p>
            <a:pPr marL="0" indent="0">
              <a:buNone/>
            </a:pPr>
            <a:endParaRPr lang="sv-SE" b="1" dirty="0"/>
          </a:p>
          <a:p>
            <a:pPr marL="0" indent="0">
              <a:buNone/>
            </a:pPr>
            <a:r>
              <a:rPr lang="sv-SE" b="1" dirty="0" err="1"/>
              <a:t>Intersektionallitet</a:t>
            </a:r>
            <a:r>
              <a:rPr lang="sv-SE" b="1" dirty="0"/>
              <a:t> </a:t>
            </a:r>
            <a:r>
              <a:rPr lang="sv-SE" dirty="0"/>
              <a:t>är ett sätt att tänka och en analysmetod </a:t>
            </a:r>
          </a:p>
          <a:p>
            <a:pPr marL="0" indent="0">
              <a:buNone/>
            </a:pPr>
            <a:endParaRPr lang="sv-SE" b="1" dirty="0"/>
          </a:p>
          <a:p>
            <a:pPr marL="0" indent="0">
              <a:buNone/>
            </a:pPr>
            <a:r>
              <a:rPr lang="sv-SE" dirty="0"/>
              <a:t>Exempelvis ger </a:t>
            </a:r>
            <a:r>
              <a:rPr lang="sv-SE" dirty="0" err="1"/>
              <a:t>intersektionallitet</a:t>
            </a:r>
            <a:r>
              <a:rPr lang="sv-SE" dirty="0"/>
              <a:t> möjlighet till mer anpassade åtgärder utifrån individers behov av stöd.</a:t>
            </a:r>
          </a:p>
        </p:txBody>
      </p:sp>
      <p:sp>
        <p:nvSpPr>
          <p:cNvPr id="3" name="Rubrik 2"/>
          <p:cNvSpPr>
            <a:spLocks noGrp="1"/>
          </p:cNvSpPr>
          <p:nvPr>
            <p:ph type="title"/>
          </p:nvPr>
        </p:nvSpPr>
        <p:spPr>
          <a:xfrm>
            <a:off x="2154553" y="242117"/>
            <a:ext cx="8314665" cy="941733"/>
          </a:xfrm>
        </p:spPr>
        <p:txBody>
          <a:bodyPr/>
          <a:lstStyle/>
          <a:p>
            <a:r>
              <a:rPr lang="sv-SE" dirty="0"/>
              <a:t>Intersektionallitet</a:t>
            </a:r>
          </a:p>
        </p:txBody>
      </p:sp>
      <p:pic>
        <p:nvPicPr>
          <p:cNvPr id="4" name="Bildobjekt 3"/>
          <p:cNvPicPr>
            <a:picLocks noChangeAspect="1"/>
          </p:cNvPicPr>
          <p:nvPr/>
        </p:nvPicPr>
        <p:blipFill>
          <a:blip r:embed="rId3"/>
          <a:stretch>
            <a:fillRect/>
          </a:stretch>
        </p:blipFill>
        <p:spPr>
          <a:xfrm>
            <a:off x="6287422" y="1470991"/>
            <a:ext cx="5793742" cy="3470864"/>
          </a:xfrm>
          <a:prstGeom prst="rect">
            <a:avLst/>
          </a:prstGeom>
        </p:spPr>
      </p:pic>
    </p:spTree>
    <p:extLst>
      <p:ext uri="{BB962C8B-B14F-4D97-AF65-F5344CB8AC3E}">
        <p14:creationId xmlns:p14="http://schemas.microsoft.com/office/powerpoint/2010/main" val="301552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357810" y="1179443"/>
            <a:ext cx="10098156" cy="5181600"/>
          </a:xfrm>
        </p:spPr>
        <p:txBody>
          <a:bodyPr/>
          <a:lstStyle/>
          <a:p>
            <a:pPr marL="0" indent="0">
              <a:lnSpc>
                <a:spcPct val="107000"/>
              </a:lnSpc>
              <a:spcAft>
                <a:spcPts val="0"/>
              </a:spcAft>
              <a:buNone/>
            </a:pPr>
            <a:r>
              <a:rPr lang="sv-SE" sz="2200" b="1" dirty="0">
                <a:solidFill>
                  <a:srgbClr val="000000"/>
                </a:solidFill>
                <a:latin typeface="Calibri" panose="020F0502020204030204" pitchFamily="34" charset="0"/>
                <a:ea typeface="Calibri" panose="020F0502020204030204" pitchFamily="34" charset="0"/>
                <a:cs typeface="Calibri" panose="020F0502020204030204" pitchFamily="34" charset="0"/>
              </a:rPr>
              <a:t>Testet är ett verktyg för självreflektion över sin egen position och hur det påverkar rollen som förtroendevald, medlem eller annan funktion i partiet.</a:t>
            </a:r>
            <a:br>
              <a:rPr lang="sv-SE" sz="2200" b="1" dirty="0">
                <a:solidFill>
                  <a:srgbClr val="000000"/>
                </a:solidFill>
                <a:latin typeface="Calibri" panose="020F0502020204030204" pitchFamily="34" charset="0"/>
                <a:ea typeface="Calibri" panose="020F0502020204030204" pitchFamily="34" charset="0"/>
                <a:cs typeface="Calibri" panose="020F0502020204030204" pitchFamily="34" charset="0"/>
              </a:rPr>
            </a:br>
            <a:br>
              <a:rPr lang="sv-SE" sz="2200" b="1"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sv-SE" sz="2200" b="1" dirty="0">
                <a:solidFill>
                  <a:srgbClr val="000000"/>
                </a:solidFill>
                <a:latin typeface="Calibri" panose="020F0502020204030204" pitchFamily="34" charset="0"/>
                <a:ea typeface="Calibri" panose="020F0502020204030204" pitchFamily="34" charset="0"/>
                <a:cs typeface="Calibri" panose="020F0502020204030204" pitchFamily="34" charset="0"/>
              </a:rPr>
              <a:t>Gör så här:</a:t>
            </a:r>
            <a:br>
              <a:rPr lang="sv-SE" sz="2200" b="1"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sv-SE" sz="2200" b="1" dirty="0">
                <a:solidFill>
                  <a:srgbClr val="000000"/>
                </a:solidFill>
                <a:latin typeface="Calibri" panose="020F0502020204030204" pitchFamily="34" charset="0"/>
                <a:ea typeface="Calibri" panose="020F0502020204030204" pitchFamily="34" charset="0"/>
                <a:cs typeface="Calibri" panose="020F0502020204030204" pitchFamily="34" charset="0"/>
              </a:rPr>
              <a:t>Individuellt (10 min)</a:t>
            </a:r>
            <a:endParaRPr lang="sv-SE" sz="22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sv-SE" sz="2200" b="1" dirty="0">
                <a:solidFill>
                  <a:srgbClr val="000000"/>
                </a:solidFill>
                <a:latin typeface="Calibri" panose="020F0502020204030204" pitchFamily="34" charset="0"/>
                <a:ea typeface="Calibri" panose="020F0502020204030204" pitchFamily="34" charset="0"/>
                <a:cs typeface="Calibri" panose="020F0502020204030204" pitchFamily="34" charset="0"/>
              </a:rPr>
              <a:t>1. </a:t>
            </a:r>
            <a:r>
              <a:rPr lang="sv-SE" sz="2200" dirty="0">
                <a:solidFill>
                  <a:srgbClr val="000000"/>
                </a:solidFill>
                <a:latin typeface="Calibri" panose="020F0502020204030204" pitchFamily="34" charset="0"/>
                <a:ea typeface="Calibri" panose="020F0502020204030204" pitchFamily="34" charset="0"/>
                <a:cs typeface="Calibri" panose="020F0502020204030204" pitchFamily="34" charset="0"/>
              </a:rPr>
              <a:t>Fundera tyst för dig själv på din egen relation till normer – I vilka situationer får jag fördelar av att tillhöra normen? </a:t>
            </a:r>
            <a:br>
              <a:rPr lang="sv-SE" sz="2200" dirty="0">
                <a:solidFill>
                  <a:srgbClr val="000000"/>
                </a:solidFill>
                <a:latin typeface="Calibri" panose="020F0502020204030204" pitchFamily="34" charset="0"/>
                <a:ea typeface="Calibri" panose="020F0502020204030204" pitchFamily="34" charset="0"/>
                <a:cs typeface="Calibri" panose="020F0502020204030204" pitchFamily="34" charset="0"/>
              </a:rPr>
            </a:br>
            <a:br>
              <a:rPr lang="sv-SE" sz="22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sv-SE" sz="2200" dirty="0">
                <a:solidFill>
                  <a:srgbClr val="000000"/>
                </a:solidFill>
                <a:latin typeface="Calibri" panose="020F0502020204030204" pitchFamily="34" charset="0"/>
                <a:ea typeface="Calibri" panose="020F0502020204030204" pitchFamily="34" charset="0"/>
                <a:cs typeface="Calibri" panose="020F0502020204030204" pitchFamily="34" charset="0"/>
              </a:rPr>
              <a:t>Fyll i teflontestet.</a:t>
            </a:r>
            <a:br>
              <a:rPr lang="sv-SE" sz="2200" dirty="0">
                <a:solidFill>
                  <a:srgbClr val="000000"/>
                </a:solidFill>
                <a:latin typeface="Calibri" panose="020F0502020204030204" pitchFamily="34" charset="0"/>
                <a:ea typeface="Calibri" panose="020F0502020204030204" pitchFamily="34" charset="0"/>
                <a:cs typeface="Calibri" panose="020F0502020204030204" pitchFamily="34" charset="0"/>
              </a:rPr>
            </a:br>
            <a:br>
              <a:rPr lang="sv-SE" sz="22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sv-SE" sz="2200" b="1" dirty="0">
                <a:solidFill>
                  <a:srgbClr val="000000"/>
                </a:solidFill>
                <a:latin typeface="Calibri" panose="020F0502020204030204" pitchFamily="34" charset="0"/>
                <a:ea typeface="Calibri" panose="020F0502020204030204" pitchFamily="34" charset="0"/>
                <a:cs typeface="Calibri" panose="020F0502020204030204" pitchFamily="34" charset="0"/>
              </a:rPr>
              <a:t>Bikupa (10 min)</a:t>
            </a:r>
            <a:endParaRPr lang="sv-SE" sz="2200"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sv-SE" sz="2200" b="1" dirty="0">
                <a:solidFill>
                  <a:srgbClr val="000000"/>
                </a:solidFill>
                <a:latin typeface="Calibri" panose="020F0502020204030204" pitchFamily="34" charset="0"/>
                <a:ea typeface="Calibri" panose="020F0502020204030204" pitchFamily="34" charset="0"/>
                <a:cs typeface="Calibri" panose="020F0502020204030204" pitchFamily="34" charset="0"/>
              </a:rPr>
              <a:t>2. </a:t>
            </a:r>
            <a:r>
              <a:rPr lang="sv-SE" sz="2200" dirty="0">
                <a:solidFill>
                  <a:srgbClr val="000000"/>
                </a:solidFill>
                <a:latin typeface="Calibri" panose="020F0502020204030204" pitchFamily="34" charset="0"/>
                <a:ea typeface="Calibri" panose="020F0502020204030204" pitchFamily="34" charset="0"/>
                <a:cs typeface="Calibri" panose="020F0502020204030204" pitchFamily="34" charset="0"/>
              </a:rPr>
              <a:t>Efter alla har fyllt i formuläret samtalar ni i bikupor eller mindre grupper utan att visa varandra svaren. Reflektionen ni gör handlar inte om att berätta för varandra om specifika teflon- eller friktionsområden.</a:t>
            </a:r>
            <a:br>
              <a:rPr lang="sv-SE" sz="2200" dirty="0">
                <a:solidFill>
                  <a:srgbClr val="000000"/>
                </a:solidFill>
                <a:latin typeface="Calibri" panose="020F0502020204030204" pitchFamily="34" charset="0"/>
                <a:ea typeface="Calibri" panose="020F0502020204030204" pitchFamily="34" charset="0"/>
                <a:cs typeface="Calibri" panose="020F0502020204030204" pitchFamily="34" charset="0"/>
              </a:rPr>
            </a:br>
            <a:br>
              <a:rPr lang="sv-SE" sz="2200" dirty="0">
                <a:solidFill>
                  <a:srgbClr val="000000"/>
                </a:solidFill>
                <a:latin typeface="Calibri" panose="020F0502020204030204" pitchFamily="34" charset="0"/>
                <a:ea typeface="Calibri" panose="020F0502020204030204" pitchFamily="34" charset="0"/>
                <a:cs typeface="Calibri" panose="020F0502020204030204" pitchFamily="34" charset="0"/>
              </a:rPr>
            </a:br>
            <a:endParaRPr lang="sv-SE"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ubrik 2"/>
          <p:cNvSpPr>
            <a:spLocks noGrp="1"/>
          </p:cNvSpPr>
          <p:nvPr>
            <p:ph type="title"/>
          </p:nvPr>
        </p:nvSpPr>
        <p:spPr>
          <a:xfrm>
            <a:off x="2581397" y="131695"/>
            <a:ext cx="5942526" cy="915228"/>
          </a:xfrm>
        </p:spPr>
        <p:txBody>
          <a:bodyPr/>
          <a:lstStyle/>
          <a:p>
            <a:r>
              <a:rPr lang="sv-SE" dirty="0"/>
              <a:t>Teflontestet</a:t>
            </a:r>
          </a:p>
        </p:txBody>
      </p:sp>
    </p:spTree>
    <p:extLst>
      <p:ext uri="{BB962C8B-B14F-4D97-AF65-F5344CB8AC3E}">
        <p14:creationId xmlns:p14="http://schemas.microsoft.com/office/powerpoint/2010/main" val="625204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815791" y="1430713"/>
            <a:ext cx="10064243" cy="4585774"/>
          </a:xfrm>
        </p:spPr>
        <p:txBody>
          <a:bodyPr/>
          <a:lstStyle/>
          <a:p>
            <a:pPr marL="0" indent="0">
              <a:lnSpc>
                <a:spcPct val="107000"/>
              </a:lnSpc>
              <a:spcAft>
                <a:spcPts val="0"/>
              </a:spcAft>
              <a:buNone/>
            </a:pPr>
            <a:r>
              <a:rPr lang="sv-SE" b="1" dirty="0">
                <a:latin typeface="Calibri" panose="020F0502020204030204" pitchFamily="34" charset="0"/>
                <a:ea typeface="Calibri" panose="020F0502020204030204" pitchFamily="34" charset="0"/>
                <a:cs typeface="Times New Roman" panose="02020603050405020304" pitchFamily="18" charset="0"/>
              </a:rPr>
              <a:t>Diskutera i grupp (10 min):</a:t>
            </a:r>
            <a:br>
              <a:rPr lang="sv-SE" dirty="0">
                <a:latin typeface="Calibri" panose="020F0502020204030204" pitchFamily="34" charset="0"/>
                <a:ea typeface="Calibri" panose="020F0502020204030204" pitchFamily="34" charset="0"/>
                <a:cs typeface="Times New Roman" panose="02020603050405020304" pitchFamily="18" charset="0"/>
              </a:rPr>
            </a:b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dirty="0">
                <a:solidFill>
                  <a:srgbClr val="000000"/>
                </a:solidFill>
                <a:latin typeface="Calibri" panose="020F0502020204030204" pitchFamily="34" charset="0"/>
                <a:ea typeface="Calibri" panose="020F0502020204030204" pitchFamily="34" charset="0"/>
                <a:cs typeface="Calibri" panose="020F0502020204030204" pitchFamily="34" charset="0"/>
              </a:rPr>
              <a:t>Hur kändes det att fylla i och få syn på dina svar?</a:t>
            </a:r>
            <a:br>
              <a:rPr lang="sv-SE" dirty="0">
                <a:solidFill>
                  <a:srgbClr val="000000"/>
                </a:solidFill>
                <a:latin typeface="Calibri" panose="020F0502020204030204" pitchFamily="34" charset="0"/>
                <a:ea typeface="Calibri" panose="020F0502020204030204" pitchFamily="34" charset="0"/>
                <a:cs typeface="Calibri" panose="020F0502020204030204" pitchFamily="34" charset="0"/>
              </a:rPr>
            </a:b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dirty="0">
                <a:solidFill>
                  <a:srgbClr val="000000"/>
                </a:solidFill>
                <a:latin typeface="Calibri" panose="020F0502020204030204" pitchFamily="34" charset="0"/>
                <a:ea typeface="Calibri" panose="020F0502020204030204" pitchFamily="34" charset="0"/>
                <a:cs typeface="Calibri" panose="020F0502020204030204" pitchFamily="34" charset="0"/>
              </a:rPr>
              <a:t>Hur kan svaren se olika ut i olika sammanhang? Olika perioder i livet eller sammanhang? Privat bland vänner, på din arbetsplats, i skolan eller i partiet?</a:t>
            </a:r>
            <a:br>
              <a:rPr lang="sv-SE" dirty="0">
                <a:solidFill>
                  <a:srgbClr val="000000"/>
                </a:solidFill>
                <a:latin typeface="Calibri" panose="020F0502020204030204" pitchFamily="34" charset="0"/>
                <a:ea typeface="Calibri" panose="020F0502020204030204" pitchFamily="34" charset="0"/>
                <a:cs typeface="Calibri" panose="020F0502020204030204" pitchFamily="34" charset="0"/>
              </a:rPr>
            </a:b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v-SE" dirty="0">
                <a:solidFill>
                  <a:srgbClr val="000000"/>
                </a:solidFill>
                <a:latin typeface="Calibri" panose="020F0502020204030204" pitchFamily="34" charset="0"/>
                <a:ea typeface="Calibri" panose="020F0502020204030204" pitchFamily="34" charset="0"/>
                <a:cs typeface="Calibri" panose="020F0502020204030204" pitchFamily="34" charset="0"/>
              </a:rPr>
              <a:t>Hur kan du använda kunskaper/insikter om din egen relation till normer och privilegier på ett konstruktivt sätt?</a:t>
            </a:r>
            <a:br>
              <a:rPr lang="sv-SE" dirty="0">
                <a:solidFill>
                  <a:srgbClr val="000000"/>
                </a:solidFill>
                <a:latin typeface="Calibri" panose="020F0502020204030204" pitchFamily="34" charset="0"/>
                <a:ea typeface="Calibri" panose="020F0502020204030204" pitchFamily="34" charset="0"/>
                <a:cs typeface="Calibri" panose="020F0502020204030204" pitchFamily="34" charset="0"/>
              </a:rPr>
            </a:b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solidFill>
                  <a:srgbClr val="000000"/>
                </a:solidFill>
                <a:latin typeface="Calibri" panose="020F0502020204030204" pitchFamily="34" charset="0"/>
                <a:ea typeface="Calibri" panose="020F0502020204030204" pitchFamily="34" charset="0"/>
                <a:cs typeface="Calibri" panose="020F0502020204030204" pitchFamily="34" charset="0"/>
              </a:rPr>
              <a:t>Vilken relevans har övningen i er s-förening?</a:t>
            </a:r>
            <a:endParaRPr lang="sv-SE" dirty="0">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3" name="Rubrik 2"/>
          <p:cNvSpPr>
            <a:spLocks noGrp="1"/>
          </p:cNvSpPr>
          <p:nvPr>
            <p:ph type="title"/>
          </p:nvPr>
        </p:nvSpPr>
        <p:spPr>
          <a:xfrm>
            <a:off x="1856441" y="197954"/>
            <a:ext cx="6194317" cy="915228"/>
          </a:xfrm>
        </p:spPr>
        <p:txBody>
          <a:bodyPr/>
          <a:lstStyle/>
          <a:p>
            <a:r>
              <a:rPr lang="sv-SE" dirty="0"/>
              <a:t>Teflontestet</a:t>
            </a:r>
          </a:p>
        </p:txBody>
      </p:sp>
    </p:spTree>
    <p:extLst>
      <p:ext uri="{BB962C8B-B14F-4D97-AF65-F5344CB8AC3E}">
        <p14:creationId xmlns:p14="http://schemas.microsoft.com/office/powerpoint/2010/main" val="2089512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817161" y="2331554"/>
            <a:ext cx="7561591" cy="1061002"/>
          </a:xfrm>
        </p:spPr>
        <p:txBody>
          <a:bodyPr/>
          <a:lstStyle/>
          <a:p>
            <a:r>
              <a:rPr lang="sv-SE" dirty="0"/>
              <a:t>Härskartekniker</a:t>
            </a:r>
          </a:p>
        </p:txBody>
      </p:sp>
    </p:spTree>
    <p:extLst>
      <p:ext uri="{BB962C8B-B14F-4D97-AF65-F5344CB8AC3E}">
        <p14:creationId xmlns:p14="http://schemas.microsoft.com/office/powerpoint/2010/main" val="186757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emöta härskartekniker - Retorikhuset"/>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741574" y="1774691"/>
            <a:ext cx="7076661" cy="4724765"/>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a:xfrm>
            <a:off x="2499110" y="436493"/>
            <a:ext cx="7561591" cy="954985"/>
          </a:xfrm>
        </p:spPr>
        <p:txBody>
          <a:bodyPr/>
          <a:lstStyle/>
          <a:p>
            <a:r>
              <a:rPr lang="sv-SE" dirty="0"/>
              <a:t>Härskartekniker</a:t>
            </a:r>
          </a:p>
        </p:txBody>
      </p:sp>
    </p:spTree>
    <p:extLst>
      <p:ext uri="{BB962C8B-B14F-4D97-AF65-F5344CB8AC3E}">
        <p14:creationId xmlns:p14="http://schemas.microsoft.com/office/powerpoint/2010/main" val="161355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66450" y="2173356"/>
            <a:ext cx="2404194" cy="1092277"/>
          </a:xfrm>
        </p:spPr>
        <p:txBody>
          <a:bodyPr/>
          <a:lstStyle/>
          <a:p>
            <a:r>
              <a:rPr lang="sv-SE" dirty="0"/>
              <a:t>Makt </a:t>
            </a:r>
          </a:p>
        </p:txBody>
      </p:sp>
    </p:spTree>
    <p:extLst>
      <p:ext uri="{BB962C8B-B14F-4D97-AF65-F5344CB8AC3E}">
        <p14:creationId xmlns:p14="http://schemas.microsoft.com/office/powerpoint/2010/main" val="3095347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77078" y="1391478"/>
            <a:ext cx="9992139" cy="4890052"/>
          </a:xfrm>
        </p:spPr>
        <p:txBody>
          <a:bodyPr/>
          <a:lstStyle/>
          <a:p>
            <a:pPr marL="342900" lvl="0" indent="-342900">
              <a:buFont typeface="+mj-lt"/>
              <a:buAutoNum type="arabicPeriod"/>
            </a:pPr>
            <a:r>
              <a:rPr lang="sv-SE" sz="2200" b="1" dirty="0"/>
              <a:t>Osynliggörande </a:t>
            </a:r>
            <a:br>
              <a:rPr lang="sv-SE" sz="2200" dirty="0"/>
            </a:br>
            <a:r>
              <a:rPr lang="sv-SE" sz="2200" dirty="0"/>
              <a:t>När andra inte lyssnar på vad du har att säga, glömmer bort dig eller nonchalerar dig.</a:t>
            </a:r>
            <a:br>
              <a:rPr lang="sv-SE" sz="2200" dirty="0"/>
            </a:br>
            <a:endParaRPr lang="sv-SE" sz="2200" dirty="0"/>
          </a:p>
          <a:p>
            <a:pPr marL="342900" lvl="0" indent="-342900">
              <a:buFont typeface="+mj-lt"/>
              <a:buAutoNum type="arabicPeriod"/>
            </a:pPr>
            <a:r>
              <a:rPr lang="sv-SE" sz="2200" b="1" dirty="0"/>
              <a:t>Förlöjligande </a:t>
            </a:r>
            <a:r>
              <a:rPr lang="sv-SE" sz="2200" dirty="0"/>
              <a:t>Det som sägs förlöjligas eller förvandlas till ett skämt på talarens bekostnad. Eller så flyttar ”härskaren” fokus från vad som sägs till utseende, kläder eller sexualitet. Vidare så kan förlöjligande även uttryckas genom generaliseringar.</a:t>
            </a:r>
            <a:br>
              <a:rPr lang="sv-SE" sz="2200" dirty="0"/>
            </a:br>
            <a:endParaRPr lang="sv-SE" sz="2200" dirty="0"/>
          </a:p>
          <a:p>
            <a:pPr marL="342900" lvl="0" indent="-342900">
              <a:buFont typeface="+mj-lt"/>
              <a:buAutoNum type="arabicPeriod"/>
            </a:pPr>
            <a:r>
              <a:rPr lang="sv-SE" sz="2200" b="1" dirty="0"/>
              <a:t>Undanhållande av information</a:t>
            </a:r>
            <a:r>
              <a:rPr lang="sv-SE" sz="2200" dirty="0"/>
              <a:t> </a:t>
            </a:r>
            <a:br>
              <a:rPr lang="sv-SE" sz="2200" dirty="0"/>
            </a:br>
            <a:r>
              <a:rPr lang="sv-SE" sz="2200" dirty="0"/>
              <a:t>Alla får inte veta. Vissa informeras, antingen medvetet för att trycka ner, eller för att den informella ”ledarskaran” ska ha överhanden. De som inte har informationen får svårare att reagera/påverka, eller har inte möjlighet att förbereda sig tillräckligt.</a:t>
            </a:r>
          </a:p>
          <a:p>
            <a:pPr marL="0" indent="0">
              <a:buNone/>
            </a:pPr>
            <a:endParaRPr lang="sv-SE" dirty="0"/>
          </a:p>
        </p:txBody>
      </p:sp>
      <p:sp>
        <p:nvSpPr>
          <p:cNvPr id="3" name="Rubrik 2"/>
          <p:cNvSpPr>
            <a:spLocks noGrp="1"/>
          </p:cNvSpPr>
          <p:nvPr>
            <p:ph type="title"/>
          </p:nvPr>
        </p:nvSpPr>
        <p:spPr>
          <a:xfrm>
            <a:off x="2167805" y="343729"/>
            <a:ext cx="7561591" cy="928480"/>
          </a:xfrm>
        </p:spPr>
        <p:txBody>
          <a:bodyPr/>
          <a:lstStyle/>
          <a:p>
            <a:r>
              <a:rPr lang="sv-SE" dirty="0"/>
              <a:t>Härskarteknik</a:t>
            </a:r>
          </a:p>
        </p:txBody>
      </p:sp>
    </p:spTree>
    <p:extLst>
      <p:ext uri="{BB962C8B-B14F-4D97-AF65-F5344CB8AC3E}">
        <p14:creationId xmlns:p14="http://schemas.microsoft.com/office/powerpoint/2010/main" val="1022759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325217" y="1576486"/>
            <a:ext cx="9741644" cy="4506261"/>
          </a:xfrm>
        </p:spPr>
        <p:txBody>
          <a:bodyPr/>
          <a:lstStyle/>
          <a:p>
            <a:pPr marL="342900" lvl="0" indent="-342900">
              <a:buFont typeface="+mj-lt"/>
              <a:buAutoNum type="arabicPeriod" startAt="4"/>
            </a:pPr>
            <a:r>
              <a:rPr lang="sv-SE" sz="2200" b="1" dirty="0"/>
              <a:t>Dubbelbestraffning </a:t>
            </a:r>
            <a:br>
              <a:rPr lang="sv-SE" sz="2200" dirty="0"/>
            </a:br>
            <a:r>
              <a:rPr lang="sv-SE" sz="2200" dirty="0"/>
              <a:t>När allt du gör blir fel. Du uppmanas att ta för dig och säga ifrån men när du väl gör det blir du besvärlig och obekväm. Dubbelbestraffning hänger ofta ihop med fördomar.</a:t>
            </a:r>
          </a:p>
          <a:p>
            <a:pPr marL="342900" lvl="0" indent="-342900">
              <a:buFont typeface="+mj-lt"/>
              <a:buAutoNum type="arabicPeriod" startAt="4"/>
            </a:pPr>
            <a:endParaRPr lang="sv-SE" sz="2200" dirty="0"/>
          </a:p>
          <a:p>
            <a:pPr marL="342900" lvl="0" indent="-342900">
              <a:buFont typeface="+mj-lt"/>
              <a:buAutoNum type="arabicPeriod" startAt="4"/>
            </a:pPr>
            <a:r>
              <a:rPr lang="sv-SE" sz="2200" b="1" dirty="0"/>
              <a:t>Påföra skuld och skam</a:t>
            </a:r>
            <a:r>
              <a:rPr lang="sv-SE" sz="2200" dirty="0"/>
              <a:t> </a:t>
            </a:r>
            <a:br>
              <a:rPr lang="sv-SE" sz="2200" dirty="0"/>
            </a:br>
            <a:r>
              <a:rPr lang="sv-SE" sz="2200" dirty="0"/>
              <a:t>När förlöjligande och dubbelbestraffning kombineras, till exempel genom att tala ironiskt om någon som är engagerad. Ett resultat av att under lång tid utsättas för de andra fyra härskarteknikerna. Att systematiskt bli betraktad som underlägsen gör det lätt att känna skam och att ta på sig skuld för nästan vad som helst.</a:t>
            </a:r>
          </a:p>
          <a:p>
            <a:endParaRPr lang="sv-SE" dirty="0"/>
          </a:p>
        </p:txBody>
      </p:sp>
      <p:sp>
        <p:nvSpPr>
          <p:cNvPr id="3" name="Rubrik 2"/>
          <p:cNvSpPr>
            <a:spLocks noGrp="1"/>
          </p:cNvSpPr>
          <p:nvPr>
            <p:ph type="title"/>
          </p:nvPr>
        </p:nvSpPr>
        <p:spPr>
          <a:xfrm>
            <a:off x="2366588" y="330476"/>
            <a:ext cx="7561591" cy="848967"/>
          </a:xfrm>
        </p:spPr>
        <p:txBody>
          <a:bodyPr/>
          <a:lstStyle/>
          <a:p>
            <a:r>
              <a:rPr lang="sv-SE" dirty="0"/>
              <a:t>Härskartekniker</a:t>
            </a:r>
          </a:p>
        </p:txBody>
      </p:sp>
    </p:spTree>
    <p:extLst>
      <p:ext uri="{BB962C8B-B14F-4D97-AF65-F5344CB8AC3E}">
        <p14:creationId xmlns:p14="http://schemas.microsoft.com/office/powerpoint/2010/main" val="3068214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173600" y="1272209"/>
            <a:ext cx="9984730" cy="5234607"/>
          </a:xfrm>
        </p:spPr>
        <p:txBody>
          <a:bodyPr/>
          <a:lstStyle/>
          <a:p>
            <a:pPr marL="0" indent="0">
              <a:buNone/>
            </a:pPr>
            <a:r>
              <a:rPr lang="sv-SE" sz="2200" b="1" dirty="0"/>
              <a:t>Fundera individuellt på en situation där du utsattes för en härskarteknik (5 min)</a:t>
            </a:r>
            <a:endParaRPr lang="sv-SE" sz="2200" dirty="0"/>
          </a:p>
          <a:p>
            <a:r>
              <a:rPr lang="sv-SE" sz="2200" dirty="0"/>
              <a:t>Beskriv händelsen där du blev utsatt för härskarteknik </a:t>
            </a:r>
            <a:br>
              <a:rPr lang="sv-SE" sz="2200" dirty="0"/>
            </a:br>
            <a:endParaRPr lang="sv-SE" sz="2200" dirty="0"/>
          </a:p>
          <a:p>
            <a:r>
              <a:rPr lang="sv-SE" sz="2200" dirty="0"/>
              <a:t>Vem utsatte dig för härskartekniken? </a:t>
            </a:r>
            <a:br>
              <a:rPr lang="sv-SE" sz="2200" dirty="0"/>
            </a:br>
            <a:endParaRPr lang="sv-SE" sz="2200" dirty="0"/>
          </a:p>
          <a:p>
            <a:r>
              <a:rPr lang="sv-SE" sz="2200" dirty="0"/>
              <a:t>Vilken härskarteknik använde personen?</a:t>
            </a:r>
            <a:br>
              <a:rPr lang="sv-SE" sz="2200" dirty="0"/>
            </a:br>
            <a:endParaRPr lang="sv-SE" sz="2200" dirty="0"/>
          </a:p>
          <a:p>
            <a:r>
              <a:rPr lang="sv-SE" sz="2200" dirty="0"/>
              <a:t>Hur reagerade omgivningen? </a:t>
            </a:r>
            <a:br>
              <a:rPr lang="sv-SE" sz="2200" dirty="0"/>
            </a:br>
            <a:endParaRPr lang="sv-SE" sz="2200" dirty="0"/>
          </a:p>
          <a:p>
            <a:r>
              <a:rPr lang="sv-SE" sz="2200" dirty="0"/>
              <a:t>Hur reagerade du? </a:t>
            </a:r>
            <a:br>
              <a:rPr lang="sv-SE" sz="2200" dirty="0"/>
            </a:br>
            <a:endParaRPr lang="sv-SE" sz="2200" dirty="0"/>
          </a:p>
          <a:p>
            <a:r>
              <a:rPr lang="sv-SE" sz="2200" dirty="0"/>
              <a:t>Varför tror du personen använde härskartekniken mot dig? </a:t>
            </a:r>
          </a:p>
        </p:txBody>
      </p:sp>
      <p:sp>
        <p:nvSpPr>
          <p:cNvPr id="3" name="Rubrik 2"/>
          <p:cNvSpPr>
            <a:spLocks noGrp="1"/>
          </p:cNvSpPr>
          <p:nvPr>
            <p:ph type="title"/>
          </p:nvPr>
        </p:nvSpPr>
        <p:spPr>
          <a:xfrm>
            <a:off x="1173600" y="237711"/>
            <a:ext cx="10488021" cy="888724"/>
          </a:xfrm>
        </p:spPr>
        <p:txBody>
          <a:bodyPr/>
          <a:lstStyle/>
          <a:p>
            <a:r>
              <a:rPr lang="sv-SE" dirty="0"/>
              <a:t>Teater Härskartekniker</a:t>
            </a:r>
          </a:p>
        </p:txBody>
      </p:sp>
    </p:spTree>
    <p:extLst>
      <p:ext uri="{BB962C8B-B14F-4D97-AF65-F5344CB8AC3E}">
        <p14:creationId xmlns:p14="http://schemas.microsoft.com/office/powerpoint/2010/main" val="2269162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173600" y="1616764"/>
            <a:ext cx="9865461" cy="4068419"/>
          </a:xfrm>
        </p:spPr>
        <p:txBody>
          <a:bodyPr/>
          <a:lstStyle/>
          <a:p>
            <a:pPr marL="0" indent="0">
              <a:buNone/>
            </a:pPr>
            <a:r>
              <a:rPr lang="sv-SE" b="1" dirty="0"/>
              <a:t>Gå ihop i gruppen och berätta kort om era individuella upplevelser för varandra (15 min)</a:t>
            </a:r>
          </a:p>
          <a:p>
            <a:pPr marL="0" indent="0">
              <a:buNone/>
            </a:pPr>
            <a:endParaRPr lang="sv-SE" dirty="0"/>
          </a:p>
          <a:p>
            <a:r>
              <a:rPr lang="sv-SE" dirty="0"/>
              <a:t>Välj ut en av era individuella berättelse</a:t>
            </a:r>
          </a:p>
          <a:p>
            <a:pPr marL="0" indent="0">
              <a:buNone/>
            </a:pPr>
            <a:endParaRPr lang="sv-SE" dirty="0"/>
          </a:p>
          <a:p>
            <a:r>
              <a:rPr lang="sv-SE" dirty="0"/>
              <a:t>Forma en teater på 2 minuter som beskriver den härskarteknik ni har valt ut</a:t>
            </a:r>
          </a:p>
          <a:p>
            <a:pPr marL="0" indent="0">
              <a:buNone/>
            </a:pPr>
            <a:endParaRPr lang="sv-SE" dirty="0"/>
          </a:p>
          <a:p>
            <a:r>
              <a:rPr lang="sv-SE" dirty="0"/>
              <a:t>Spela upp teatern inför stor grupp</a:t>
            </a:r>
          </a:p>
        </p:txBody>
      </p:sp>
      <p:sp>
        <p:nvSpPr>
          <p:cNvPr id="4" name="Rubrik 2"/>
          <p:cNvSpPr>
            <a:spLocks noGrp="1"/>
          </p:cNvSpPr>
          <p:nvPr>
            <p:ph type="title"/>
          </p:nvPr>
        </p:nvSpPr>
        <p:spPr>
          <a:xfrm>
            <a:off x="1173600" y="330476"/>
            <a:ext cx="10090456" cy="941733"/>
          </a:xfrm>
        </p:spPr>
        <p:txBody>
          <a:bodyPr/>
          <a:lstStyle/>
          <a:p>
            <a:r>
              <a:rPr lang="sv-SE" dirty="0"/>
              <a:t>Teater Härskartekniker</a:t>
            </a:r>
          </a:p>
        </p:txBody>
      </p:sp>
    </p:spTree>
    <p:extLst>
      <p:ext uri="{BB962C8B-B14F-4D97-AF65-F5344CB8AC3E}">
        <p14:creationId xmlns:p14="http://schemas.microsoft.com/office/powerpoint/2010/main" val="2033430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458668" y="2173356"/>
            <a:ext cx="9679930" cy="3567130"/>
          </a:xfrm>
        </p:spPr>
        <p:txBody>
          <a:bodyPr/>
          <a:lstStyle/>
          <a:p>
            <a:pPr marL="0" indent="0">
              <a:buNone/>
            </a:pPr>
            <a:r>
              <a:rPr lang="sv-SE" b="1" dirty="0"/>
              <a:t>Diskutera i storgrupp efter teaterföreställningarna (10 min):</a:t>
            </a:r>
          </a:p>
          <a:p>
            <a:pPr marL="0" indent="0">
              <a:buNone/>
            </a:pPr>
            <a:endParaRPr lang="sv-SE" dirty="0"/>
          </a:p>
          <a:p>
            <a:r>
              <a:rPr lang="sv-SE" dirty="0"/>
              <a:t>Hur upptäcker man att man har blivit utsatt för härskartekniker?</a:t>
            </a:r>
          </a:p>
          <a:p>
            <a:pPr marL="0" indent="0">
              <a:buNone/>
            </a:pPr>
            <a:endParaRPr lang="sv-SE" dirty="0"/>
          </a:p>
          <a:p>
            <a:r>
              <a:rPr lang="sv-SE" dirty="0"/>
              <a:t>Hur kan man motverka de olika härskartekniker? (vilka olika metoder behövs beroende på härskarteknik)</a:t>
            </a:r>
          </a:p>
          <a:p>
            <a:pPr marL="0" indent="0">
              <a:buNone/>
            </a:pPr>
            <a:endParaRPr lang="sv-SE" dirty="0"/>
          </a:p>
          <a:p>
            <a:pPr marL="0" indent="0">
              <a:buNone/>
            </a:pPr>
            <a:endParaRPr lang="sv-SE" dirty="0"/>
          </a:p>
        </p:txBody>
      </p:sp>
      <p:sp>
        <p:nvSpPr>
          <p:cNvPr id="4" name="Rubrik 2"/>
          <p:cNvSpPr>
            <a:spLocks noGrp="1"/>
          </p:cNvSpPr>
          <p:nvPr>
            <p:ph type="title"/>
          </p:nvPr>
        </p:nvSpPr>
        <p:spPr>
          <a:xfrm>
            <a:off x="1173892" y="476250"/>
            <a:ext cx="10249482" cy="1100759"/>
          </a:xfrm>
        </p:spPr>
        <p:txBody>
          <a:bodyPr/>
          <a:lstStyle/>
          <a:p>
            <a:r>
              <a:rPr lang="sv-SE" dirty="0"/>
              <a:t>Teater Härskartekniker</a:t>
            </a:r>
          </a:p>
        </p:txBody>
      </p:sp>
    </p:spTree>
    <p:extLst>
      <p:ext uri="{BB962C8B-B14F-4D97-AF65-F5344CB8AC3E}">
        <p14:creationId xmlns:p14="http://schemas.microsoft.com/office/powerpoint/2010/main" val="190988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273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D26DD9D-8285-E74B-A4B3-3B84AEC33AAE}"/>
              </a:ext>
            </a:extLst>
          </p:cNvPr>
          <p:cNvSpPr/>
          <p:nvPr/>
        </p:nvSpPr>
        <p:spPr>
          <a:xfrm>
            <a:off x="9333186" y="4214648"/>
            <a:ext cx="2490952" cy="2375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6545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oTsiPxCYJk"/>
          <p:cNvPicPr>
            <a:picLocks noGrp="1" noRot="1" noChangeAspect="1"/>
          </p:cNvPicPr>
          <p:nvPr>
            <p:ph idx="1"/>
            <a:videoFile r:link="rId1"/>
          </p:nvPr>
        </p:nvPicPr>
        <p:blipFill>
          <a:blip r:embed="rId4"/>
          <a:stretch>
            <a:fillRect/>
          </a:stretch>
        </p:blipFill>
        <p:spPr>
          <a:xfrm>
            <a:off x="1173892" y="1258957"/>
            <a:ext cx="8977273" cy="5049716"/>
          </a:xfrm>
          <a:prstGeom prst="rect">
            <a:avLst/>
          </a:prstGeom>
        </p:spPr>
      </p:pic>
      <p:sp>
        <p:nvSpPr>
          <p:cNvPr id="3" name="Title 3"/>
          <p:cNvSpPr>
            <a:spLocks noGrp="1"/>
          </p:cNvSpPr>
          <p:nvPr>
            <p:ph type="title"/>
          </p:nvPr>
        </p:nvSpPr>
        <p:spPr>
          <a:xfrm>
            <a:off x="1173892" y="476250"/>
            <a:ext cx="7561591" cy="782707"/>
          </a:xfrm>
        </p:spPr>
        <p:txBody>
          <a:bodyPr/>
          <a:lstStyle/>
          <a:p>
            <a:r>
              <a:rPr lang="sv-SE" dirty="0"/>
              <a:t>Makt</a:t>
            </a:r>
          </a:p>
        </p:txBody>
      </p:sp>
    </p:spTree>
    <p:extLst>
      <p:ext uri="{BB962C8B-B14F-4D97-AF65-F5344CB8AC3E}">
        <p14:creationId xmlns:p14="http://schemas.microsoft.com/office/powerpoint/2010/main" val="3371028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783" y="1769469"/>
            <a:ext cx="7560000" cy="3414673"/>
          </a:xfrm>
        </p:spPr>
        <p:txBody>
          <a:bodyPr/>
          <a:lstStyle/>
          <a:p>
            <a:pPr marL="0" indent="0">
              <a:buNone/>
            </a:pPr>
            <a:r>
              <a:rPr lang="sv-SE" b="1" dirty="0"/>
              <a:t>Maktbegreppet är i hög grad ett relationsbegrepp: </a:t>
            </a:r>
          </a:p>
          <a:p>
            <a:pPr marL="0" indent="0">
              <a:buNone/>
            </a:pPr>
            <a:r>
              <a:rPr lang="sv-SE" dirty="0"/>
              <a:t>Om A står i ett visst förhållande till B, kan man beskriva det som att A har makt över B. </a:t>
            </a:r>
            <a:br>
              <a:rPr lang="sv-SE" dirty="0"/>
            </a:br>
            <a:br>
              <a:rPr lang="sv-SE" dirty="0"/>
            </a:br>
            <a:r>
              <a:rPr lang="sv-SE" dirty="0"/>
              <a:t>A och B kan vara individer, grupper, system m.m. </a:t>
            </a:r>
            <a:br>
              <a:rPr lang="sv-SE" dirty="0"/>
            </a:br>
            <a:br>
              <a:rPr lang="sv-SE" dirty="0"/>
            </a:br>
            <a:r>
              <a:rPr lang="sv-SE" dirty="0"/>
              <a:t>För att A skall kunna utöva makt över B, måste det finnas förutsättningar för ett sådant maktutövande. </a:t>
            </a:r>
          </a:p>
        </p:txBody>
      </p:sp>
      <p:sp>
        <p:nvSpPr>
          <p:cNvPr id="4" name="Title 3"/>
          <p:cNvSpPr>
            <a:spLocks noGrp="1"/>
          </p:cNvSpPr>
          <p:nvPr>
            <p:ph type="title"/>
          </p:nvPr>
        </p:nvSpPr>
        <p:spPr>
          <a:xfrm>
            <a:off x="761192" y="462998"/>
            <a:ext cx="7561591" cy="941733"/>
          </a:xfrm>
        </p:spPr>
        <p:txBody>
          <a:bodyPr/>
          <a:lstStyle/>
          <a:p>
            <a:r>
              <a:rPr lang="sv-SE" dirty="0"/>
              <a:t>Maktbegrepp</a:t>
            </a: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322" y="1299597"/>
            <a:ext cx="3129093" cy="3884545"/>
          </a:xfrm>
          <a:prstGeom prst="rect">
            <a:avLst/>
          </a:prstGeom>
        </p:spPr>
      </p:pic>
    </p:spTree>
    <p:extLst>
      <p:ext uri="{BB962C8B-B14F-4D97-AF65-F5344CB8AC3E}">
        <p14:creationId xmlns:p14="http://schemas.microsoft.com/office/powerpoint/2010/main" val="3966345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567754" y="1358250"/>
            <a:ext cx="8124000" cy="5188324"/>
          </a:xfrm>
        </p:spPr>
        <p:txBody>
          <a:bodyPr/>
          <a:lstStyle/>
          <a:p>
            <a:pPr marL="0" indent="0">
              <a:buNone/>
            </a:pPr>
            <a:r>
              <a:rPr lang="sv-SE" b="1" dirty="0"/>
              <a:t>Villkoren för maktutövning går att beskriva på följande vis:</a:t>
            </a:r>
            <a:br>
              <a:rPr lang="sv-SE" b="1" dirty="0"/>
            </a:br>
            <a:endParaRPr lang="sv-SE" b="1" dirty="0"/>
          </a:p>
          <a:p>
            <a:pPr lvl="0"/>
            <a:r>
              <a:rPr lang="sv-SE" dirty="0"/>
              <a:t>A förmår B att handla annorlunda än B annars skulle gjort.</a:t>
            </a:r>
          </a:p>
          <a:p>
            <a:pPr lvl="0"/>
            <a:r>
              <a:rPr lang="sv-SE" dirty="0"/>
              <a:t>A förmår B att handla på ett för B icke önskvärt sätt.</a:t>
            </a:r>
          </a:p>
          <a:p>
            <a:pPr lvl="0"/>
            <a:r>
              <a:rPr lang="sv-SE" dirty="0"/>
              <a:t>A förmår B att handla som B gör genom hot om sanktion.</a:t>
            </a:r>
          </a:p>
          <a:p>
            <a:pPr lvl="0"/>
            <a:r>
              <a:rPr lang="sv-SE" dirty="0"/>
              <a:t>A förmår B att handla på ett sätt som strider mot B:s egentliga intressen.</a:t>
            </a:r>
          </a:p>
          <a:p>
            <a:pPr lvl="0"/>
            <a:r>
              <a:rPr lang="sv-SE" dirty="0"/>
              <a:t>B gör vad A vill att B skall göra.</a:t>
            </a:r>
          </a:p>
          <a:p>
            <a:r>
              <a:rPr lang="sv-SE" dirty="0"/>
              <a:t>A strävar medvetet att ändra B:s beteende.</a:t>
            </a:r>
          </a:p>
          <a:p>
            <a:endParaRPr lang="sv-SE" sz="1800" dirty="0"/>
          </a:p>
        </p:txBody>
      </p:sp>
      <p:sp>
        <p:nvSpPr>
          <p:cNvPr id="3" name="Rubrik 2"/>
          <p:cNvSpPr>
            <a:spLocks noGrp="1"/>
          </p:cNvSpPr>
          <p:nvPr>
            <p:ph type="title"/>
          </p:nvPr>
        </p:nvSpPr>
        <p:spPr>
          <a:xfrm>
            <a:off x="567754" y="199119"/>
            <a:ext cx="10603829" cy="967072"/>
          </a:xfrm>
        </p:spPr>
        <p:txBody>
          <a:bodyPr/>
          <a:lstStyle/>
          <a:p>
            <a:r>
              <a:rPr lang="sv-SE" dirty="0"/>
              <a:t>Villkor för maktutövning</a:t>
            </a:r>
          </a:p>
        </p:txBody>
      </p:sp>
      <p:pic>
        <p:nvPicPr>
          <p:cNvPr id="4" name="Bildobjekt 3"/>
          <p:cNvPicPr>
            <a:picLocks noChangeAspect="1"/>
          </p:cNvPicPr>
          <p:nvPr/>
        </p:nvPicPr>
        <p:blipFill>
          <a:blip r:embed="rId3"/>
          <a:stretch>
            <a:fillRect/>
          </a:stretch>
        </p:blipFill>
        <p:spPr>
          <a:xfrm>
            <a:off x="8885207" y="2007841"/>
            <a:ext cx="2928260" cy="2928260"/>
          </a:xfrm>
          <a:prstGeom prst="rect">
            <a:avLst/>
          </a:prstGeom>
        </p:spPr>
      </p:pic>
    </p:spTree>
    <p:extLst>
      <p:ext uri="{BB962C8B-B14F-4D97-AF65-F5344CB8AC3E}">
        <p14:creationId xmlns:p14="http://schemas.microsoft.com/office/powerpoint/2010/main" val="292096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1060173" y="1596885"/>
            <a:ext cx="6588495" cy="3856383"/>
          </a:xfrm>
        </p:spPr>
        <p:txBody>
          <a:bodyPr/>
          <a:lstStyle/>
          <a:p>
            <a:pPr marL="0" indent="0">
              <a:buNone/>
            </a:pPr>
            <a:br>
              <a:rPr lang="sv-SE" sz="1800" b="1" dirty="0"/>
            </a:br>
            <a:r>
              <a:rPr lang="sv-SE" b="1" dirty="0"/>
              <a:t>Exempel på maktresurser kan vara:</a:t>
            </a:r>
            <a:endParaRPr lang="sv-SE" dirty="0"/>
          </a:p>
          <a:p>
            <a:pPr lvl="0"/>
            <a:r>
              <a:rPr lang="sv-SE" dirty="0"/>
              <a:t>Retorisk förmåga.</a:t>
            </a:r>
          </a:p>
          <a:p>
            <a:pPr lvl="0"/>
            <a:r>
              <a:rPr lang="sv-SE" dirty="0"/>
              <a:t>Kunskap (okunnighet är vanmakt).</a:t>
            </a:r>
          </a:p>
          <a:p>
            <a:pPr lvl="0"/>
            <a:r>
              <a:rPr lang="sv-SE" dirty="0"/>
              <a:t>Prestige och status.</a:t>
            </a:r>
          </a:p>
          <a:p>
            <a:pPr lvl="0"/>
            <a:r>
              <a:rPr lang="sv-SE" dirty="0"/>
              <a:t>"Närhet till makthavarens öron".</a:t>
            </a:r>
          </a:p>
          <a:p>
            <a:pPr lvl="0"/>
            <a:r>
              <a:rPr lang="sv-SE" dirty="0"/>
              <a:t>Kontroll av produktionsmedel.</a:t>
            </a:r>
          </a:p>
          <a:p>
            <a:pPr lvl="0"/>
            <a:r>
              <a:rPr lang="sv-SE" dirty="0"/>
              <a:t>Kontroll över opinionsbildning.</a:t>
            </a:r>
          </a:p>
          <a:p>
            <a:endParaRPr lang="sv-SE" dirty="0"/>
          </a:p>
        </p:txBody>
      </p:sp>
      <p:sp>
        <p:nvSpPr>
          <p:cNvPr id="3" name="Rubrik 2"/>
          <p:cNvSpPr>
            <a:spLocks noGrp="1"/>
          </p:cNvSpPr>
          <p:nvPr>
            <p:ph type="title"/>
          </p:nvPr>
        </p:nvSpPr>
        <p:spPr>
          <a:xfrm>
            <a:off x="491191" y="68487"/>
            <a:ext cx="10998444" cy="991687"/>
          </a:xfrm>
        </p:spPr>
        <p:txBody>
          <a:bodyPr/>
          <a:lstStyle/>
          <a:p>
            <a:r>
              <a:rPr lang="sv-SE" sz="4800" dirty="0"/>
              <a:t>Resurser och maktutövning </a:t>
            </a:r>
          </a:p>
        </p:txBody>
      </p:sp>
      <p:pic>
        <p:nvPicPr>
          <p:cNvPr id="1026" name="Picture 2" descr="Kunskap är makt – Villa Califor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190" y="2072410"/>
            <a:ext cx="4092020" cy="290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54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304800" y="1682504"/>
            <a:ext cx="7639730" cy="4400244"/>
          </a:xfrm>
        </p:spPr>
        <p:txBody>
          <a:bodyPr/>
          <a:lstStyle/>
          <a:p>
            <a:pPr marL="0" indent="0">
              <a:buNone/>
            </a:pPr>
            <a:r>
              <a:rPr lang="sv-SE" b="1" dirty="0"/>
              <a:t>De vanligaste metoderna för maktutövning kan listas upp enligt följande:</a:t>
            </a:r>
          </a:p>
          <a:p>
            <a:pPr marL="342900" lvl="0" indent="-342900">
              <a:buFont typeface="+mj-lt"/>
              <a:buAutoNum type="arabicPeriod"/>
            </a:pPr>
            <a:r>
              <a:rPr lang="sv-SE" dirty="0"/>
              <a:t>A har fysisk kontroll över B:s kropp.</a:t>
            </a:r>
          </a:p>
          <a:p>
            <a:pPr marL="342900" lvl="0" indent="-342900">
              <a:buFont typeface="+mj-lt"/>
              <a:buAutoNum type="arabicPeriod"/>
            </a:pPr>
            <a:r>
              <a:rPr lang="sv-SE" dirty="0"/>
              <a:t>A har kontroll över de vinster och kostnader B kan få.</a:t>
            </a:r>
          </a:p>
          <a:p>
            <a:pPr marL="342900" lvl="0" indent="-342900">
              <a:buFont typeface="+mj-lt"/>
              <a:buAutoNum type="arabicPeriod"/>
            </a:pPr>
            <a:r>
              <a:rPr lang="sv-SE" dirty="0"/>
              <a:t>A kontrollerar den information som B får.</a:t>
            </a:r>
          </a:p>
          <a:p>
            <a:pPr marL="342900" lvl="0" indent="-342900">
              <a:buFont typeface="+mj-lt"/>
              <a:buAutoNum type="arabicPeriod"/>
            </a:pPr>
            <a:r>
              <a:rPr lang="sv-SE" dirty="0"/>
              <a:t>B låter sig påverkas av en positiv inställning till A. (Se karisma.)</a:t>
            </a:r>
          </a:p>
          <a:p>
            <a:pPr marL="0" indent="0">
              <a:buNone/>
            </a:pPr>
            <a:r>
              <a:rPr lang="sv-SE" dirty="0"/>
              <a:t>Det råa våldet kostar mycket, likaså att ha en ständig kontroll över människors kroppar (till exempel slaveriet). Därför har 2), 3) och 4) fått en ökad betydelse.</a:t>
            </a:r>
          </a:p>
          <a:p>
            <a:endParaRPr lang="sv-SE" dirty="0"/>
          </a:p>
        </p:txBody>
      </p:sp>
      <p:sp>
        <p:nvSpPr>
          <p:cNvPr id="3" name="Rubrik 2"/>
          <p:cNvSpPr>
            <a:spLocks noGrp="1"/>
          </p:cNvSpPr>
          <p:nvPr>
            <p:ph type="title"/>
          </p:nvPr>
        </p:nvSpPr>
        <p:spPr>
          <a:xfrm>
            <a:off x="1173600" y="343728"/>
            <a:ext cx="10651438" cy="919797"/>
          </a:xfrm>
        </p:spPr>
        <p:txBody>
          <a:bodyPr/>
          <a:lstStyle/>
          <a:p>
            <a:r>
              <a:rPr lang="sv-SE" sz="4800" dirty="0"/>
              <a:t>Resurser och maktutövning</a:t>
            </a:r>
          </a:p>
        </p:txBody>
      </p:sp>
      <p:pic>
        <p:nvPicPr>
          <p:cNvPr id="4" name="Bildobjekt 3"/>
          <p:cNvPicPr>
            <a:picLocks noChangeAspect="1"/>
          </p:cNvPicPr>
          <p:nvPr/>
        </p:nvPicPr>
        <p:blipFill>
          <a:blip r:embed="rId3"/>
          <a:stretch>
            <a:fillRect/>
          </a:stretch>
        </p:blipFill>
        <p:spPr>
          <a:xfrm>
            <a:off x="7944530" y="2425148"/>
            <a:ext cx="3880800" cy="2253695"/>
          </a:xfrm>
          <a:prstGeom prst="rect">
            <a:avLst/>
          </a:prstGeom>
        </p:spPr>
      </p:pic>
    </p:spTree>
    <p:extLst>
      <p:ext uri="{BB962C8B-B14F-4D97-AF65-F5344CB8AC3E}">
        <p14:creationId xmlns:p14="http://schemas.microsoft.com/office/powerpoint/2010/main" val="54157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36570" y="1510225"/>
            <a:ext cx="10541030" cy="4877323"/>
          </a:xfrm>
        </p:spPr>
        <p:txBody>
          <a:bodyPr/>
          <a:lstStyle/>
          <a:p>
            <a:pPr marL="0" indent="0">
              <a:buNone/>
            </a:pPr>
            <a:r>
              <a:rPr lang="sv-SE" sz="2000" dirty="0"/>
              <a:t>Varje deltagare identifierar en person och en organisation som i samhälle utövar makt över människor.</a:t>
            </a:r>
            <a:br>
              <a:rPr lang="sv-SE" sz="2000" dirty="0"/>
            </a:br>
            <a:r>
              <a:rPr lang="sv-SE" sz="2000" dirty="0"/>
              <a:t> </a:t>
            </a:r>
          </a:p>
          <a:p>
            <a:pPr marL="0" indent="0">
              <a:buNone/>
            </a:pPr>
            <a:r>
              <a:rPr lang="sv-SE" sz="2000" b="1" dirty="0"/>
              <a:t>Du ska individuellt under 8 minuter fundera över följande:</a:t>
            </a:r>
          </a:p>
          <a:p>
            <a:pPr marL="0" indent="0">
              <a:buNone/>
            </a:pPr>
            <a:endParaRPr lang="sv-SE" sz="2000" b="1" dirty="0"/>
          </a:p>
          <a:p>
            <a:r>
              <a:rPr lang="sv-SE" sz="2000" dirty="0"/>
              <a:t>Vilken formell roll/funktion har den identifierade personen och organisationen?</a:t>
            </a:r>
          </a:p>
          <a:p>
            <a:r>
              <a:rPr lang="sv-SE" sz="2000" dirty="0"/>
              <a:t>Vilken utbildning eller kunskapsövertag har personen och organisationen? </a:t>
            </a:r>
          </a:p>
          <a:p>
            <a:r>
              <a:rPr lang="sv-SE" sz="2000" dirty="0"/>
              <a:t>Vilken status och roll har personen och organisationen hos människor i sin omgivning? </a:t>
            </a:r>
          </a:p>
          <a:p>
            <a:r>
              <a:rPr lang="sv-SE" sz="2000" dirty="0"/>
              <a:t>Vilket nätverk och kontakter har personen eller organisationen med andra makthavare? </a:t>
            </a:r>
          </a:p>
          <a:p>
            <a:r>
              <a:rPr lang="sv-SE" sz="2000" dirty="0"/>
              <a:t>Hur använder de sitt nätverk för att stärka sin makt?</a:t>
            </a:r>
          </a:p>
          <a:p>
            <a:r>
              <a:rPr lang="sv-SE" sz="2000" dirty="0"/>
              <a:t>Har personen eller organisationen kontroll av produktionsmedel? Vad består de av?</a:t>
            </a:r>
          </a:p>
          <a:p>
            <a:r>
              <a:rPr lang="sv-SE" sz="2000" dirty="0"/>
              <a:t>Har personen eller organisationen kontrollen över opinionsbildningen på sin arena? </a:t>
            </a:r>
          </a:p>
          <a:p>
            <a:endParaRPr lang="sv-SE" dirty="0"/>
          </a:p>
        </p:txBody>
      </p:sp>
      <p:sp>
        <p:nvSpPr>
          <p:cNvPr id="3" name="Rubrik 2"/>
          <p:cNvSpPr>
            <a:spLocks noGrp="1"/>
          </p:cNvSpPr>
          <p:nvPr>
            <p:ph type="title"/>
          </p:nvPr>
        </p:nvSpPr>
        <p:spPr>
          <a:xfrm>
            <a:off x="796205" y="237711"/>
            <a:ext cx="10421760" cy="862220"/>
          </a:xfrm>
        </p:spPr>
        <p:txBody>
          <a:bodyPr/>
          <a:lstStyle/>
          <a:p>
            <a:r>
              <a:rPr lang="sv-SE" dirty="0"/>
              <a:t>Grupparbete Maktanalys</a:t>
            </a:r>
          </a:p>
        </p:txBody>
      </p:sp>
    </p:spTree>
    <p:extLst>
      <p:ext uri="{BB962C8B-B14F-4D97-AF65-F5344CB8AC3E}">
        <p14:creationId xmlns:p14="http://schemas.microsoft.com/office/powerpoint/2010/main" val="320822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841382" y="1524000"/>
            <a:ext cx="10794027" cy="4452732"/>
          </a:xfrm>
        </p:spPr>
        <p:txBody>
          <a:bodyPr/>
          <a:lstStyle/>
          <a:p>
            <a:pPr marL="0" indent="0">
              <a:buNone/>
            </a:pPr>
            <a:r>
              <a:rPr lang="sv-SE" sz="2200" b="1" dirty="0"/>
              <a:t>Gruppdiskussion (8 min): </a:t>
            </a:r>
          </a:p>
          <a:p>
            <a:pPr marL="0" indent="0">
              <a:buNone/>
            </a:pPr>
            <a:r>
              <a:rPr lang="sv-SE" sz="2200" dirty="0"/>
              <a:t>Redovisa svaren på frågorna i din grupp</a:t>
            </a:r>
            <a:br>
              <a:rPr lang="sv-SE" sz="2200" dirty="0"/>
            </a:br>
            <a:endParaRPr lang="sv-SE" sz="2200" dirty="0"/>
          </a:p>
          <a:p>
            <a:pPr marL="0" lvl="0" indent="0">
              <a:buNone/>
            </a:pPr>
            <a:r>
              <a:rPr lang="sv-SE" sz="2200" b="1" dirty="0"/>
              <a:t>Avlutande reflektion (14 min)</a:t>
            </a:r>
            <a:br>
              <a:rPr lang="sv-SE" sz="2200" b="1" dirty="0"/>
            </a:br>
            <a:endParaRPr lang="sv-SE" sz="2200" dirty="0"/>
          </a:p>
          <a:p>
            <a:r>
              <a:rPr lang="sv-SE" sz="2200" dirty="0"/>
              <a:t>Avsluta med att koppla ihop den Socialdemokratiska ledarskapsidén (MU1 – träff 3) med resonemangen ni haft under passet</a:t>
            </a:r>
            <a:br>
              <a:rPr lang="sv-SE" sz="2200" dirty="0"/>
            </a:br>
            <a:br>
              <a:rPr lang="sv-SE" sz="2200" dirty="0"/>
            </a:br>
            <a:r>
              <a:rPr lang="sv-SE" sz="2200" dirty="0"/>
              <a:t>Deltagarna funderar först enskilt och delar sen med sig i smågrupper:</a:t>
            </a:r>
          </a:p>
          <a:p>
            <a:pPr lvl="0"/>
            <a:r>
              <a:rPr lang="sv-SE" sz="2200" dirty="0"/>
              <a:t>Vad ska jag och vi börja/fortsätta/sluta säga/göra för att själv kunna leva upp till förväntningarna på mig som medlem i enlighet med Ledarskapsidén</a:t>
            </a:r>
          </a:p>
          <a:p>
            <a:endParaRPr lang="sv-SE" dirty="0"/>
          </a:p>
        </p:txBody>
      </p:sp>
      <p:sp>
        <p:nvSpPr>
          <p:cNvPr id="4" name="Rubrik 2"/>
          <p:cNvSpPr txBox="1">
            <a:spLocks/>
          </p:cNvSpPr>
          <p:nvPr/>
        </p:nvSpPr>
        <p:spPr bwMode="auto">
          <a:xfrm>
            <a:off x="841382" y="365413"/>
            <a:ext cx="10417744" cy="90920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rtl="0" eaLnBrk="1" fontAlgn="base" hangingPunct="1">
              <a:lnSpc>
                <a:spcPct val="80000"/>
              </a:lnSpc>
              <a:spcBef>
                <a:spcPct val="0"/>
              </a:spcBef>
              <a:spcAft>
                <a:spcPct val="0"/>
              </a:spcAft>
              <a:defRPr sz="5400" b="1" cap="all" baseline="0">
                <a:solidFill>
                  <a:schemeClr val="accent2"/>
                </a:solidFill>
                <a:latin typeface="+mj-lt"/>
                <a:ea typeface="+mj-ea"/>
                <a:cs typeface="+mj-cs"/>
              </a:defRPr>
            </a:lvl1pPr>
            <a:lvl2pPr algn="l" rtl="0" eaLnBrk="1" fontAlgn="base" hangingPunct="1">
              <a:lnSpc>
                <a:spcPct val="80000"/>
              </a:lnSpc>
              <a:spcBef>
                <a:spcPct val="0"/>
              </a:spcBef>
              <a:spcAft>
                <a:spcPct val="0"/>
              </a:spcAft>
              <a:defRPr sz="3600" b="1">
                <a:solidFill>
                  <a:schemeClr val="tx2"/>
                </a:solidFill>
                <a:latin typeface="Arial" charset="0"/>
              </a:defRPr>
            </a:lvl2pPr>
            <a:lvl3pPr algn="l" rtl="0" eaLnBrk="1" fontAlgn="base" hangingPunct="1">
              <a:lnSpc>
                <a:spcPct val="80000"/>
              </a:lnSpc>
              <a:spcBef>
                <a:spcPct val="0"/>
              </a:spcBef>
              <a:spcAft>
                <a:spcPct val="0"/>
              </a:spcAft>
              <a:defRPr sz="3600" b="1">
                <a:solidFill>
                  <a:schemeClr val="tx2"/>
                </a:solidFill>
                <a:latin typeface="Arial" charset="0"/>
              </a:defRPr>
            </a:lvl3pPr>
            <a:lvl4pPr algn="l" rtl="0" eaLnBrk="1" fontAlgn="base" hangingPunct="1">
              <a:lnSpc>
                <a:spcPct val="80000"/>
              </a:lnSpc>
              <a:spcBef>
                <a:spcPct val="0"/>
              </a:spcBef>
              <a:spcAft>
                <a:spcPct val="0"/>
              </a:spcAft>
              <a:defRPr sz="3600" b="1">
                <a:solidFill>
                  <a:schemeClr val="tx2"/>
                </a:solidFill>
                <a:latin typeface="Arial" charset="0"/>
              </a:defRPr>
            </a:lvl4pPr>
            <a:lvl5pPr algn="l" rtl="0" eaLnBrk="1" fontAlgn="base" hangingPunct="1">
              <a:lnSpc>
                <a:spcPct val="80000"/>
              </a:lnSpc>
              <a:spcBef>
                <a:spcPct val="0"/>
              </a:spcBef>
              <a:spcAft>
                <a:spcPct val="0"/>
              </a:spcAft>
              <a:defRPr sz="3600" b="1">
                <a:solidFill>
                  <a:schemeClr val="tx2"/>
                </a:solidFill>
                <a:latin typeface="Arial" charset="0"/>
              </a:defRPr>
            </a:lvl5pPr>
            <a:lvl6pPr marL="457200" algn="l" rtl="0" eaLnBrk="1" fontAlgn="base" hangingPunct="1">
              <a:lnSpc>
                <a:spcPct val="80000"/>
              </a:lnSpc>
              <a:spcBef>
                <a:spcPct val="0"/>
              </a:spcBef>
              <a:spcAft>
                <a:spcPct val="0"/>
              </a:spcAft>
              <a:defRPr sz="3600" b="1">
                <a:solidFill>
                  <a:schemeClr val="tx2"/>
                </a:solidFill>
                <a:latin typeface="Arial" charset="0"/>
              </a:defRPr>
            </a:lvl6pPr>
            <a:lvl7pPr marL="914400" algn="l" rtl="0" eaLnBrk="1" fontAlgn="base" hangingPunct="1">
              <a:lnSpc>
                <a:spcPct val="80000"/>
              </a:lnSpc>
              <a:spcBef>
                <a:spcPct val="0"/>
              </a:spcBef>
              <a:spcAft>
                <a:spcPct val="0"/>
              </a:spcAft>
              <a:defRPr sz="3600" b="1">
                <a:solidFill>
                  <a:schemeClr val="tx2"/>
                </a:solidFill>
                <a:latin typeface="Arial" charset="0"/>
              </a:defRPr>
            </a:lvl7pPr>
            <a:lvl8pPr marL="1371600" algn="l" rtl="0" eaLnBrk="1" fontAlgn="base" hangingPunct="1">
              <a:lnSpc>
                <a:spcPct val="80000"/>
              </a:lnSpc>
              <a:spcBef>
                <a:spcPct val="0"/>
              </a:spcBef>
              <a:spcAft>
                <a:spcPct val="0"/>
              </a:spcAft>
              <a:defRPr sz="3600" b="1">
                <a:solidFill>
                  <a:schemeClr val="tx2"/>
                </a:solidFill>
                <a:latin typeface="Arial" charset="0"/>
              </a:defRPr>
            </a:lvl8pPr>
            <a:lvl9pPr marL="1828800" algn="l" rtl="0" eaLnBrk="1" fontAlgn="base" hangingPunct="1">
              <a:lnSpc>
                <a:spcPct val="80000"/>
              </a:lnSpc>
              <a:spcBef>
                <a:spcPct val="0"/>
              </a:spcBef>
              <a:spcAft>
                <a:spcPct val="0"/>
              </a:spcAft>
              <a:defRPr sz="3600" b="1">
                <a:solidFill>
                  <a:schemeClr val="tx2"/>
                </a:solidFill>
                <a:latin typeface="Arial" charset="0"/>
              </a:defRPr>
            </a:lvl9pPr>
          </a:lstStyle>
          <a:p>
            <a:r>
              <a:rPr lang="sv-SE" kern="0"/>
              <a:t>Grupparbete Maktanalys</a:t>
            </a:r>
            <a:endParaRPr lang="sv-SE" kern="0" dirty="0"/>
          </a:p>
        </p:txBody>
      </p:sp>
    </p:spTree>
    <p:extLst>
      <p:ext uri="{BB962C8B-B14F-4D97-AF65-F5344CB8AC3E}">
        <p14:creationId xmlns:p14="http://schemas.microsoft.com/office/powerpoint/2010/main" val="9781426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Socialdemokraterna">
  <a:themeElements>
    <a:clrScheme name="Socialdemokraterna ny">
      <a:dk1>
        <a:srgbClr val="000000"/>
      </a:dk1>
      <a:lt1>
        <a:srgbClr val="FFFFFF"/>
      </a:lt1>
      <a:dk2>
        <a:srgbClr val="9C9E9F"/>
      </a:dk2>
      <a:lt2>
        <a:srgbClr val="DDDDDD"/>
      </a:lt2>
      <a:accent1>
        <a:srgbClr val="B40D1E"/>
      </a:accent1>
      <a:accent2>
        <a:srgbClr val="ED1B34"/>
      </a:accent2>
      <a:accent3>
        <a:srgbClr val="FFDCD6"/>
      </a:accent3>
      <a:accent4>
        <a:srgbClr val="000000"/>
      </a:accent4>
      <a:accent5>
        <a:srgbClr val="7F7F7F"/>
      </a:accent5>
      <a:accent6>
        <a:srgbClr val="A5A5A5"/>
      </a:accent6>
      <a:hlink>
        <a:srgbClr val="292929"/>
      </a:hlink>
      <a:folHlink>
        <a:srgbClr val="4D4D4D"/>
      </a:folHlink>
    </a:clrScheme>
    <a:fontScheme name="Socialdemokraterna">
      <a:majorFont>
        <a:latin typeface="Kapra Neue Custom"/>
        <a:ea typeface=""/>
        <a:cs typeface=""/>
      </a:majorFont>
      <a:minorFont>
        <a:latin typeface="Avenir LT Pro 65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spcBef>
            <a:spcPts val="600"/>
          </a:spcBef>
          <a:spcAft>
            <a:spcPts val="300"/>
          </a:spcAft>
          <a:defRPr sz="2400" dirty="0" err="1" smtClean="0">
            <a:latin typeface="+mn-lt"/>
          </a:defRPr>
        </a:defPPr>
      </a:lstStyle>
    </a:txDef>
  </a:objectDefaults>
  <a:extraClrSchemeLst/>
  <a:extLst>
    <a:ext uri="{05A4C25C-085E-4340-85A3-A5531E510DB2}">
      <thm15:themeFamily xmlns:thm15="http://schemas.microsoft.com/office/thememl/2012/main" name="PPT S wide.pptx" id="{D309139B-C5CA-4961-B7D2-2E471F08073A}" vid="{C9A81B95-742E-464F-8A95-CCB3CFD03F3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S wide</Template>
  <TotalTime>2187</TotalTime>
  <Words>3345</Words>
  <Application>Microsoft Office PowerPoint</Application>
  <PresentationFormat>Bredbild</PresentationFormat>
  <Paragraphs>211</Paragraphs>
  <Slides>26</Slides>
  <Notes>20</Notes>
  <HiddenSlides>0</HiddenSlides>
  <MMClips>3</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26</vt:i4>
      </vt:variant>
    </vt:vector>
  </HeadingPairs>
  <TitlesOfParts>
    <vt:vector size="32" baseType="lpstr">
      <vt:lpstr>Arial</vt:lpstr>
      <vt:lpstr>Avenir LT Pro 65 Medium</vt:lpstr>
      <vt:lpstr>Calibri</vt:lpstr>
      <vt:lpstr>Kapra Neue Custom</vt:lpstr>
      <vt:lpstr>Times New Roman</vt:lpstr>
      <vt:lpstr>Socialdemokraterna</vt:lpstr>
      <vt:lpstr>Socialdemokratisk maktanalys  Metod 1</vt:lpstr>
      <vt:lpstr>Makt </vt:lpstr>
      <vt:lpstr>Makt</vt:lpstr>
      <vt:lpstr>Maktbegrepp</vt:lpstr>
      <vt:lpstr>Villkor för maktutövning</vt:lpstr>
      <vt:lpstr>Resurser och maktutövning </vt:lpstr>
      <vt:lpstr>Resurser och maktutövning</vt:lpstr>
      <vt:lpstr>Grupparbete Maktanalys</vt:lpstr>
      <vt:lpstr>PowerPoint-presentation</vt:lpstr>
      <vt:lpstr>  Normkritik (intersektionalitet) </vt:lpstr>
      <vt:lpstr>Normer</vt:lpstr>
      <vt:lpstr>Normkritik</vt:lpstr>
      <vt:lpstr>Normkritik</vt:lpstr>
      <vt:lpstr>Intersektionallitet</vt:lpstr>
      <vt:lpstr>Intersektionallitet</vt:lpstr>
      <vt:lpstr>Teflontestet</vt:lpstr>
      <vt:lpstr>Teflontestet</vt:lpstr>
      <vt:lpstr>Härskartekniker</vt:lpstr>
      <vt:lpstr>Härskartekniker</vt:lpstr>
      <vt:lpstr>Härskarteknik</vt:lpstr>
      <vt:lpstr>Härskartekniker</vt:lpstr>
      <vt:lpstr>Teater Härskartekniker</vt:lpstr>
      <vt:lpstr>Teater Härskartekniker</vt:lpstr>
      <vt:lpstr>Teater Härskartekniker</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Socialdemokratisk maktanayls</dc:title>
  <dc:creator>Jörgen Danielsson</dc:creator>
  <cp:lastModifiedBy>Thomas Frid</cp:lastModifiedBy>
  <cp:revision>68</cp:revision>
  <cp:lastPrinted>2020-09-03T09:20:29Z</cp:lastPrinted>
  <dcterms:created xsi:type="dcterms:W3CDTF">2020-08-26T07:01:11Z</dcterms:created>
  <dcterms:modified xsi:type="dcterms:W3CDTF">2021-02-24T13:25:05Z</dcterms:modified>
</cp:coreProperties>
</file>