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ags/tag1.xml" ContentType="application/vnd.openxmlformats-officedocument.presentationml.tags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9" r:id="rId1"/>
  </p:sldMasterIdLst>
  <p:notesMasterIdLst>
    <p:notesMasterId r:id="rId11"/>
  </p:notesMasterIdLst>
  <p:sldIdLst>
    <p:sldId id="257" r:id="rId2"/>
    <p:sldId id="258" r:id="rId3"/>
    <p:sldId id="262" r:id="rId4"/>
    <p:sldId id="263" r:id="rId5"/>
    <p:sldId id="264" r:id="rId6"/>
    <p:sldId id="265" r:id="rId7"/>
    <p:sldId id="266" r:id="rId8"/>
    <p:sldId id="259" r:id="rId9"/>
    <p:sldId id="261" r:id="rId10"/>
  </p:sldIdLst>
  <p:sldSz cx="12192000" cy="6858000"/>
  <p:notesSz cx="6858000" cy="9144000"/>
  <p:defaultTextStyle>
    <a:defPPr>
      <a:defRPr lang="sv-S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3840" userDrawn="1">
          <p15:clr>
            <a:srgbClr val="A4A3A4"/>
          </p15:clr>
        </p15:guide>
        <p15:guide id="3" orient="horz" pos="216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etra Axelsson" initials="PA" lastIdx="3" clrIdx="0">
    <p:extLst>
      <p:ext uri="{19B8F6BF-5375-455C-9EA6-DF929625EA0E}">
        <p15:presenceInfo xmlns:p15="http://schemas.microsoft.com/office/powerpoint/2012/main" userId="S::petra.axelsson@socialdemokraterna.se::919a7e82-8434-43e7-a141-a76a127acdb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DCD6"/>
    <a:srgbClr val="ED1B34"/>
    <a:srgbClr val="B40D1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4A195F4-A551-46DB-8C9D-0365D49967AF}" v="1" dt="2021-02-11T14:55:28.010"/>
    <p1510:client id="{76234F3A-90EA-4EBF-85AA-2E86A95993FA}" v="9" dt="2021-02-11T14:44:24.27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49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6" y="360"/>
      </p:cViewPr>
      <p:guideLst>
        <p:guide pos="3840"/>
        <p:guide orient="horz"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37B155-E826-46B9-9A3A-888A910707A3}" type="datetimeFigureOut">
              <a:rPr lang="en-US" smtClean="0"/>
              <a:t>2/21/2021</a:t>
            </a:fld>
            <a:endParaRPr lang="en-US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8ED29D-D7E3-4547-AF0B-728EC45DF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1242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8ED29D-D7E3-4547-AF0B-728EC45DF93B}" type="slidenum">
              <a:rPr lang="sv-SE" smtClean="0"/>
              <a:t>1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457185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8ED29D-D7E3-4547-AF0B-728EC45DF93B}" type="slidenum">
              <a:rPr lang="sv-SE" smtClean="0"/>
              <a:t>2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499311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8ED29D-D7E3-4547-AF0B-728EC45DF93B}" type="slidenum">
              <a:rPr lang="sv-SE" smtClean="0"/>
              <a:t>9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6793591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Bildobjekt 12">
            <a:extLst>
              <a:ext uri="{FF2B5EF4-FFF2-40B4-BE49-F238E27FC236}">
                <a16:creationId xmlns:a16="http://schemas.microsoft.com/office/drawing/2014/main" id="{B53703D8-CEB9-4C86-8AD4-11466FC2E0A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1714"/>
            <a:ext cx="12192000" cy="6854572"/>
          </a:xfrm>
          <a:prstGeom prst="rect">
            <a:avLst/>
          </a:prstGeom>
        </p:spPr>
      </p:pic>
      <p:sp>
        <p:nvSpPr>
          <p:cNvPr id="6150" name="Rectangle 6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1162050" y="1183133"/>
            <a:ext cx="9613900" cy="4212317"/>
          </a:xfrm>
          <a:prstGeom prst="rect">
            <a:avLst/>
          </a:prstGeom>
        </p:spPr>
        <p:txBody>
          <a:bodyPr tIns="180000" anchor="t" anchorCtr="0"/>
          <a:lstStyle>
            <a:lvl1pPr algn="l">
              <a:defRPr sz="84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här för att ändra format</a:t>
            </a:r>
          </a:p>
        </p:txBody>
      </p:sp>
      <p:pic>
        <p:nvPicPr>
          <p:cNvPr id="14" name="Bildobjekt 13">
            <a:extLst>
              <a:ext uri="{FF2B5EF4-FFF2-40B4-BE49-F238E27FC236}">
                <a16:creationId xmlns:a16="http://schemas.microsoft.com/office/drawing/2014/main" id="{913953AB-E7C9-43E8-B896-8E1A1025564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755150" y="4688567"/>
            <a:ext cx="1854000" cy="164746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 och innehåll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173600" y="2570400"/>
            <a:ext cx="7560000" cy="2944800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spcAft>
                <a:spcPts val="300"/>
              </a:spcAft>
              <a:defRPr/>
            </a:lvl1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19ABB3-B004-4F43-99F2-5F6F81193A3C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7" name="Rubrik 6">
            <a:extLst>
              <a:ext uri="{FF2B5EF4-FFF2-40B4-BE49-F238E27FC236}">
                <a16:creationId xmlns:a16="http://schemas.microsoft.com/office/drawing/2014/main" id="{2C474EA3-B419-4857-94F6-E0A2EBA8E9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pic>
        <p:nvPicPr>
          <p:cNvPr id="8" name="Bildobjekt 16">
            <a:extLst>
              <a:ext uri="{FF2B5EF4-FFF2-40B4-BE49-F238E27FC236}">
                <a16:creationId xmlns:a16="http://schemas.microsoft.com/office/drawing/2014/main" id="{9F17E83D-2BCB-4780-AA06-16BAFFBEEDB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356979" y="5273268"/>
            <a:ext cx="1224000" cy="1086152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5C7293-DAF3-421A-8E6E-E23855CE3205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6" name="Rubrik 5">
            <a:extLst>
              <a:ext uri="{FF2B5EF4-FFF2-40B4-BE49-F238E27FC236}">
                <a16:creationId xmlns:a16="http://schemas.microsoft.com/office/drawing/2014/main" id="{672BBA37-E6EB-42A9-BB84-8E15D4B744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pic>
        <p:nvPicPr>
          <p:cNvPr id="7" name="Bildobjekt 16">
            <a:extLst>
              <a:ext uri="{FF2B5EF4-FFF2-40B4-BE49-F238E27FC236}">
                <a16:creationId xmlns:a16="http://schemas.microsoft.com/office/drawing/2014/main" id="{9F17E83D-2BCB-4780-AA06-16BAFFBEEDB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356979" y="5273268"/>
            <a:ext cx="1224000" cy="108615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 (ros)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173600" y="2570400"/>
            <a:ext cx="7560000" cy="2944800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spcAft>
                <a:spcPts val="300"/>
              </a:spcAft>
              <a:defRPr/>
            </a:lvl1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19ABB3-B004-4F43-99F2-5F6F81193A3C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7" name="Rubrik 6">
            <a:extLst>
              <a:ext uri="{FF2B5EF4-FFF2-40B4-BE49-F238E27FC236}">
                <a16:creationId xmlns:a16="http://schemas.microsoft.com/office/drawing/2014/main" id="{2C474EA3-B419-4857-94F6-E0A2EBA8E9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2699840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 (ro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5C7293-DAF3-421A-8E6E-E23855CE3205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6" name="Rubrik 5">
            <a:extLst>
              <a:ext uri="{FF2B5EF4-FFF2-40B4-BE49-F238E27FC236}">
                <a16:creationId xmlns:a16="http://schemas.microsoft.com/office/drawing/2014/main" id="{672BBA37-E6EB-42A9-BB84-8E15D4B744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6414434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utbild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objekt 6">
            <a:extLst>
              <a:ext uri="{FF2B5EF4-FFF2-40B4-BE49-F238E27FC236}">
                <a16:creationId xmlns:a16="http://schemas.microsoft.com/office/drawing/2014/main" id="{65E0CB62-06CF-4357-84A4-03AB6349D25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1714"/>
            <a:ext cx="12192000" cy="6854572"/>
          </a:xfrm>
          <a:prstGeom prst="rect">
            <a:avLst/>
          </a:prstGeom>
        </p:spPr>
      </p:pic>
      <p:pic>
        <p:nvPicPr>
          <p:cNvPr id="14" name="Bildobjekt 13">
            <a:extLst>
              <a:ext uri="{FF2B5EF4-FFF2-40B4-BE49-F238E27FC236}">
                <a16:creationId xmlns:a16="http://schemas.microsoft.com/office/drawing/2014/main" id="{913953AB-E7C9-43E8-B896-8E1A1025564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755150" y="4688567"/>
            <a:ext cx="1854000" cy="1647468"/>
          </a:xfrm>
          <a:prstGeom prst="rect">
            <a:avLst/>
          </a:prstGeom>
        </p:spPr>
      </p:pic>
      <p:sp>
        <p:nvSpPr>
          <p:cNvPr id="8" name="textruta 7">
            <a:extLst>
              <a:ext uri="{FF2B5EF4-FFF2-40B4-BE49-F238E27FC236}">
                <a16:creationId xmlns:a16="http://schemas.microsoft.com/office/drawing/2014/main" id="{D00F94DA-5798-4145-917A-AE47D0E3914F}"/>
              </a:ext>
            </a:extLst>
          </p:cNvPr>
          <p:cNvSpPr txBox="1"/>
          <p:nvPr userDrawn="1"/>
        </p:nvSpPr>
        <p:spPr>
          <a:xfrm>
            <a:off x="1205607" y="2237257"/>
            <a:ext cx="10104077" cy="2282333"/>
          </a:xfrm>
          <a:prstGeom prst="rect">
            <a:avLst/>
          </a:prstGeom>
          <a:noFill/>
        </p:spPr>
        <p:txBody>
          <a:bodyPr wrap="square" lIns="0" tIns="180000" rIns="0" bIns="0" rtlCol="0">
            <a:spAutoFit/>
          </a:bodyPr>
          <a:lstStyle/>
          <a:p>
            <a:pPr>
              <a:lnSpc>
                <a:spcPct val="80000"/>
              </a:lnSpc>
            </a:pPr>
            <a:r>
              <a:rPr lang="sv-SE" sz="8300" cap="all" baseline="0" dirty="0">
                <a:solidFill>
                  <a:schemeClr val="bg1"/>
                </a:solidFill>
                <a:latin typeface="+mj-lt"/>
              </a:rPr>
              <a:t>Ett starkare samhälle.</a:t>
            </a:r>
          </a:p>
          <a:p>
            <a:pPr>
              <a:lnSpc>
                <a:spcPct val="80000"/>
              </a:lnSpc>
            </a:pPr>
            <a:r>
              <a:rPr lang="sv-SE" sz="8300" cap="all" baseline="0" dirty="0">
                <a:solidFill>
                  <a:schemeClr val="bg1"/>
                </a:solidFill>
                <a:latin typeface="+mj-lt"/>
              </a:rPr>
              <a:t>Ett tryggare Sverige.</a:t>
            </a:r>
          </a:p>
        </p:txBody>
      </p:sp>
    </p:spTree>
    <p:extLst>
      <p:ext uri="{BB962C8B-B14F-4D97-AF65-F5344CB8AC3E}">
        <p14:creationId xmlns:p14="http://schemas.microsoft.com/office/powerpoint/2010/main" val="4002773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utbild 2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objekt 6">
            <a:extLst>
              <a:ext uri="{FF2B5EF4-FFF2-40B4-BE49-F238E27FC236}">
                <a16:creationId xmlns:a16="http://schemas.microsoft.com/office/drawing/2014/main" id="{65E0CB62-06CF-4357-84A4-03AB6349D25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1714"/>
            <a:ext cx="12192000" cy="6854572"/>
          </a:xfrm>
          <a:prstGeom prst="rect">
            <a:avLst/>
          </a:prstGeom>
        </p:spPr>
      </p:pic>
      <p:pic>
        <p:nvPicPr>
          <p:cNvPr id="5" name="Bildobjekt 4">
            <a:extLst>
              <a:ext uri="{FF2B5EF4-FFF2-40B4-BE49-F238E27FC236}">
                <a16:creationId xmlns:a16="http://schemas.microsoft.com/office/drawing/2014/main" id="{274FBCDD-2D73-1F49-826A-160CB3CFCAC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397970" y="2148029"/>
            <a:ext cx="3681820" cy="32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955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ags" Target="../tags/tag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Bildobjekt 18">
            <a:extLst>
              <a:ext uri="{FF2B5EF4-FFF2-40B4-BE49-F238E27FC236}">
                <a16:creationId xmlns:a16="http://schemas.microsoft.com/office/drawing/2014/main" id="{78EC6EB9-F10D-4113-BF4C-AA46D5D2E6A2}"/>
              </a:ext>
            </a:extLst>
          </p:cNvPr>
          <p:cNvPicPr>
            <a:picLocks noChangeAspect="1"/>
          </p:cNvPicPr>
          <p:nvPr userDrawn="1"/>
        </p:nvPicPr>
        <p:blipFill>
          <a:blip r:embed="rId10"/>
          <a:stretch>
            <a:fillRect/>
          </a:stretch>
        </p:blipFill>
        <p:spPr>
          <a:xfrm>
            <a:off x="0" y="8589"/>
            <a:ext cx="12192000" cy="6854572"/>
          </a:xfrm>
          <a:prstGeom prst="rect">
            <a:avLst/>
          </a:prstGeom>
        </p:spPr>
      </p:pic>
      <p:sp>
        <p:nvSpPr>
          <p:cNvPr id="5123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173892" y="476250"/>
            <a:ext cx="7561591" cy="17557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sv-SE" dirty="0"/>
              <a:t>Klicka här för att ändra format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73892" y="2571321"/>
            <a:ext cx="7561591" cy="29452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8379" y="6405646"/>
            <a:ext cx="3860800" cy="2233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000">
                <a:latin typeface="+mn-lt"/>
              </a:defRPr>
            </a:lvl1pPr>
          </a:lstStyle>
          <a:p>
            <a:endParaRPr lang="sv-SE" dirty="0"/>
          </a:p>
        </p:txBody>
      </p:sp>
      <p:sp>
        <p:nvSpPr>
          <p:cNvPr id="5128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147049" y="252942"/>
            <a:ext cx="792000" cy="2233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+mn-lt"/>
              </a:defRPr>
            </a:lvl1pPr>
          </a:lstStyle>
          <a:p>
            <a:fld id="{46085A6D-D083-4792-977F-F5A10C3755B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2" name="xxLanguageTextBox"/>
          <p:cNvSpPr/>
          <p:nvPr userDrawn="1">
            <p:custDataLst>
              <p:tags r:id="rId9"/>
            </p:custDataLst>
          </p:nvPr>
        </p:nvSpPr>
        <p:spPr>
          <a:xfrm>
            <a:off x="0" y="0"/>
            <a:ext cx="16933" cy="127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sv-SE"/>
          </a:p>
        </p:txBody>
      </p:sp>
      <p:pic>
        <p:nvPicPr>
          <p:cNvPr id="17" name="Bildobjekt 16">
            <a:extLst>
              <a:ext uri="{FF2B5EF4-FFF2-40B4-BE49-F238E27FC236}">
                <a16:creationId xmlns:a16="http://schemas.microsoft.com/office/drawing/2014/main" id="{9F17E83D-2BCB-4780-AA06-16BAFFBEEDB6}"/>
              </a:ext>
            </a:extLst>
          </p:cNvPr>
          <p:cNvPicPr>
            <a:picLocks noChangeAspect="1"/>
          </p:cNvPicPr>
          <p:nvPr userDrawn="1"/>
        </p:nvPicPr>
        <p:blipFill>
          <a:blip r:embed="rId11"/>
          <a:stretch>
            <a:fillRect/>
          </a:stretch>
        </p:blipFill>
        <p:spPr>
          <a:xfrm>
            <a:off x="10356979" y="5273268"/>
            <a:ext cx="1224000" cy="108615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2" r:id="rId2"/>
    <p:sldLayoutId id="2147483656" r:id="rId3"/>
    <p:sldLayoutId id="2147483681" r:id="rId4"/>
    <p:sldLayoutId id="2147483682" r:id="rId5"/>
    <p:sldLayoutId id="2147483680" r:id="rId6"/>
    <p:sldLayoutId id="2147483683" r:id="rId7"/>
  </p:sldLayoutIdLst>
  <p:txStyles>
    <p:titleStyle>
      <a:lvl1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5400" b="1" cap="all" baseline="0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268288" indent="-268288" algn="l" rtl="0" eaLnBrk="1" fontAlgn="base" hangingPunct="1">
        <a:lnSpc>
          <a:spcPct val="100000"/>
        </a:lnSpc>
        <a:spcBef>
          <a:spcPts val="600"/>
        </a:spcBef>
        <a:spcAft>
          <a:spcPts val="200"/>
        </a:spcAft>
        <a:buClr>
          <a:schemeClr val="accent2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lnSpc>
          <a:spcPct val="100000"/>
        </a:lnSpc>
        <a:spcBef>
          <a:spcPts val="0"/>
        </a:spcBef>
        <a:spcAft>
          <a:spcPts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lnSpc>
          <a:spcPct val="100000"/>
        </a:lnSpc>
        <a:spcBef>
          <a:spcPts val="0"/>
        </a:spcBef>
        <a:spcAft>
          <a:spcPts val="0"/>
        </a:spcAft>
        <a:buChar char="•"/>
        <a:defRPr sz="1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lnSpc>
          <a:spcPct val="100000"/>
        </a:lnSpc>
        <a:spcBef>
          <a:spcPts val="0"/>
        </a:spcBef>
        <a:spcAft>
          <a:spcPts val="0"/>
        </a:spcAft>
        <a:buChar char="–"/>
        <a:defRPr sz="12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lnSpc>
          <a:spcPct val="100000"/>
        </a:lnSpc>
        <a:spcBef>
          <a:spcPts val="0"/>
        </a:spcBef>
        <a:spcAft>
          <a:spcPts val="0"/>
        </a:spcAft>
        <a:buChar char="»"/>
        <a:defRPr sz="1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lnSpc>
          <a:spcPct val="80000"/>
        </a:lnSpc>
        <a:spcBef>
          <a:spcPct val="15000"/>
        </a:spcBef>
        <a:spcAft>
          <a:spcPct val="15000"/>
        </a:spcAft>
        <a:buChar char="»"/>
        <a:defRPr sz="1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lnSpc>
          <a:spcPct val="80000"/>
        </a:lnSpc>
        <a:spcBef>
          <a:spcPct val="15000"/>
        </a:spcBef>
        <a:spcAft>
          <a:spcPct val="15000"/>
        </a:spcAft>
        <a:buChar char="»"/>
        <a:defRPr sz="1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lnSpc>
          <a:spcPct val="80000"/>
        </a:lnSpc>
        <a:spcBef>
          <a:spcPct val="15000"/>
        </a:spcBef>
        <a:spcAft>
          <a:spcPct val="15000"/>
        </a:spcAft>
        <a:buChar char="»"/>
        <a:defRPr sz="1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lnSpc>
          <a:spcPct val="80000"/>
        </a:lnSpc>
        <a:spcBef>
          <a:spcPct val="15000"/>
        </a:spcBef>
        <a:spcAft>
          <a:spcPct val="15000"/>
        </a:spcAft>
        <a:buChar char="»"/>
        <a:defRPr sz="1000">
          <a:solidFill>
            <a:schemeClr val="tx1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socialdemokraterna.abf.se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0261293-872C-49DF-AEC5-D19413139D1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/>
              <a:t>Avslutning</a:t>
            </a:r>
            <a:endParaRPr lang="sv-SE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511728" y="1837189"/>
            <a:ext cx="10033233" cy="4353885"/>
          </a:xfrm>
        </p:spPr>
        <p:txBody>
          <a:bodyPr/>
          <a:lstStyle/>
          <a:p>
            <a:r>
              <a:rPr lang="sv-SE" b="1" dirty="0"/>
              <a:t>Träff 1: </a:t>
            </a:r>
            <a:r>
              <a:rPr lang="sv-SE" dirty="0"/>
              <a:t>Introduktion, ändamålsparagraf</a:t>
            </a:r>
          </a:p>
          <a:p>
            <a:r>
              <a:rPr lang="sv-SE" b="1" dirty="0"/>
              <a:t>Träff 2: </a:t>
            </a:r>
            <a:r>
              <a:rPr lang="sv-SE" dirty="0"/>
              <a:t>Ideologi</a:t>
            </a:r>
          </a:p>
          <a:p>
            <a:r>
              <a:rPr lang="sv-SE" b="1" dirty="0"/>
              <a:t>Träff 3: </a:t>
            </a:r>
            <a:r>
              <a:rPr lang="sv-SE" dirty="0"/>
              <a:t>Socialdemokratins framväxt och genombrott, Facklig-politisk samverkan</a:t>
            </a:r>
          </a:p>
          <a:p>
            <a:r>
              <a:rPr lang="sv-SE" b="1" dirty="0"/>
              <a:t>Träff 4: </a:t>
            </a:r>
            <a:r>
              <a:rPr lang="sv-SE" dirty="0"/>
              <a:t>Folkrörelsen, Socialdemokratiskt ledarskap, Feedback</a:t>
            </a:r>
          </a:p>
          <a:p>
            <a:r>
              <a:rPr lang="sv-SE" b="1" dirty="0"/>
              <a:t>Träff 5: </a:t>
            </a:r>
            <a:r>
              <a:rPr lang="sv-SE" dirty="0"/>
              <a:t>Vår organisation och det parlamentariska systemet, Mötesteknik och stadgar</a:t>
            </a:r>
          </a:p>
          <a:p>
            <a:r>
              <a:rPr lang="sv-SE" b="1" dirty="0"/>
              <a:t>Träff 6: </a:t>
            </a:r>
            <a:r>
              <a:rPr lang="sv-SE" dirty="0"/>
              <a:t>Från Folkhem till nutid, Avslutning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511728" y="165489"/>
            <a:ext cx="9714451" cy="1428051"/>
          </a:xfrm>
        </p:spPr>
        <p:txBody>
          <a:bodyPr/>
          <a:lstStyle/>
          <a:p>
            <a:r>
              <a:rPr lang="sv-SE" dirty="0"/>
              <a:t>Sammanfatta utbildningen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>
            <a:extLst>
              <a:ext uri="{FF2B5EF4-FFF2-40B4-BE49-F238E27FC236}">
                <a16:creationId xmlns:a16="http://schemas.microsoft.com/office/drawing/2014/main" id="{E2A2D2F0-08CB-46B5-968E-26C7D0426B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Bocka av de förväntningarna ni skrev upp på Postit på första träffen.</a:t>
            </a:r>
            <a:br>
              <a:rPr lang="sv-SE" dirty="0"/>
            </a:br>
            <a:endParaRPr lang="sv-SE" dirty="0"/>
          </a:p>
          <a:p>
            <a:r>
              <a:rPr lang="sv-SE" dirty="0"/>
              <a:t>Är det något som inte har blivit uppfyllt?</a:t>
            </a:r>
            <a:br>
              <a:rPr lang="sv-SE" dirty="0"/>
            </a:br>
            <a:endParaRPr lang="sv-SE" dirty="0"/>
          </a:p>
          <a:p>
            <a:r>
              <a:rPr lang="sv-SE" dirty="0"/>
              <a:t>Hur löser vi det?</a:t>
            </a:r>
          </a:p>
        </p:txBody>
      </p:sp>
      <p:sp>
        <p:nvSpPr>
          <p:cNvPr id="3" name="Rubrik 2">
            <a:extLst>
              <a:ext uri="{FF2B5EF4-FFF2-40B4-BE49-F238E27FC236}">
                <a16:creationId xmlns:a16="http://schemas.microsoft.com/office/drawing/2014/main" id="{CDDE6B58-9A29-4183-92C0-65F7349152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Förväntningar </a:t>
            </a:r>
          </a:p>
        </p:txBody>
      </p:sp>
    </p:spTree>
    <p:extLst>
      <p:ext uri="{BB962C8B-B14F-4D97-AF65-F5344CB8AC3E}">
        <p14:creationId xmlns:p14="http://schemas.microsoft.com/office/powerpoint/2010/main" val="5299468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>
            <a:extLst>
              <a:ext uri="{FF2B5EF4-FFF2-40B4-BE49-F238E27FC236}">
                <a16:creationId xmlns:a16="http://schemas.microsoft.com/office/drawing/2014/main" id="{93582509-C373-4F5A-A7F0-99D59D1B90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/>
              <a:t> Som svarar på frågorna</a:t>
            </a:r>
          </a:p>
          <a:p>
            <a:endParaRPr lang="sv-SE" dirty="0"/>
          </a:p>
          <a:p>
            <a:r>
              <a:rPr lang="sv-SE" dirty="0"/>
              <a:t>Vart är du om 6 mån, 1 år?</a:t>
            </a:r>
          </a:p>
          <a:p>
            <a:r>
              <a:rPr lang="sv-SE" dirty="0"/>
              <a:t>Vad vill du med ditt engagemang?</a:t>
            </a:r>
          </a:p>
          <a:p>
            <a:r>
              <a:rPr lang="sv-SE" dirty="0"/>
              <a:t>Vad har du för ambition och hur vill du utveckla dig?</a:t>
            </a:r>
          </a:p>
        </p:txBody>
      </p:sp>
      <p:sp>
        <p:nvSpPr>
          <p:cNvPr id="3" name="Rubrik 2">
            <a:extLst>
              <a:ext uri="{FF2B5EF4-FFF2-40B4-BE49-F238E27FC236}">
                <a16:creationId xmlns:a16="http://schemas.microsoft.com/office/drawing/2014/main" id="{B8C86D7A-DFA8-430E-BB05-E0DEF0BAF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3600" y="1106905"/>
            <a:ext cx="9672506" cy="1371600"/>
          </a:xfrm>
        </p:spPr>
        <p:txBody>
          <a:bodyPr/>
          <a:lstStyle/>
          <a:p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skriv ett brev till dig själv:</a:t>
            </a:r>
            <a:br>
              <a:rPr lang="sv-SE" dirty="0"/>
            </a:b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6439122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>
            <a:extLst>
              <a:ext uri="{FF2B5EF4-FFF2-40B4-BE49-F238E27FC236}">
                <a16:creationId xmlns:a16="http://schemas.microsoft.com/office/drawing/2014/main" id="{63E5FBFA-7D53-46E3-9BA4-BF0FB97506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1847" y="2390862"/>
            <a:ext cx="9018164" cy="3124338"/>
          </a:xfrm>
        </p:spPr>
        <p:txBody>
          <a:bodyPr/>
          <a:lstStyle/>
          <a:p>
            <a:r>
              <a:rPr lang="sv-SE" dirty="0"/>
              <a:t>Medlemsutbildning del 2 och del 3.</a:t>
            </a:r>
            <a:br>
              <a:rPr lang="sv-SE" dirty="0"/>
            </a:br>
            <a:r>
              <a:rPr lang="sv-SE" dirty="0"/>
              <a:t> </a:t>
            </a:r>
          </a:p>
          <a:p>
            <a:r>
              <a:rPr lang="sv-SE" dirty="0"/>
              <a:t>Studieportalen - berätta kort om vad man kan hitta där, ex olika politiska ämnesutbildningar.</a:t>
            </a:r>
            <a:br>
              <a:rPr lang="sv-SE" dirty="0"/>
            </a:br>
            <a:endParaRPr lang="sv-SE" dirty="0"/>
          </a:p>
          <a:p>
            <a:r>
              <a:rPr lang="sv-SE" dirty="0">
                <a:hlinkClick r:id="rId2"/>
              </a:rPr>
              <a:t>https://socialdemokraterna.abf.se/</a:t>
            </a:r>
            <a:endParaRPr lang="sv-SE" dirty="0"/>
          </a:p>
          <a:p>
            <a:pPr marL="0" indent="0">
              <a:buNone/>
            </a:pPr>
            <a:endParaRPr lang="sv-SE" dirty="0"/>
          </a:p>
        </p:txBody>
      </p:sp>
      <p:sp>
        <p:nvSpPr>
          <p:cNvPr id="3" name="Rubrik 2">
            <a:extLst>
              <a:ext uri="{FF2B5EF4-FFF2-40B4-BE49-F238E27FC236}">
                <a16:creationId xmlns:a16="http://schemas.microsoft.com/office/drawing/2014/main" id="{16CE89A6-A56A-4D24-8E81-0FCA0F2FA4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3892" y="476250"/>
            <a:ext cx="7561591" cy="1444829"/>
          </a:xfrm>
        </p:spPr>
        <p:txBody>
          <a:bodyPr/>
          <a:lstStyle/>
          <a:p>
            <a:r>
              <a:rPr lang="sv-SE" dirty="0"/>
              <a:t>Nästa steg </a:t>
            </a:r>
          </a:p>
        </p:txBody>
      </p:sp>
    </p:spTree>
    <p:extLst>
      <p:ext uri="{BB962C8B-B14F-4D97-AF65-F5344CB8AC3E}">
        <p14:creationId xmlns:p14="http://schemas.microsoft.com/office/powerpoint/2010/main" val="12861793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>
            <a:extLst>
              <a:ext uri="{FF2B5EF4-FFF2-40B4-BE49-F238E27FC236}">
                <a16:creationId xmlns:a16="http://schemas.microsoft.com/office/drawing/2014/main" id="{DECA31DB-FC78-40C0-9CEF-36C463FCD6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Vad var bra? </a:t>
            </a:r>
            <a:br>
              <a:rPr lang="sv-SE" dirty="0"/>
            </a:br>
            <a:endParaRPr lang="sv-SE" dirty="0"/>
          </a:p>
          <a:p>
            <a:r>
              <a:rPr lang="sv-SE" dirty="0"/>
              <a:t>Vad kan göras bättre? </a:t>
            </a:r>
            <a:br>
              <a:rPr lang="sv-SE" dirty="0"/>
            </a:br>
            <a:endParaRPr lang="sv-SE" dirty="0"/>
          </a:p>
          <a:p>
            <a:r>
              <a:rPr lang="sv-SE" dirty="0"/>
              <a:t>Gå en runda så att alla får säga något.</a:t>
            </a:r>
          </a:p>
        </p:txBody>
      </p:sp>
      <p:sp>
        <p:nvSpPr>
          <p:cNvPr id="3" name="Rubrik 2">
            <a:extLst>
              <a:ext uri="{FF2B5EF4-FFF2-40B4-BE49-F238E27FC236}">
                <a16:creationId xmlns:a16="http://schemas.microsoft.com/office/drawing/2014/main" id="{7526D532-2BD2-4816-BC0A-875BD5A33B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3892" y="476250"/>
            <a:ext cx="8926453" cy="1461607"/>
          </a:xfrm>
        </p:spPr>
        <p:txBody>
          <a:bodyPr/>
          <a:lstStyle/>
          <a:p>
            <a:r>
              <a:rPr lang="sv-SE" dirty="0"/>
              <a:t>Kort muntlig utvärdering </a:t>
            </a:r>
          </a:p>
        </p:txBody>
      </p:sp>
    </p:spTree>
    <p:extLst>
      <p:ext uri="{BB962C8B-B14F-4D97-AF65-F5344CB8AC3E}">
        <p14:creationId xmlns:p14="http://schemas.microsoft.com/office/powerpoint/2010/main" val="12623432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>
            <a:extLst>
              <a:ext uri="{FF2B5EF4-FFF2-40B4-BE49-F238E27FC236}">
                <a16:creationId xmlns:a16="http://schemas.microsoft.com/office/drawing/2014/main" id="{E6F6318F-2CF8-4113-A182-66DA6D4FB2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/>
              <a:t>Avsluta gärna med att spela Internationalen från album</a:t>
            </a:r>
          </a:p>
          <a:p>
            <a:pPr marL="0" indent="0">
              <a:buNone/>
            </a:pPr>
            <a:r>
              <a:rPr lang="sv-SE" dirty="0"/>
              <a:t>På rätt sida historien. (finns på </a:t>
            </a:r>
            <a:r>
              <a:rPr lang="sv-SE" dirty="0" err="1"/>
              <a:t>Spotify</a:t>
            </a:r>
            <a:r>
              <a:rPr lang="sv-SE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42184214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052731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FD26DD9D-8285-E74B-A4B3-3B84AEC33AAE}"/>
              </a:ext>
            </a:extLst>
          </p:cNvPr>
          <p:cNvSpPr/>
          <p:nvPr/>
        </p:nvSpPr>
        <p:spPr>
          <a:xfrm>
            <a:off x="9333186" y="4214648"/>
            <a:ext cx="2490952" cy="23753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6545159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AG_LANGUAGETEXTBOX" val="Sv"/>
</p:tagLst>
</file>

<file path=ppt/theme/theme1.xml><?xml version="1.0" encoding="utf-8"?>
<a:theme xmlns:a="http://schemas.openxmlformats.org/drawingml/2006/main" name="Socialdemokraterna">
  <a:themeElements>
    <a:clrScheme name="Socialdemokraterna ny">
      <a:dk1>
        <a:srgbClr val="000000"/>
      </a:dk1>
      <a:lt1>
        <a:srgbClr val="FFFFFF"/>
      </a:lt1>
      <a:dk2>
        <a:srgbClr val="9C9E9F"/>
      </a:dk2>
      <a:lt2>
        <a:srgbClr val="DDDDDD"/>
      </a:lt2>
      <a:accent1>
        <a:srgbClr val="B40D1E"/>
      </a:accent1>
      <a:accent2>
        <a:srgbClr val="ED1B34"/>
      </a:accent2>
      <a:accent3>
        <a:srgbClr val="FFDCD6"/>
      </a:accent3>
      <a:accent4>
        <a:srgbClr val="000000"/>
      </a:accent4>
      <a:accent5>
        <a:srgbClr val="7F7F7F"/>
      </a:accent5>
      <a:accent6>
        <a:srgbClr val="A5A5A5"/>
      </a:accent6>
      <a:hlink>
        <a:srgbClr val="292929"/>
      </a:hlink>
      <a:folHlink>
        <a:srgbClr val="4D4D4D"/>
      </a:folHlink>
    </a:clrScheme>
    <a:fontScheme name="Socialdemokraterna">
      <a:majorFont>
        <a:latin typeface="Kapra Neue Custom"/>
        <a:ea typeface=""/>
        <a:cs typeface=""/>
      </a:majorFont>
      <a:minorFont>
        <a:latin typeface="Avenir LT Pro 65 Medium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2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 algn="l">
          <a:spcBef>
            <a:spcPts val="600"/>
          </a:spcBef>
          <a:spcAft>
            <a:spcPts val="300"/>
          </a:spcAft>
          <a:defRPr sz="2400" dirty="0" err="1" smtClean="0">
            <a:latin typeface="+mn-lt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PPT S wide.pptx" id="{D309139B-C5CA-4961-B7D2-2E471F08073A}" vid="{C9A81B95-742E-464F-8A95-CCB3CFD03F33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PPT S wide</Template>
  <TotalTime>17</TotalTime>
  <Words>210</Words>
  <Application>Microsoft Office PowerPoint</Application>
  <PresentationFormat>Bredbild</PresentationFormat>
  <Paragraphs>31</Paragraphs>
  <Slides>9</Slides>
  <Notes>3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9</vt:i4>
      </vt:variant>
    </vt:vector>
  </HeadingPairs>
  <TitlesOfParts>
    <vt:vector size="14" baseType="lpstr">
      <vt:lpstr>Arial</vt:lpstr>
      <vt:lpstr>Avenir LT Pro 65 Medium</vt:lpstr>
      <vt:lpstr>Calibri</vt:lpstr>
      <vt:lpstr>Kapra Neue Custom</vt:lpstr>
      <vt:lpstr>Socialdemokraterna</vt:lpstr>
      <vt:lpstr>Avslutning</vt:lpstr>
      <vt:lpstr>Sammanfatta utbildningen</vt:lpstr>
      <vt:lpstr>Förväntningar </vt:lpstr>
      <vt:lpstr>   skriv ett brev till dig själv: </vt:lpstr>
      <vt:lpstr>Nästa steg </vt:lpstr>
      <vt:lpstr>Kort muntlig utvärdering </vt:lpstr>
      <vt:lpstr>PowerPoint-presentation</vt:lpstr>
      <vt:lpstr>PowerPoint-presentation</vt:lpstr>
      <vt:lpstr>PowerPoint-presentation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Carina Oskarsson</dc:creator>
  <cp:lastModifiedBy>Thomas Frid</cp:lastModifiedBy>
  <cp:revision>6</cp:revision>
  <dcterms:created xsi:type="dcterms:W3CDTF">2021-01-29T07:17:26Z</dcterms:created>
  <dcterms:modified xsi:type="dcterms:W3CDTF">2021-02-21T22:03:44Z</dcterms:modified>
</cp:coreProperties>
</file>