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9"/>
  </p:notesMasterIdLst>
  <p:sldIdLst>
    <p:sldId id="295" r:id="rId2"/>
    <p:sldId id="288" r:id="rId3"/>
    <p:sldId id="283" r:id="rId4"/>
    <p:sldId id="289" r:id="rId5"/>
    <p:sldId id="290" r:id="rId6"/>
    <p:sldId id="284" r:id="rId7"/>
    <p:sldId id="287" r:id="rId8"/>
    <p:sldId id="285" r:id="rId9"/>
    <p:sldId id="286" r:id="rId10"/>
    <p:sldId id="256" r:id="rId11"/>
    <p:sldId id="291" r:id="rId12"/>
    <p:sldId id="292" r:id="rId13"/>
    <p:sldId id="293" r:id="rId14"/>
    <p:sldId id="294" r:id="rId15"/>
    <p:sldId id="262" r:id="rId16"/>
    <p:sldId id="278" r:id="rId17"/>
    <p:sldId id="261" r:id="rId18"/>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CD6"/>
    <a:srgbClr val="ED1B34"/>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44"/>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055DD5-B526-45E2-AF47-398E56233EE0}" type="doc">
      <dgm:prSet loTypeId="urn:microsoft.com/office/officeart/2005/8/layout/process1" loCatId="process" qsTypeId="urn:microsoft.com/office/officeart/2005/8/quickstyle/simple1" qsCatId="simple" csTypeId="urn:microsoft.com/office/officeart/2005/8/colors/colorful3" csCatId="colorful" phldr="1"/>
      <dgm:spPr/>
    </dgm:pt>
    <dgm:pt modelId="{3EE2C495-791D-445B-8D2A-F6E114E6B3EC}">
      <dgm:prSet phldrT="[Text]"/>
      <dgm:spPr/>
      <dgm:t>
        <a:bodyPr/>
        <a:lstStyle/>
        <a:p>
          <a:r>
            <a:rPr lang="sv-SE" dirty="0">
              <a:solidFill>
                <a:srgbClr val="FF0000"/>
              </a:solidFill>
            </a:rPr>
            <a:t>S-förening</a:t>
          </a:r>
        </a:p>
      </dgm:t>
    </dgm:pt>
    <dgm:pt modelId="{69C35EB1-DED2-4B86-B6A1-0ECBB2A26BE5}" type="parTrans" cxnId="{3EFBEE86-9330-4D14-AEAB-0E864CE7AB49}">
      <dgm:prSet/>
      <dgm:spPr/>
      <dgm:t>
        <a:bodyPr/>
        <a:lstStyle/>
        <a:p>
          <a:endParaRPr lang="sv-SE"/>
        </a:p>
      </dgm:t>
    </dgm:pt>
    <dgm:pt modelId="{A6B7AA9B-C993-4990-8EAA-BBCA3E702CBB}" type="sibTrans" cxnId="{3EFBEE86-9330-4D14-AEAB-0E864CE7AB49}">
      <dgm:prSet/>
      <dgm:spPr/>
      <dgm:t>
        <a:bodyPr/>
        <a:lstStyle/>
        <a:p>
          <a:endParaRPr lang="sv-SE"/>
        </a:p>
      </dgm:t>
    </dgm:pt>
    <dgm:pt modelId="{63DDDB86-5E48-4487-BAB1-B6895C4BD332}">
      <dgm:prSet phldrT="[Text]"/>
      <dgm:spPr>
        <a:solidFill>
          <a:schemeClr val="bg1">
            <a:lumMod val="50000"/>
          </a:schemeClr>
        </a:solidFill>
      </dgm:spPr>
      <dgm:t>
        <a:bodyPr/>
        <a:lstStyle/>
        <a:p>
          <a:r>
            <a:rPr lang="sv-SE" dirty="0"/>
            <a:t>Arbetarekommun</a:t>
          </a:r>
        </a:p>
      </dgm:t>
    </dgm:pt>
    <dgm:pt modelId="{7D3261C7-0CD5-4B49-B1FF-EA087E28D134}" type="parTrans" cxnId="{223E19C9-879C-4A9B-A5C5-64877BF8AFAE}">
      <dgm:prSet/>
      <dgm:spPr/>
      <dgm:t>
        <a:bodyPr/>
        <a:lstStyle/>
        <a:p>
          <a:endParaRPr lang="sv-SE"/>
        </a:p>
      </dgm:t>
    </dgm:pt>
    <dgm:pt modelId="{66083B33-62B8-4328-AE39-E567B7C634B0}" type="sibTrans" cxnId="{223E19C9-879C-4A9B-A5C5-64877BF8AFAE}">
      <dgm:prSet/>
      <dgm:spPr>
        <a:solidFill>
          <a:schemeClr val="bg1">
            <a:lumMod val="50000"/>
          </a:schemeClr>
        </a:solidFill>
      </dgm:spPr>
      <dgm:t>
        <a:bodyPr/>
        <a:lstStyle/>
        <a:p>
          <a:endParaRPr lang="sv-SE"/>
        </a:p>
      </dgm:t>
    </dgm:pt>
    <dgm:pt modelId="{822DCB95-8FA0-46F0-90E7-4D56A00619AE}">
      <dgm:prSet phldrT="[Text]"/>
      <dgm:spPr>
        <a:solidFill>
          <a:srgbClr val="FF0000"/>
        </a:solidFill>
      </dgm:spPr>
      <dgm:t>
        <a:bodyPr/>
        <a:lstStyle/>
        <a:p>
          <a:r>
            <a:rPr lang="sv-SE" dirty="0"/>
            <a:t>Distrikt</a:t>
          </a:r>
        </a:p>
      </dgm:t>
    </dgm:pt>
    <dgm:pt modelId="{7A063987-48AC-4A60-A0B3-BDAD5C94467A}" type="parTrans" cxnId="{96BCFC1E-DE49-42DE-9A50-F5BE251C9976}">
      <dgm:prSet/>
      <dgm:spPr/>
      <dgm:t>
        <a:bodyPr/>
        <a:lstStyle/>
        <a:p>
          <a:endParaRPr lang="sv-SE"/>
        </a:p>
      </dgm:t>
    </dgm:pt>
    <dgm:pt modelId="{0036998C-133B-4ED8-B19A-68C97D9AEFB4}" type="sibTrans" cxnId="{96BCFC1E-DE49-42DE-9A50-F5BE251C9976}">
      <dgm:prSet/>
      <dgm:spPr/>
      <dgm:t>
        <a:bodyPr/>
        <a:lstStyle/>
        <a:p>
          <a:endParaRPr lang="sv-SE"/>
        </a:p>
      </dgm:t>
    </dgm:pt>
    <dgm:pt modelId="{2E39310C-2F3B-4CF2-AB6D-D3C7630CA318}">
      <dgm:prSet/>
      <dgm:spPr>
        <a:solidFill>
          <a:srgbClr val="FF0000"/>
        </a:solidFill>
      </dgm:spPr>
      <dgm:t>
        <a:bodyPr/>
        <a:lstStyle/>
        <a:p>
          <a:r>
            <a:rPr lang="sv-SE" dirty="0"/>
            <a:t>Partikongress</a:t>
          </a:r>
        </a:p>
      </dgm:t>
    </dgm:pt>
    <dgm:pt modelId="{E5084763-45A7-4893-8492-28F7622395E7}" type="parTrans" cxnId="{F983B916-C94B-4DEA-B5EF-BCFA2A7394F8}">
      <dgm:prSet/>
      <dgm:spPr/>
      <dgm:t>
        <a:bodyPr/>
        <a:lstStyle/>
        <a:p>
          <a:endParaRPr lang="sv-SE"/>
        </a:p>
      </dgm:t>
    </dgm:pt>
    <dgm:pt modelId="{7C8FC01D-34CF-488B-97A7-1A2ECF6D13CC}" type="sibTrans" cxnId="{F983B916-C94B-4DEA-B5EF-BCFA2A7394F8}">
      <dgm:prSet/>
      <dgm:spPr/>
      <dgm:t>
        <a:bodyPr/>
        <a:lstStyle/>
        <a:p>
          <a:endParaRPr lang="sv-SE"/>
        </a:p>
      </dgm:t>
    </dgm:pt>
    <dgm:pt modelId="{6184404D-8042-44FD-A2D7-4F2629B4B7AC}" type="pres">
      <dgm:prSet presAssocID="{79055DD5-B526-45E2-AF47-398E56233EE0}" presName="Name0" presStyleCnt="0">
        <dgm:presLayoutVars>
          <dgm:dir/>
          <dgm:resizeHandles val="exact"/>
        </dgm:presLayoutVars>
      </dgm:prSet>
      <dgm:spPr/>
    </dgm:pt>
    <dgm:pt modelId="{269AD35D-911F-40D9-A241-FA83F7F32B28}" type="pres">
      <dgm:prSet presAssocID="{3EE2C495-791D-445B-8D2A-F6E114E6B3EC}" presName="node" presStyleLbl="node1" presStyleIdx="0" presStyleCnt="4">
        <dgm:presLayoutVars>
          <dgm:bulletEnabled val="1"/>
        </dgm:presLayoutVars>
      </dgm:prSet>
      <dgm:spPr/>
    </dgm:pt>
    <dgm:pt modelId="{38B62ED1-CBF0-45BF-86FA-E8FB3939F851}" type="pres">
      <dgm:prSet presAssocID="{A6B7AA9B-C993-4990-8EAA-BBCA3E702CBB}" presName="sibTrans" presStyleLbl="sibTrans2D1" presStyleIdx="0" presStyleCnt="3"/>
      <dgm:spPr/>
    </dgm:pt>
    <dgm:pt modelId="{A6CA44A1-D3C0-41CD-9EAD-D52D8E2D8633}" type="pres">
      <dgm:prSet presAssocID="{A6B7AA9B-C993-4990-8EAA-BBCA3E702CBB}" presName="connectorText" presStyleLbl="sibTrans2D1" presStyleIdx="0" presStyleCnt="3"/>
      <dgm:spPr/>
    </dgm:pt>
    <dgm:pt modelId="{63BE9AE6-4ACB-4D57-B374-6CD53BC94731}" type="pres">
      <dgm:prSet presAssocID="{63DDDB86-5E48-4487-BAB1-B6895C4BD332}" presName="node" presStyleLbl="node1" presStyleIdx="1" presStyleCnt="4">
        <dgm:presLayoutVars>
          <dgm:bulletEnabled val="1"/>
        </dgm:presLayoutVars>
      </dgm:prSet>
      <dgm:spPr/>
    </dgm:pt>
    <dgm:pt modelId="{17D22E62-7124-47C4-BE2A-068616A2A13D}" type="pres">
      <dgm:prSet presAssocID="{66083B33-62B8-4328-AE39-E567B7C634B0}" presName="sibTrans" presStyleLbl="sibTrans2D1" presStyleIdx="1" presStyleCnt="3"/>
      <dgm:spPr/>
    </dgm:pt>
    <dgm:pt modelId="{5FE048A2-2EAF-4085-BC21-9E75A972BD9E}" type="pres">
      <dgm:prSet presAssocID="{66083B33-62B8-4328-AE39-E567B7C634B0}" presName="connectorText" presStyleLbl="sibTrans2D1" presStyleIdx="1" presStyleCnt="3"/>
      <dgm:spPr/>
    </dgm:pt>
    <dgm:pt modelId="{67D00C31-981F-41E0-BCBF-91C485478D43}" type="pres">
      <dgm:prSet presAssocID="{822DCB95-8FA0-46F0-90E7-4D56A00619AE}" presName="node" presStyleLbl="node1" presStyleIdx="2" presStyleCnt="4">
        <dgm:presLayoutVars>
          <dgm:bulletEnabled val="1"/>
        </dgm:presLayoutVars>
      </dgm:prSet>
      <dgm:spPr/>
    </dgm:pt>
    <dgm:pt modelId="{D4BE87D4-6BAF-44AE-A891-797599403618}" type="pres">
      <dgm:prSet presAssocID="{0036998C-133B-4ED8-B19A-68C97D9AEFB4}" presName="sibTrans" presStyleLbl="sibTrans2D1" presStyleIdx="2" presStyleCnt="3" custAng="17676856" custScaleX="129296" custScaleY="75918" custLinFactX="-300000" custLinFactY="45161" custLinFactNeighborX="-399152" custLinFactNeighborY="100000"/>
      <dgm:spPr/>
    </dgm:pt>
    <dgm:pt modelId="{870F45E3-11DA-42F2-9C81-9693CE7CE9FB}" type="pres">
      <dgm:prSet presAssocID="{0036998C-133B-4ED8-B19A-68C97D9AEFB4}" presName="connectorText" presStyleLbl="sibTrans2D1" presStyleIdx="2" presStyleCnt="3"/>
      <dgm:spPr/>
    </dgm:pt>
    <dgm:pt modelId="{05E01D6B-FD91-4D23-84DA-6E3AD335F401}" type="pres">
      <dgm:prSet presAssocID="{2E39310C-2F3B-4CF2-AB6D-D3C7630CA318}" presName="node" presStyleLbl="node1" presStyleIdx="3" presStyleCnt="4" custLinFactX="-100000" custLinFactY="16572" custLinFactNeighborX="-124564" custLinFactNeighborY="100000">
        <dgm:presLayoutVars>
          <dgm:bulletEnabled val="1"/>
        </dgm:presLayoutVars>
      </dgm:prSet>
      <dgm:spPr/>
    </dgm:pt>
  </dgm:ptLst>
  <dgm:cxnLst>
    <dgm:cxn modelId="{B768EE02-9C73-4C1A-B02A-9F8198D74672}" type="presOf" srcId="{822DCB95-8FA0-46F0-90E7-4D56A00619AE}" destId="{67D00C31-981F-41E0-BCBF-91C485478D43}" srcOrd="0" destOrd="0" presId="urn:microsoft.com/office/officeart/2005/8/layout/process1"/>
    <dgm:cxn modelId="{D7ECA905-C454-445A-9160-101C69132AAB}" type="presOf" srcId="{79055DD5-B526-45E2-AF47-398E56233EE0}" destId="{6184404D-8042-44FD-A2D7-4F2629B4B7AC}" srcOrd="0" destOrd="0" presId="urn:microsoft.com/office/officeart/2005/8/layout/process1"/>
    <dgm:cxn modelId="{8F242107-9F05-4A75-961D-0C0B24E9843E}" type="presOf" srcId="{2E39310C-2F3B-4CF2-AB6D-D3C7630CA318}" destId="{05E01D6B-FD91-4D23-84DA-6E3AD335F401}" srcOrd="0" destOrd="0" presId="urn:microsoft.com/office/officeart/2005/8/layout/process1"/>
    <dgm:cxn modelId="{006E3211-01C4-4715-9514-FF0814454F40}" type="presOf" srcId="{A6B7AA9B-C993-4990-8EAA-BBCA3E702CBB}" destId="{38B62ED1-CBF0-45BF-86FA-E8FB3939F851}" srcOrd="0" destOrd="0" presId="urn:microsoft.com/office/officeart/2005/8/layout/process1"/>
    <dgm:cxn modelId="{F983B916-C94B-4DEA-B5EF-BCFA2A7394F8}" srcId="{79055DD5-B526-45E2-AF47-398E56233EE0}" destId="{2E39310C-2F3B-4CF2-AB6D-D3C7630CA318}" srcOrd="3" destOrd="0" parTransId="{E5084763-45A7-4893-8492-28F7622395E7}" sibTransId="{7C8FC01D-34CF-488B-97A7-1A2ECF6D13CC}"/>
    <dgm:cxn modelId="{96BCFC1E-DE49-42DE-9A50-F5BE251C9976}" srcId="{79055DD5-B526-45E2-AF47-398E56233EE0}" destId="{822DCB95-8FA0-46F0-90E7-4D56A00619AE}" srcOrd="2" destOrd="0" parTransId="{7A063987-48AC-4A60-A0B3-BDAD5C94467A}" sibTransId="{0036998C-133B-4ED8-B19A-68C97D9AEFB4}"/>
    <dgm:cxn modelId="{EE134F60-D8CF-44F2-8C38-C4E52802C2AD}" type="presOf" srcId="{0036998C-133B-4ED8-B19A-68C97D9AEFB4}" destId="{870F45E3-11DA-42F2-9C81-9693CE7CE9FB}" srcOrd="1" destOrd="0" presId="urn:microsoft.com/office/officeart/2005/8/layout/process1"/>
    <dgm:cxn modelId="{2659F269-33BB-4529-8BE2-52F446FB29A6}" type="presOf" srcId="{63DDDB86-5E48-4487-BAB1-B6895C4BD332}" destId="{63BE9AE6-4ACB-4D57-B374-6CD53BC94731}" srcOrd="0" destOrd="0" presId="urn:microsoft.com/office/officeart/2005/8/layout/process1"/>
    <dgm:cxn modelId="{CDF48A4F-4619-412B-B47B-294AA5EC095B}" type="presOf" srcId="{66083B33-62B8-4328-AE39-E567B7C634B0}" destId="{17D22E62-7124-47C4-BE2A-068616A2A13D}" srcOrd="0" destOrd="0" presId="urn:microsoft.com/office/officeart/2005/8/layout/process1"/>
    <dgm:cxn modelId="{3EFBEE86-9330-4D14-AEAB-0E864CE7AB49}" srcId="{79055DD5-B526-45E2-AF47-398E56233EE0}" destId="{3EE2C495-791D-445B-8D2A-F6E114E6B3EC}" srcOrd="0" destOrd="0" parTransId="{69C35EB1-DED2-4B86-B6A1-0ECBB2A26BE5}" sibTransId="{A6B7AA9B-C993-4990-8EAA-BBCA3E702CBB}"/>
    <dgm:cxn modelId="{3A054A87-337E-476D-817C-5E7AD1065CA1}" type="presOf" srcId="{3EE2C495-791D-445B-8D2A-F6E114E6B3EC}" destId="{269AD35D-911F-40D9-A241-FA83F7F32B28}" srcOrd="0" destOrd="0" presId="urn:microsoft.com/office/officeart/2005/8/layout/process1"/>
    <dgm:cxn modelId="{46775F88-5804-46D4-A8D8-34B5E246E628}" type="presOf" srcId="{0036998C-133B-4ED8-B19A-68C97D9AEFB4}" destId="{D4BE87D4-6BAF-44AE-A891-797599403618}" srcOrd="0" destOrd="0" presId="urn:microsoft.com/office/officeart/2005/8/layout/process1"/>
    <dgm:cxn modelId="{5C508493-9938-4712-821E-A33D22F4CC7A}" type="presOf" srcId="{A6B7AA9B-C993-4990-8EAA-BBCA3E702CBB}" destId="{A6CA44A1-D3C0-41CD-9EAD-D52D8E2D8633}" srcOrd="1" destOrd="0" presId="urn:microsoft.com/office/officeart/2005/8/layout/process1"/>
    <dgm:cxn modelId="{223E19C9-879C-4A9B-A5C5-64877BF8AFAE}" srcId="{79055DD5-B526-45E2-AF47-398E56233EE0}" destId="{63DDDB86-5E48-4487-BAB1-B6895C4BD332}" srcOrd="1" destOrd="0" parTransId="{7D3261C7-0CD5-4B49-B1FF-EA087E28D134}" sibTransId="{66083B33-62B8-4328-AE39-E567B7C634B0}"/>
    <dgm:cxn modelId="{A038BEEF-FFF2-4C4A-B69B-A3D566532037}" type="presOf" srcId="{66083B33-62B8-4328-AE39-E567B7C634B0}" destId="{5FE048A2-2EAF-4085-BC21-9E75A972BD9E}" srcOrd="1" destOrd="0" presId="urn:microsoft.com/office/officeart/2005/8/layout/process1"/>
    <dgm:cxn modelId="{19D6C8BF-CB00-4D11-A802-962B89469BF5}" type="presParOf" srcId="{6184404D-8042-44FD-A2D7-4F2629B4B7AC}" destId="{269AD35D-911F-40D9-A241-FA83F7F32B28}" srcOrd="0" destOrd="0" presId="urn:microsoft.com/office/officeart/2005/8/layout/process1"/>
    <dgm:cxn modelId="{28130B7B-8E56-47F5-AC61-1D5F4A2FBFDB}" type="presParOf" srcId="{6184404D-8042-44FD-A2D7-4F2629B4B7AC}" destId="{38B62ED1-CBF0-45BF-86FA-E8FB3939F851}" srcOrd="1" destOrd="0" presId="urn:microsoft.com/office/officeart/2005/8/layout/process1"/>
    <dgm:cxn modelId="{0F6D1853-2F95-42DE-BBAD-FBDC06188C3E}" type="presParOf" srcId="{38B62ED1-CBF0-45BF-86FA-E8FB3939F851}" destId="{A6CA44A1-D3C0-41CD-9EAD-D52D8E2D8633}" srcOrd="0" destOrd="0" presId="urn:microsoft.com/office/officeart/2005/8/layout/process1"/>
    <dgm:cxn modelId="{C37BCAED-1BFD-41E4-BAF3-AD65D9A3E86F}" type="presParOf" srcId="{6184404D-8042-44FD-A2D7-4F2629B4B7AC}" destId="{63BE9AE6-4ACB-4D57-B374-6CD53BC94731}" srcOrd="2" destOrd="0" presId="urn:microsoft.com/office/officeart/2005/8/layout/process1"/>
    <dgm:cxn modelId="{320CD1BD-0FB1-4465-A43F-960ED6CE89E7}" type="presParOf" srcId="{6184404D-8042-44FD-A2D7-4F2629B4B7AC}" destId="{17D22E62-7124-47C4-BE2A-068616A2A13D}" srcOrd="3" destOrd="0" presId="urn:microsoft.com/office/officeart/2005/8/layout/process1"/>
    <dgm:cxn modelId="{5B333795-DAEC-4BBB-B54F-C1CDDFC0CC69}" type="presParOf" srcId="{17D22E62-7124-47C4-BE2A-068616A2A13D}" destId="{5FE048A2-2EAF-4085-BC21-9E75A972BD9E}" srcOrd="0" destOrd="0" presId="urn:microsoft.com/office/officeart/2005/8/layout/process1"/>
    <dgm:cxn modelId="{39E86FBE-1A48-4554-914B-F8C6B23D3A8F}" type="presParOf" srcId="{6184404D-8042-44FD-A2D7-4F2629B4B7AC}" destId="{67D00C31-981F-41E0-BCBF-91C485478D43}" srcOrd="4" destOrd="0" presId="urn:microsoft.com/office/officeart/2005/8/layout/process1"/>
    <dgm:cxn modelId="{19B1C108-8D3B-42C7-A1F6-319936286632}" type="presParOf" srcId="{6184404D-8042-44FD-A2D7-4F2629B4B7AC}" destId="{D4BE87D4-6BAF-44AE-A891-797599403618}" srcOrd="5" destOrd="0" presId="urn:microsoft.com/office/officeart/2005/8/layout/process1"/>
    <dgm:cxn modelId="{8EA64526-6586-44D8-B6F6-94CF52C636F9}" type="presParOf" srcId="{D4BE87D4-6BAF-44AE-A891-797599403618}" destId="{870F45E3-11DA-42F2-9C81-9693CE7CE9FB}" srcOrd="0" destOrd="0" presId="urn:microsoft.com/office/officeart/2005/8/layout/process1"/>
    <dgm:cxn modelId="{7912F004-52BA-4F8E-85E7-6084205B747D}" type="presParOf" srcId="{6184404D-8042-44FD-A2D7-4F2629B4B7AC}" destId="{05E01D6B-FD91-4D23-84DA-6E3AD335F401}"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AD35D-911F-40D9-A241-FA83F7F32B28}">
      <dsp:nvSpPr>
        <dsp:cNvPr id="0" name=""/>
        <dsp:cNvSpPr/>
      </dsp:nvSpPr>
      <dsp:spPr>
        <a:xfrm>
          <a:off x="3347" y="1312229"/>
          <a:ext cx="1463599" cy="87815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v-SE" sz="1400" kern="1200" dirty="0">
              <a:solidFill>
                <a:srgbClr val="FF0000"/>
              </a:solidFill>
            </a:rPr>
            <a:t>S-förening</a:t>
          </a:r>
        </a:p>
      </dsp:txBody>
      <dsp:txXfrm>
        <a:off x="29067" y="1337949"/>
        <a:ext cx="1412159" cy="826719"/>
      </dsp:txXfrm>
    </dsp:sp>
    <dsp:sp modelId="{38B62ED1-CBF0-45BF-86FA-E8FB3939F851}">
      <dsp:nvSpPr>
        <dsp:cNvPr id="0" name=""/>
        <dsp:cNvSpPr/>
      </dsp:nvSpPr>
      <dsp:spPr>
        <a:xfrm>
          <a:off x="1613306" y="1569823"/>
          <a:ext cx="310283" cy="36297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sv-SE" sz="1100" kern="1200"/>
        </a:p>
      </dsp:txBody>
      <dsp:txXfrm>
        <a:off x="1613306" y="1642417"/>
        <a:ext cx="217198" cy="217784"/>
      </dsp:txXfrm>
    </dsp:sp>
    <dsp:sp modelId="{63BE9AE6-4ACB-4D57-B374-6CD53BC94731}">
      <dsp:nvSpPr>
        <dsp:cNvPr id="0" name=""/>
        <dsp:cNvSpPr/>
      </dsp:nvSpPr>
      <dsp:spPr>
        <a:xfrm>
          <a:off x="2052386" y="1312229"/>
          <a:ext cx="1463599" cy="878159"/>
        </a:xfrm>
        <a:prstGeom prst="roundRect">
          <a:avLst>
            <a:gd name="adj" fmla="val 10000"/>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v-SE" sz="1400" kern="1200" dirty="0"/>
            <a:t>Arbetarekommun</a:t>
          </a:r>
        </a:p>
      </dsp:txBody>
      <dsp:txXfrm>
        <a:off x="2078106" y="1337949"/>
        <a:ext cx="1412159" cy="826719"/>
      </dsp:txXfrm>
    </dsp:sp>
    <dsp:sp modelId="{17D22E62-7124-47C4-BE2A-068616A2A13D}">
      <dsp:nvSpPr>
        <dsp:cNvPr id="0" name=""/>
        <dsp:cNvSpPr/>
      </dsp:nvSpPr>
      <dsp:spPr>
        <a:xfrm>
          <a:off x="3662346" y="1569823"/>
          <a:ext cx="310283" cy="362972"/>
        </a:xfrm>
        <a:prstGeom prst="rightArrow">
          <a:avLst>
            <a:gd name="adj1" fmla="val 60000"/>
            <a:gd name="adj2" fmla="val 50000"/>
          </a:avLst>
        </a:prstGeom>
        <a:solidFill>
          <a:schemeClr val="bg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sv-SE" sz="1100" kern="1200"/>
        </a:p>
      </dsp:txBody>
      <dsp:txXfrm>
        <a:off x="3662346" y="1642417"/>
        <a:ext cx="217198" cy="217784"/>
      </dsp:txXfrm>
    </dsp:sp>
    <dsp:sp modelId="{67D00C31-981F-41E0-BCBF-91C485478D43}">
      <dsp:nvSpPr>
        <dsp:cNvPr id="0" name=""/>
        <dsp:cNvSpPr/>
      </dsp:nvSpPr>
      <dsp:spPr>
        <a:xfrm>
          <a:off x="4101425" y="1312229"/>
          <a:ext cx="1463599" cy="878159"/>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v-SE" sz="1400" kern="1200" dirty="0"/>
            <a:t>Distrikt</a:t>
          </a:r>
        </a:p>
      </dsp:txBody>
      <dsp:txXfrm>
        <a:off x="4127145" y="1337949"/>
        <a:ext cx="1412159" cy="826719"/>
      </dsp:txXfrm>
    </dsp:sp>
    <dsp:sp modelId="{D4BE87D4-6BAF-44AE-A891-797599403618}">
      <dsp:nvSpPr>
        <dsp:cNvPr id="0" name=""/>
        <dsp:cNvSpPr/>
      </dsp:nvSpPr>
      <dsp:spPr>
        <a:xfrm rot="1404914">
          <a:off x="4254735" y="2654450"/>
          <a:ext cx="99748" cy="275561"/>
        </a:xfrm>
        <a:prstGeom prst="rightArrow">
          <a:avLst>
            <a:gd name="adj1" fmla="val 60000"/>
            <a:gd name="adj2" fmla="val 50000"/>
          </a:avLst>
        </a:prstGeom>
        <a:solidFill>
          <a:schemeClr val="accent3">
            <a:hueOff val="-526821"/>
            <a:satOff val="-100000"/>
            <a:lumOff val="-9196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sv-SE" sz="1100" kern="1200"/>
        </a:p>
      </dsp:txBody>
      <dsp:txXfrm>
        <a:off x="4255967" y="2703616"/>
        <a:ext cx="69824" cy="165337"/>
      </dsp:txXfrm>
    </dsp:sp>
    <dsp:sp modelId="{05E01D6B-FD91-4D23-84DA-6E3AD335F401}">
      <dsp:nvSpPr>
        <dsp:cNvPr id="0" name=""/>
        <dsp:cNvSpPr/>
      </dsp:nvSpPr>
      <dsp:spPr>
        <a:xfrm>
          <a:off x="4122851" y="2335917"/>
          <a:ext cx="1463599" cy="878159"/>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v-SE" sz="1400" kern="1200" dirty="0"/>
            <a:t>Partikongress</a:t>
          </a:r>
        </a:p>
      </dsp:txBody>
      <dsp:txXfrm>
        <a:off x="4148571" y="2361637"/>
        <a:ext cx="1412159" cy="82671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1/31/2021</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17</a:t>
            </a:fld>
            <a:endParaRPr lang="sv-SE" dirty="0"/>
          </a:p>
        </p:txBody>
      </p:sp>
    </p:spTree>
    <p:extLst>
      <p:ext uri="{BB962C8B-B14F-4D97-AF65-F5344CB8AC3E}">
        <p14:creationId xmlns:p14="http://schemas.microsoft.com/office/powerpoint/2010/main" val="36793591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B53703D8-CEB9-4C86-8AD4-11466FC2E0A9}"/>
              </a:ext>
            </a:extLst>
          </p:cNvPr>
          <p:cNvPicPr>
            <a:picLocks noChangeAspect="1"/>
          </p:cNvPicPr>
          <p:nvPr userDrawn="1"/>
        </p:nvPicPr>
        <p:blipFill>
          <a:blip r:embed="rId2"/>
          <a:stretch>
            <a:fillRect/>
          </a:stretch>
        </p:blipFill>
        <p:spPr>
          <a:xfrm>
            <a:off x="0" y="1714"/>
            <a:ext cx="12192000" cy="6854572"/>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t" anchorCtr="0"/>
          <a:lstStyle>
            <a:lvl1pPr algn="l">
              <a:defRPr sz="8400">
                <a:solidFill>
                  <a:schemeClr val="bg1"/>
                </a:solidFill>
              </a:defRPr>
            </a:lvl1pPr>
          </a:lstStyle>
          <a:p>
            <a:r>
              <a:rPr lang="sv-SE" dirty="0"/>
              <a:t>Klicka här för att ändra format</a:t>
            </a:r>
          </a:p>
        </p:txBody>
      </p:sp>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ros)">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Klicka här för att ändra format på bakgrundstexten</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ros)">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
        <p:nvSpPr>
          <p:cNvPr id="8" name="textruta 7">
            <a:extLst>
              <a:ext uri="{FF2B5EF4-FFF2-40B4-BE49-F238E27FC236}">
                <a16:creationId xmlns:a16="http://schemas.microsoft.com/office/drawing/2014/main" id="{D00F94DA-5798-4145-917A-AE47D0E3914F}"/>
              </a:ext>
            </a:extLst>
          </p:cNvPr>
          <p:cNvSpPr txBox="1"/>
          <p:nvPr userDrawn="1"/>
        </p:nvSpPr>
        <p:spPr>
          <a:xfrm>
            <a:off x="1205607" y="2237257"/>
            <a:ext cx="10104077" cy="2282333"/>
          </a:xfrm>
          <a:prstGeom prst="rect">
            <a:avLst/>
          </a:prstGeom>
          <a:noFill/>
        </p:spPr>
        <p:txBody>
          <a:bodyPr wrap="square" lIns="0" tIns="180000" rIns="0" bIns="0" rtlCol="0">
            <a:spAutoFit/>
          </a:bodyPr>
          <a:lstStyle/>
          <a:p>
            <a:pPr>
              <a:lnSpc>
                <a:spcPct val="80000"/>
              </a:lnSpc>
            </a:pPr>
            <a:r>
              <a:rPr lang="sv-SE" sz="8300" cap="all" baseline="0" dirty="0">
                <a:solidFill>
                  <a:schemeClr val="bg1"/>
                </a:solidFill>
                <a:latin typeface="+mj-lt"/>
              </a:rPr>
              <a:t>Ett starkare samhälle.</a:t>
            </a:r>
          </a:p>
          <a:p>
            <a:pPr>
              <a:lnSpc>
                <a:spcPct val="80000"/>
              </a:lnSpc>
            </a:pPr>
            <a:r>
              <a:rPr lang="sv-SE" sz="8300" cap="all" baseline="0" dirty="0">
                <a:solidFill>
                  <a:schemeClr val="bg1"/>
                </a:solidFill>
                <a:latin typeface="+mj-lt"/>
              </a:rPr>
              <a:t>Ett tryggare Sverige.</a:t>
            </a:r>
          </a:p>
        </p:txBody>
      </p:sp>
    </p:spTree>
    <p:extLst>
      <p:ext uri="{BB962C8B-B14F-4D97-AF65-F5344CB8AC3E}">
        <p14:creationId xmlns:p14="http://schemas.microsoft.com/office/powerpoint/2010/main" val="400277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utbild 2">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3"/>
          <a:stretch>
            <a:fillRect/>
          </a:stretch>
        </p:blipFill>
        <p:spPr>
          <a:xfrm>
            <a:off x="4397970" y="2148029"/>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9" name="Bildobjekt 18">
            <a:extLst>
              <a:ext uri="{FF2B5EF4-FFF2-40B4-BE49-F238E27FC236}">
                <a16:creationId xmlns:a16="http://schemas.microsoft.com/office/drawing/2014/main" id="{78EC6EB9-F10D-4113-BF4C-AA46D5D2E6A2}"/>
              </a:ext>
            </a:extLst>
          </p:cNvPr>
          <p:cNvPicPr>
            <a:picLocks noChangeAspect="1"/>
          </p:cNvPicPr>
          <p:nvPr userDrawn="1"/>
        </p:nvPicPr>
        <p:blipFill>
          <a:blip r:embed="rId10"/>
          <a:stretch>
            <a:fillRect/>
          </a:stretch>
        </p:blipFill>
        <p:spPr>
          <a:xfrm>
            <a:off x="0" y="8589"/>
            <a:ext cx="12192000" cy="685457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Avenir LT Std 35 Light" panose="020B0402020203020204" pitchFamily="34" charset="0"/>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Avenir LT Std 35 Light" panose="020B0402020203020204" pitchFamily="34" charset="0"/>
              </a:defRPr>
            </a:lvl1pPr>
          </a:lstStyle>
          <a:p>
            <a:fld id="{46085A6D-D083-4792-977F-F5A10C3755BB}" type="slidenum">
              <a:rPr lang="sv-SE" smtClean="0"/>
              <a:pPr/>
              <a:t>‹#›</a:t>
            </a:fld>
            <a:endParaRPr lang="sv-SE" dirty="0"/>
          </a:p>
        </p:txBody>
      </p:sp>
      <p:sp>
        <p:nvSpPr>
          <p:cNvPr id="2" name="xxLanguageTextBox"/>
          <p:cNvSpPr/>
          <p:nvPr userDrawn="1">
            <p:custDataLst>
              <p:tags r:id="rId9"/>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0" r:id="rId6"/>
    <p:sldLayoutId id="2147483683" r:id="rId7"/>
  </p:sldLayoutIdLst>
  <p:txStyles>
    <p:titleStyle>
      <a:lvl1pPr algn="l" rtl="0" eaLnBrk="1" fontAlgn="base" hangingPunct="1">
        <a:lnSpc>
          <a:spcPct val="80000"/>
        </a:lnSpc>
        <a:spcBef>
          <a:spcPct val="0"/>
        </a:spcBef>
        <a:spcAft>
          <a:spcPct val="0"/>
        </a:spcAft>
        <a:defRPr sz="5400" b="1"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CE48E8-10CA-4342-9BFA-4B4F5ACEFCDD}"/>
              </a:ext>
            </a:extLst>
          </p:cNvPr>
          <p:cNvSpPr>
            <a:spLocks noGrp="1"/>
          </p:cNvSpPr>
          <p:nvPr>
            <p:ph type="ctrTitle"/>
          </p:nvPr>
        </p:nvSpPr>
        <p:spPr/>
        <p:txBody>
          <a:bodyPr/>
          <a:lstStyle/>
          <a:p>
            <a:r>
              <a:rPr lang="sv-SE" sz="8800" b="0" dirty="0">
                <a:latin typeface="Kapra Neue Custom" panose="00000800000000000000" pitchFamily="50" charset="0"/>
              </a:rPr>
              <a:t>VÅR ORGANISATION OCH DET PARLAMENTARISKA SYSTEMET</a:t>
            </a:r>
            <a:endParaRPr lang="sv-SE" dirty="0"/>
          </a:p>
        </p:txBody>
      </p:sp>
    </p:spTree>
    <p:extLst>
      <p:ext uri="{BB962C8B-B14F-4D97-AF65-F5344CB8AC3E}">
        <p14:creationId xmlns:p14="http://schemas.microsoft.com/office/powerpoint/2010/main" val="3737055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a:extLst>
              <a:ext uri="{FF2B5EF4-FFF2-40B4-BE49-F238E27FC236}">
                <a16:creationId xmlns:a16="http://schemas.microsoft.com/office/drawing/2014/main" id="{68F3E1EF-3C9A-43B6-B097-12E43556CAF6}"/>
              </a:ext>
            </a:extLst>
          </p:cNvPr>
          <p:cNvSpPr>
            <a:spLocks noGrp="1"/>
          </p:cNvSpPr>
          <p:nvPr>
            <p:ph idx="1"/>
          </p:nvPr>
        </p:nvSpPr>
        <p:spPr/>
        <p:txBody>
          <a:bodyPr/>
          <a:lstStyle/>
          <a:p>
            <a:pPr marL="0" indent="0">
              <a:buNone/>
            </a:pPr>
            <a:r>
              <a:rPr lang="sv-SE" sz="4000" dirty="0"/>
              <a:t>ALL MAKT UTGÅR FRÅN FOLKET</a:t>
            </a:r>
          </a:p>
        </p:txBody>
      </p:sp>
      <p:sp>
        <p:nvSpPr>
          <p:cNvPr id="3" name="Rubrik 2">
            <a:extLst>
              <a:ext uri="{FF2B5EF4-FFF2-40B4-BE49-F238E27FC236}">
                <a16:creationId xmlns:a16="http://schemas.microsoft.com/office/drawing/2014/main" id="{8FD20DB8-A845-4CBD-8272-E1E951FF4C5A}"/>
              </a:ext>
            </a:extLst>
          </p:cNvPr>
          <p:cNvSpPr>
            <a:spLocks noGrp="1"/>
          </p:cNvSpPr>
          <p:nvPr>
            <p:ph type="title"/>
          </p:nvPr>
        </p:nvSpPr>
        <p:spPr/>
        <p:txBody>
          <a:bodyPr/>
          <a:lstStyle/>
          <a:p>
            <a:r>
              <a:rPr lang="sv-SE" dirty="0"/>
              <a:t>Parlamentariskt styrelsesätt – </a:t>
            </a:r>
          </a:p>
        </p:txBody>
      </p:sp>
    </p:spTree>
    <p:extLst>
      <p:ext uri="{BB962C8B-B14F-4D97-AF65-F5344CB8AC3E}">
        <p14:creationId xmlns:p14="http://schemas.microsoft.com/office/powerpoint/2010/main" val="4292999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85AC6D2D-7D49-472B-8F5A-DE352235A682}"/>
              </a:ext>
            </a:extLst>
          </p:cNvPr>
          <p:cNvSpPr>
            <a:spLocks noGrp="1"/>
          </p:cNvSpPr>
          <p:nvPr>
            <p:ph idx="1"/>
          </p:nvPr>
        </p:nvSpPr>
        <p:spPr>
          <a:xfrm>
            <a:off x="2404200" y="1913206"/>
            <a:ext cx="5670000" cy="4726745"/>
          </a:xfrm>
        </p:spPr>
        <p:txBody>
          <a:bodyPr/>
          <a:lstStyle/>
          <a:p>
            <a:r>
              <a:rPr lang="sv-SE" sz="2800" dirty="0"/>
              <a:t>349 ledamöter</a:t>
            </a:r>
          </a:p>
          <a:p>
            <a:r>
              <a:rPr lang="sv-SE" sz="2800" dirty="0"/>
              <a:t>4% gräns</a:t>
            </a:r>
          </a:p>
          <a:p>
            <a:r>
              <a:rPr lang="sv-SE" sz="2800" dirty="0"/>
              <a:t>Stiftar lagar</a:t>
            </a:r>
          </a:p>
          <a:p>
            <a:r>
              <a:rPr lang="sv-SE" sz="2800" dirty="0"/>
              <a:t>Beslutar om statens finanser</a:t>
            </a:r>
          </a:p>
          <a:p>
            <a:r>
              <a:rPr lang="sv-SE" sz="2800" dirty="0"/>
              <a:t>Kontrollerar regeringens arbete</a:t>
            </a:r>
          </a:p>
          <a:p>
            <a:r>
              <a:rPr lang="sv-SE" sz="2800" dirty="0"/>
              <a:t>Utskott: arbetsgrupper som bereder frågor innan beslut</a:t>
            </a:r>
          </a:p>
        </p:txBody>
      </p:sp>
      <p:sp>
        <p:nvSpPr>
          <p:cNvPr id="2" name="Rubrik 1">
            <a:extLst>
              <a:ext uri="{FF2B5EF4-FFF2-40B4-BE49-F238E27FC236}">
                <a16:creationId xmlns:a16="http://schemas.microsoft.com/office/drawing/2014/main" id="{F70E48B8-0A6A-41C8-A48A-99E1993C2AD4}"/>
              </a:ext>
            </a:extLst>
          </p:cNvPr>
          <p:cNvSpPr>
            <a:spLocks noGrp="1"/>
          </p:cNvSpPr>
          <p:nvPr>
            <p:ph type="title"/>
          </p:nvPr>
        </p:nvSpPr>
        <p:spPr>
          <a:xfrm>
            <a:off x="2404421" y="476249"/>
            <a:ext cx="5671193" cy="1127468"/>
          </a:xfrm>
        </p:spPr>
        <p:txBody>
          <a:bodyPr/>
          <a:lstStyle/>
          <a:p>
            <a:r>
              <a:rPr lang="sv-SE" dirty="0"/>
              <a:t>Nationell nivå - Riksdagen</a:t>
            </a:r>
          </a:p>
        </p:txBody>
      </p:sp>
    </p:spTree>
    <p:extLst>
      <p:ext uri="{BB962C8B-B14F-4D97-AF65-F5344CB8AC3E}">
        <p14:creationId xmlns:p14="http://schemas.microsoft.com/office/powerpoint/2010/main" val="3384073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ECBE96D-F7A7-4316-A2BD-F4ABCE1C693F}"/>
              </a:ext>
            </a:extLst>
          </p:cNvPr>
          <p:cNvSpPr>
            <a:spLocks noGrp="1"/>
          </p:cNvSpPr>
          <p:nvPr>
            <p:ph idx="1"/>
          </p:nvPr>
        </p:nvSpPr>
        <p:spPr>
          <a:xfrm>
            <a:off x="2404200" y="2025748"/>
            <a:ext cx="5670000" cy="3543452"/>
          </a:xfrm>
        </p:spPr>
        <p:txBody>
          <a:bodyPr/>
          <a:lstStyle/>
          <a:p>
            <a:r>
              <a:rPr lang="sv-SE" sz="2800" dirty="0"/>
              <a:t>Styr Sverige</a:t>
            </a:r>
          </a:p>
          <a:p>
            <a:r>
              <a:rPr lang="sv-SE" sz="2800" dirty="0"/>
              <a:t>Riksdagen väljer statsminister som utser övriga statsråd</a:t>
            </a:r>
          </a:p>
          <a:p>
            <a:r>
              <a:rPr lang="sv-SE" sz="2800" dirty="0"/>
              <a:t>Ansvarig inför riksdagen</a:t>
            </a:r>
          </a:p>
          <a:p>
            <a:r>
              <a:rPr lang="sv-SE" sz="2800" dirty="0"/>
              <a:t>Utnämningar</a:t>
            </a:r>
          </a:p>
          <a:p>
            <a:r>
              <a:rPr lang="sv-SE" sz="2800" dirty="0"/>
              <a:t>Tar beslut inom vissa områden</a:t>
            </a:r>
          </a:p>
        </p:txBody>
      </p:sp>
      <p:sp>
        <p:nvSpPr>
          <p:cNvPr id="4" name="Rubrik 3">
            <a:extLst>
              <a:ext uri="{FF2B5EF4-FFF2-40B4-BE49-F238E27FC236}">
                <a16:creationId xmlns:a16="http://schemas.microsoft.com/office/drawing/2014/main" id="{41D494D6-59B8-4E58-8FB0-3DF4B48F9377}"/>
              </a:ext>
            </a:extLst>
          </p:cNvPr>
          <p:cNvSpPr>
            <a:spLocks noGrp="1"/>
          </p:cNvSpPr>
          <p:nvPr>
            <p:ph type="title"/>
          </p:nvPr>
        </p:nvSpPr>
        <p:spPr>
          <a:xfrm>
            <a:off x="2404421" y="476249"/>
            <a:ext cx="5671193" cy="1225942"/>
          </a:xfrm>
        </p:spPr>
        <p:txBody>
          <a:bodyPr/>
          <a:lstStyle/>
          <a:p>
            <a:r>
              <a:rPr lang="sv-SE" dirty="0"/>
              <a:t>Nationell nivå-regeringen</a:t>
            </a:r>
          </a:p>
        </p:txBody>
      </p:sp>
    </p:spTree>
    <p:extLst>
      <p:ext uri="{BB962C8B-B14F-4D97-AF65-F5344CB8AC3E}">
        <p14:creationId xmlns:p14="http://schemas.microsoft.com/office/powerpoint/2010/main" val="944989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7A1407D-8655-4121-B51A-E75B4A050623}"/>
              </a:ext>
            </a:extLst>
          </p:cNvPr>
          <p:cNvSpPr>
            <a:spLocks noGrp="1"/>
          </p:cNvSpPr>
          <p:nvPr>
            <p:ph idx="1"/>
          </p:nvPr>
        </p:nvSpPr>
        <p:spPr/>
        <p:txBody>
          <a:bodyPr/>
          <a:lstStyle/>
          <a:p>
            <a:r>
              <a:rPr lang="sv-SE" sz="2800" dirty="0"/>
              <a:t>Hälso- och sjukvård (80%)</a:t>
            </a:r>
          </a:p>
          <a:p>
            <a:r>
              <a:rPr lang="sv-SE" sz="2800" dirty="0"/>
              <a:t>Fullmäktige</a:t>
            </a:r>
          </a:p>
          <a:p>
            <a:r>
              <a:rPr lang="sv-SE" sz="2800" dirty="0"/>
              <a:t>Styrelse – leder och samordnar arbetet</a:t>
            </a:r>
          </a:p>
          <a:p>
            <a:r>
              <a:rPr lang="sv-SE" sz="2800" dirty="0"/>
              <a:t>Nämnder – behandlar ärenden som ska tas upp i fullmäktige</a:t>
            </a:r>
          </a:p>
        </p:txBody>
      </p:sp>
      <p:sp>
        <p:nvSpPr>
          <p:cNvPr id="2" name="Rubrik 1">
            <a:extLst>
              <a:ext uri="{FF2B5EF4-FFF2-40B4-BE49-F238E27FC236}">
                <a16:creationId xmlns:a16="http://schemas.microsoft.com/office/drawing/2014/main" id="{BAA3698B-5F12-450A-8916-62C5DBBD975B}"/>
              </a:ext>
            </a:extLst>
          </p:cNvPr>
          <p:cNvSpPr>
            <a:spLocks noGrp="1"/>
          </p:cNvSpPr>
          <p:nvPr>
            <p:ph type="title"/>
          </p:nvPr>
        </p:nvSpPr>
        <p:spPr>
          <a:xfrm>
            <a:off x="2404421" y="476249"/>
            <a:ext cx="5671193" cy="1211874"/>
          </a:xfrm>
        </p:spPr>
        <p:txBody>
          <a:bodyPr/>
          <a:lstStyle/>
          <a:p>
            <a:r>
              <a:rPr lang="sv-SE" dirty="0"/>
              <a:t>Regional nivå-</a:t>
            </a:r>
            <a:br>
              <a:rPr lang="sv-SE" dirty="0"/>
            </a:br>
            <a:r>
              <a:rPr lang="sv-SE" dirty="0"/>
              <a:t>landsting/region</a:t>
            </a:r>
          </a:p>
        </p:txBody>
      </p:sp>
    </p:spTree>
    <p:extLst>
      <p:ext uri="{BB962C8B-B14F-4D97-AF65-F5344CB8AC3E}">
        <p14:creationId xmlns:p14="http://schemas.microsoft.com/office/powerpoint/2010/main" val="1496110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C5EF2D5-04C8-4CBE-A72C-D3A9DFD81DF0}"/>
              </a:ext>
            </a:extLst>
          </p:cNvPr>
          <p:cNvSpPr>
            <a:spLocks noGrp="1"/>
          </p:cNvSpPr>
          <p:nvPr>
            <p:ph idx="1"/>
          </p:nvPr>
        </p:nvSpPr>
        <p:spPr>
          <a:xfrm>
            <a:off x="2404200" y="1983545"/>
            <a:ext cx="5670000" cy="4107766"/>
          </a:xfrm>
        </p:spPr>
        <p:txBody>
          <a:bodyPr/>
          <a:lstStyle/>
          <a:p>
            <a:r>
              <a:rPr lang="sv-SE" sz="2800" dirty="0"/>
              <a:t>Fullmäktige</a:t>
            </a:r>
          </a:p>
          <a:p>
            <a:r>
              <a:rPr lang="sv-SE" sz="2800" dirty="0"/>
              <a:t>Styrelse – leder kommunens verksamhet</a:t>
            </a:r>
          </a:p>
          <a:p>
            <a:r>
              <a:rPr lang="sv-SE" sz="2800" dirty="0"/>
              <a:t>Nämnder – förvaltning och verkställande av fullmäktiges beslut, bereder ärenden inför fullmäktige</a:t>
            </a:r>
          </a:p>
          <a:p>
            <a:r>
              <a:rPr lang="sv-SE" sz="2800" dirty="0"/>
              <a:t>Ex: Skola, äldreomsorg, vägar, bygglov </a:t>
            </a:r>
          </a:p>
        </p:txBody>
      </p:sp>
      <p:sp>
        <p:nvSpPr>
          <p:cNvPr id="2" name="Rubrik 1">
            <a:extLst>
              <a:ext uri="{FF2B5EF4-FFF2-40B4-BE49-F238E27FC236}">
                <a16:creationId xmlns:a16="http://schemas.microsoft.com/office/drawing/2014/main" id="{B3584912-9187-4F39-8FC2-28C4CD73D2AE}"/>
              </a:ext>
            </a:extLst>
          </p:cNvPr>
          <p:cNvSpPr>
            <a:spLocks noGrp="1"/>
          </p:cNvSpPr>
          <p:nvPr>
            <p:ph type="title"/>
          </p:nvPr>
        </p:nvSpPr>
        <p:spPr>
          <a:xfrm>
            <a:off x="2404421" y="476250"/>
            <a:ext cx="5671193" cy="1310348"/>
          </a:xfrm>
        </p:spPr>
        <p:txBody>
          <a:bodyPr/>
          <a:lstStyle/>
          <a:p>
            <a:r>
              <a:rPr lang="sv-SE" dirty="0"/>
              <a:t>Lokal nivå- kommun</a:t>
            </a:r>
          </a:p>
        </p:txBody>
      </p:sp>
    </p:spTree>
    <p:extLst>
      <p:ext uri="{BB962C8B-B14F-4D97-AF65-F5344CB8AC3E}">
        <p14:creationId xmlns:p14="http://schemas.microsoft.com/office/powerpoint/2010/main" val="2371718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451661C-D90C-41AA-A1C0-F6338AE8CF0D}"/>
              </a:ext>
            </a:extLst>
          </p:cNvPr>
          <p:cNvSpPr>
            <a:spLocks noGrp="1"/>
          </p:cNvSpPr>
          <p:nvPr>
            <p:ph idx="1"/>
          </p:nvPr>
        </p:nvSpPr>
        <p:spPr/>
        <p:txBody>
          <a:bodyPr/>
          <a:lstStyle/>
          <a:p>
            <a:r>
              <a:rPr lang="sv-SE" dirty="0"/>
              <a:t>Motioner</a:t>
            </a:r>
          </a:p>
          <a:p>
            <a:r>
              <a:rPr lang="sv-SE" dirty="0"/>
              <a:t>Politiska initiativ</a:t>
            </a:r>
          </a:p>
          <a:p>
            <a:r>
              <a:rPr lang="sv-SE" dirty="0"/>
              <a:t>Interpellationer</a:t>
            </a:r>
          </a:p>
          <a:p>
            <a:endParaRPr lang="sv-SE" dirty="0"/>
          </a:p>
          <a:p>
            <a:r>
              <a:rPr lang="sv-SE" dirty="0"/>
              <a:t>Regeringen: Propositioner</a:t>
            </a:r>
          </a:p>
          <a:p>
            <a:endParaRPr lang="sv-SE" dirty="0"/>
          </a:p>
        </p:txBody>
      </p:sp>
      <p:sp>
        <p:nvSpPr>
          <p:cNvPr id="2" name="Rubrik 1">
            <a:extLst>
              <a:ext uri="{FF2B5EF4-FFF2-40B4-BE49-F238E27FC236}">
                <a16:creationId xmlns:a16="http://schemas.microsoft.com/office/drawing/2014/main" id="{449FCFB8-B9C7-453B-8471-228E31CE0CA8}"/>
              </a:ext>
            </a:extLst>
          </p:cNvPr>
          <p:cNvSpPr>
            <a:spLocks noGrp="1"/>
          </p:cNvSpPr>
          <p:nvPr>
            <p:ph type="title"/>
          </p:nvPr>
        </p:nvSpPr>
        <p:spPr/>
        <p:txBody>
          <a:bodyPr>
            <a:normAutofit/>
          </a:bodyPr>
          <a:lstStyle/>
          <a:p>
            <a:r>
              <a:rPr lang="sv-SE" dirty="0"/>
              <a:t>Hur påverkar enskilda förtroendevalda?</a:t>
            </a:r>
          </a:p>
        </p:txBody>
      </p:sp>
    </p:spTree>
    <p:extLst>
      <p:ext uri="{BB962C8B-B14F-4D97-AF65-F5344CB8AC3E}">
        <p14:creationId xmlns:p14="http://schemas.microsoft.com/office/powerpoint/2010/main" val="566385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latshållare för innehåll 5"/>
          <p:cNvGraphicFramePr>
            <a:graphicFrameLocks noGrp="1"/>
          </p:cNvGraphicFramePr>
          <p:nvPr>
            <p:ph idx="1"/>
          </p:nvPr>
        </p:nvGraphicFramePr>
        <p:xfrm>
          <a:off x="2403474" y="2110391"/>
          <a:ext cx="7617412" cy="3502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ubrik 1"/>
          <p:cNvSpPr>
            <a:spLocks noGrp="1"/>
          </p:cNvSpPr>
          <p:nvPr>
            <p:ph type="title"/>
          </p:nvPr>
        </p:nvSpPr>
        <p:spPr>
          <a:xfrm>
            <a:off x="1173892" y="476250"/>
            <a:ext cx="7978497" cy="1755714"/>
          </a:xfrm>
        </p:spPr>
        <p:txBody>
          <a:bodyPr/>
          <a:lstStyle/>
          <a:p>
            <a:r>
              <a:rPr lang="sv-SE" dirty="0"/>
              <a:t>Motioner – intern påverkan</a:t>
            </a:r>
          </a:p>
        </p:txBody>
      </p:sp>
    </p:spTree>
    <p:extLst>
      <p:ext uri="{BB962C8B-B14F-4D97-AF65-F5344CB8AC3E}">
        <p14:creationId xmlns:p14="http://schemas.microsoft.com/office/powerpoint/2010/main" val="101703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FD26DD9D-8285-E74B-A4B3-3B84AEC33AAE}"/>
              </a:ext>
            </a:extLst>
          </p:cNvPr>
          <p:cNvSpPr/>
          <p:nvPr/>
        </p:nvSpPr>
        <p:spPr>
          <a:xfrm>
            <a:off x="9333186" y="4214648"/>
            <a:ext cx="2490952" cy="2375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86545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677797" y="211278"/>
            <a:ext cx="9320169" cy="1387831"/>
          </a:xfrm>
        </p:spPr>
        <p:txBody>
          <a:bodyPr/>
          <a:lstStyle/>
          <a:p>
            <a:pPr algn="ctr"/>
            <a:r>
              <a:rPr lang="sv-SE" dirty="0"/>
              <a:t>Vår organisation &amp; det parlamentariska systemet</a:t>
            </a:r>
          </a:p>
        </p:txBody>
      </p:sp>
      <p:graphicFrame>
        <p:nvGraphicFramePr>
          <p:cNvPr id="4" name="Tabell 3"/>
          <p:cNvGraphicFramePr>
            <a:graphicFrameLocks noGrp="1"/>
          </p:cNvGraphicFramePr>
          <p:nvPr>
            <p:extLst>
              <p:ext uri="{D42A27DB-BD31-4B8C-83A1-F6EECF244321}">
                <p14:modId xmlns:p14="http://schemas.microsoft.com/office/powerpoint/2010/main" val="1223644036"/>
              </p:ext>
            </p:extLst>
          </p:nvPr>
        </p:nvGraphicFramePr>
        <p:xfrm>
          <a:off x="2971061" y="1750262"/>
          <a:ext cx="6604987" cy="3768120"/>
        </p:xfrm>
        <a:graphic>
          <a:graphicData uri="http://schemas.openxmlformats.org/drawingml/2006/table">
            <a:tbl>
              <a:tblPr>
                <a:tableStyleId>{2D5ABB26-0587-4C30-8999-92F81FD0307C}</a:tableStyleId>
              </a:tblPr>
              <a:tblGrid>
                <a:gridCol w="2740052">
                  <a:extLst>
                    <a:ext uri="{9D8B030D-6E8A-4147-A177-3AD203B41FA5}">
                      <a16:colId xmlns:a16="http://schemas.microsoft.com/office/drawing/2014/main" val="1618108368"/>
                    </a:ext>
                  </a:extLst>
                </a:gridCol>
                <a:gridCol w="1057304">
                  <a:extLst>
                    <a:ext uri="{9D8B030D-6E8A-4147-A177-3AD203B41FA5}">
                      <a16:colId xmlns:a16="http://schemas.microsoft.com/office/drawing/2014/main" val="4172320728"/>
                    </a:ext>
                  </a:extLst>
                </a:gridCol>
                <a:gridCol w="2807631">
                  <a:extLst>
                    <a:ext uri="{9D8B030D-6E8A-4147-A177-3AD203B41FA5}">
                      <a16:colId xmlns:a16="http://schemas.microsoft.com/office/drawing/2014/main" val="3958603974"/>
                    </a:ext>
                  </a:extLst>
                </a:gridCol>
              </a:tblGrid>
              <a:tr h="314010">
                <a:tc>
                  <a:txBody>
                    <a:bodyPr/>
                    <a:lstStyle/>
                    <a:p>
                      <a:pPr algn="ctr" fontAlgn="b"/>
                      <a:r>
                        <a:rPr lang="sv-SE" sz="1600" u="none" strike="noStrike" dirty="0">
                          <a:effectLst/>
                        </a:rPr>
                        <a:t>Medlem</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tcPr>
                </a:tc>
                <a:tc>
                  <a:txBody>
                    <a:bodyPr/>
                    <a:lstStyle/>
                    <a:p>
                      <a:pPr algn="ctr" fontAlgn="b"/>
                      <a:endParaRPr lang="sv-SE" sz="1600" b="1" i="0" u="none" strike="noStrike" dirty="0">
                        <a:solidFill>
                          <a:srgbClr val="000000"/>
                        </a:solidFill>
                        <a:effectLst/>
                        <a:latin typeface="Garamond" panose="02020404030301010803" pitchFamily="18" charset="0"/>
                      </a:endParaRPr>
                    </a:p>
                  </a:txBody>
                  <a:tcPr marL="9246" marR="9246" marT="9246" marB="0" anchor="b"/>
                </a:tc>
                <a:extLst>
                  <a:ext uri="{0D108BD9-81ED-4DB2-BD59-A6C34878D82A}">
                    <a16:rowId xmlns:a16="http://schemas.microsoft.com/office/drawing/2014/main" val="2654001532"/>
                  </a:ext>
                </a:extLst>
              </a:tr>
              <a:tr h="314010">
                <a:tc>
                  <a:txBody>
                    <a:bodyPr/>
                    <a:lstStyle/>
                    <a:p>
                      <a:pPr algn="ctr" fontAlgn="b"/>
                      <a:endParaRPr lang="sv-SE" sz="1600" b="1" i="0" u="none" strike="noStrike">
                        <a:solidFill>
                          <a:srgbClr val="000000"/>
                        </a:solidFill>
                        <a:effectLst/>
                        <a:latin typeface="Garamond" panose="02020404030301010803" pitchFamily="18" charset="0"/>
                      </a:endParaRPr>
                    </a:p>
                  </a:txBody>
                  <a:tcPr marL="9246" marR="9246" marT="9246"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a:solidFill>
                          <a:srgbClr val="000000"/>
                        </a:solidFill>
                        <a:effectLst/>
                        <a:latin typeface="Garamond" panose="02020404030301010803" pitchFamily="18" charset="0"/>
                      </a:endParaRPr>
                    </a:p>
                  </a:txBody>
                  <a:tcPr marL="9246" marR="9246" marT="9246" marB="0" anchor="b"/>
                </a:tc>
                <a:tc>
                  <a:txBody>
                    <a:bodyPr/>
                    <a:lstStyle/>
                    <a:p>
                      <a:pPr algn="ctr" fontAlgn="b"/>
                      <a:endParaRPr lang="sv-SE" sz="1600" b="1" i="0" u="none" strike="noStrike" dirty="0">
                        <a:solidFill>
                          <a:srgbClr val="000000"/>
                        </a:solidFill>
                        <a:effectLst/>
                        <a:latin typeface="Garamond" panose="02020404030301010803" pitchFamily="18" charset="0"/>
                      </a:endParaRPr>
                    </a:p>
                  </a:txBody>
                  <a:tcPr marL="9246" marR="9246" marT="9246" marB="0" anchor="b"/>
                </a:tc>
                <a:extLst>
                  <a:ext uri="{0D108BD9-81ED-4DB2-BD59-A6C34878D82A}">
                    <a16:rowId xmlns:a16="http://schemas.microsoft.com/office/drawing/2014/main" val="2817585905"/>
                  </a:ext>
                </a:extLst>
              </a:tr>
              <a:tr h="314010">
                <a:tc>
                  <a:txBody>
                    <a:bodyPr/>
                    <a:lstStyle/>
                    <a:p>
                      <a:pPr algn="ctr" fontAlgn="b"/>
                      <a:r>
                        <a:rPr lang="sv-SE" sz="1600" u="none" strike="noStrike" dirty="0">
                          <a:effectLst/>
                        </a:rPr>
                        <a:t>Förening</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tcPr>
                </a:tc>
                <a:tc>
                  <a:txBody>
                    <a:bodyPr/>
                    <a:lstStyle/>
                    <a:p>
                      <a:pPr algn="ctr" fontAlgn="b"/>
                      <a:endParaRPr lang="sv-SE" sz="1600" b="1" i="0" u="none" strike="noStrike">
                        <a:solidFill>
                          <a:srgbClr val="000000"/>
                        </a:solidFill>
                        <a:effectLst/>
                        <a:latin typeface="Garamond" panose="02020404030301010803" pitchFamily="18" charset="0"/>
                      </a:endParaRPr>
                    </a:p>
                  </a:txBody>
                  <a:tcPr marL="9246" marR="9246" marT="9246" marB="0" anchor="b"/>
                </a:tc>
                <a:extLst>
                  <a:ext uri="{0D108BD9-81ED-4DB2-BD59-A6C34878D82A}">
                    <a16:rowId xmlns:a16="http://schemas.microsoft.com/office/drawing/2014/main" val="1110812793"/>
                  </a:ext>
                </a:extLst>
              </a:tr>
              <a:tr h="314010">
                <a:tc>
                  <a:txBody>
                    <a:bodyPr/>
                    <a:lstStyle/>
                    <a:p>
                      <a:pPr algn="ctr" fontAlgn="b"/>
                      <a:endParaRPr lang="sv-SE" sz="1600" b="1" i="0" u="none" strike="noStrike" dirty="0">
                        <a:solidFill>
                          <a:srgbClr val="000000"/>
                        </a:solidFill>
                        <a:effectLst/>
                        <a:latin typeface="Garamond" panose="02020404030301010803" pitchFamily="18" charset="0"/>
                      </a:endParaRPr>
                    </a:p>
                  </a:txBody>
                  <a:tcPr marL="9246" marR="9246" marT="9246"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a:solidFill>
                          <a:srgbClr val="000000"/>
                        </a:solidFill>
                        <a:effectLst/>
                        <a:latin typeface="Garamond" panose="02020404030301010803" pitchFamily="18" charset="0"/>
                      </a:endParaRPr>
                    </a:p>
                  </a:txBody>
                  <a:tcPr marL="9246" marR="9246" marT="9246" marB="0" anchor="b"/>
                </a:tc>
                <a:tc>
                  <a:txBody>
                    <a:bodyPr/>
                    <a:lstStyle/>
                    <a:p>
                      <a:pPr algn="ctr" fontAlgn="b"/>
                      <a:endParaRPr lang="sv-SE" sz="1600" b="1" i="0" u="none" strike="noStrike">
                        <a:solidFill>
                          <a:srgbClr val="000000"/>
                        </a:solidFill>
                        <a:effectLst/>
                        <a:latin typeface="Garamond" panose="02020404030301010803" pitchFamily="18" charset="0"/>
                      </a:endParaRPr>
                    </a:p>
                  </a:txBody>
                  <a:tcPr marL="9246" marR="9246" marT="9246"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0063836"/>
                  </a:ext>
                </a:extLst>
              </a:tr>
              <a:tr h="314010">
                <a:tc>
                  <a:txBody>
                    <a:bodyPr/>
                    <a:lstStyle/>
                    <a:p>
                      <a:pPr algn="ctr" fontAlgn="b"/>
                      <a:r>
                        <a:rPr lang="sv-SE" sz="1600" u="none" strike="noStrike" dirty="0">
                          <a:effectLst/>
                        </a:rPr>
                        <a:t>Arbetarekommun</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sv-SE" sz="1600" u="none" strike="noStrike" dirty="0">
                          <a:effectLst/>
                        </a:rPr>
                        <a:t>Kommun</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0901821"/>
                  </a:ext>
                </a:extLst>
              </a:tr>
              <a:tr h="314010">
                <a:tc>
                  <a:txBody>
                    <a:bodyPr/>
                    <a:lstStyle/>
                    <a:p>
                      <a:pPr algn="ctr" fontAlgn="b"/>
                      <a:endParaRPr lang="sv-SE" sz="1600" b="1" i="0" u="none" strike="noStrike">
                        <a:solidFill>
                          <a:srgbClr val="000000"/>
                        </a:solidFill>
                        <a:effectLst/>
                        <a:latin typeface="Garamond" panose="02020404030301010803" pitchFamily="18" charset="0"/>
                      </a:endParaRPr>
                    </a:p>
                  </a:txBody>
                  <a:tcPr marL="9246" marR="9246" marT="9246"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dirty="0">
                        <a:solidFill>
                          <a:srgbClr val="000000"/>
                        </a:solidFill>
                        <a:effectLst/>
                        <a:latin typeface="Garamond" panose="02020404030301010803" pitchFamily="18" charset="0"/>
                      </a:endParaRPr>
                    </a:p>
                  </a:txBody>
                  <a:tcPr marL="9246" marR="9246" marT="9246" marB="0" anchor="b"/>
                </a:tc>
                <a:tc>
                  <a:txBody>
                    <a:bodyPr/>
                    <a:lstStyle/>
                    <a:p>
                      <a:pPr algn="ctr" fontAlgn="b"/>
                      <a:endParaRPr lang="sv-SE" sz="1600" b="1" i="0" u="none" strike="noStrike">
                        <a:solidFill>
                          <a:srgbClr val="000000"/>
                        </a:solidFill>
                        <a:effectLst/>
                        <a:latin typeface="Garamond" panose="02020404030301010803" pitchFamily="18" charset="0"/>
                      </a:endParaRPr>
                    </a:p>
                  </a:txBody>
                  <a:tcPr marL="9246" marR="9246" marT="9246"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2147718"/>
                  </a:ext>
                </a:extLst>
              </a:tr>
              <a:tr h="314010">
                <a:tc>
                  <a:txBody>
                    <a:bodyPr/>
                    <a:lstStyle/>
                    <a:p>
                      <a:pPr algn="ctr" fontAlgn="b"/>
                      <a:r>
                        <a:rPr lang="sv-SE" sz="1600" u="none" strike="noStrike" dirty="0">
                          <a:effectLst/>
                        </a:rPr>
                        <a:t>Partidistrikt</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sv-SE" sz="1600" u="none" strike="noStrike" dirty="0">
                          <a:effectLst/>
                        </a:rPr>
                        <a:t>Landsting/Region</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4413913"/>
                  </a:ext>
                </a:extLst>
              </a:tr>
              <a:tr h="314010">
                <a:tc>
                  <a:txBody>
                    <a:bodyPr/>
                    <a:lstStyle/>
                    <a:p>
                      <a:pPr algn="ctr" fontAlgn="b"/>
                      <a:endParaRPr lang="sv-SE" sz="1600" b="1" i="0" u="none" strike="noStrike" dirty="0">
                        <a:solidFill>
                          <a:srgbClr val="000000"/>
                        </a:solidFill>
                        <a:effectLst/>
                        <a:latin typeface="Garamond" panose="02020404030301010803" pitchFamily="18" charset="0"/>
                      </a:endParaRPr>
                    </a:p>
                  </a:txBody>
                  <a:tcPr marL="9246" marR="9246" marT="9246" marB="0" anchor="b">
                    <a:lnT w="12700" cap="flat" cmpd="sng" algn="ctr">
                      <a:solidFill>
                        <a:schemeClr val="tx1"/>
                      </a:solidFill>
                      <a:prstDash val="solid"/>
                      <a:round/>
                      <a:headEnd type="none" w="med" len="med"/>
                      <a:tailEnd type="none" w="med" len="med"/>
                    </a:lnT>
                  </a:tcPr>
                </a:tc>
                <a:tc>
                  <a:txBody>
                    <a:bodyPr/>
                    <a:lstStyle/>
                    <a:p>
                      <a:pPr algn="l" fontAlgn="b"/>
                      <a:endParaRPr lang="sv-SE" sz="1600" b="1" i="0" u="none" strike="noStrike">
                        <a:solidFill>
                          <a:srgbClr val="000000"/>
                        </a:solidFill>
                        <a:effectLst/>
                        <a:latin typeface="Garamond" panose="02020404030301010803" pitchFamily="18" charset="0"/>
                      </a:endParaRPr>
                    </a:p>
                  </a:txBody>
                  <a:tcPr marL="9246" marR="9246" marT="9246" marB="0" anchor="b"/>
                </a:tc>
                <a:tc>
                  <a:txBody>
                    <a:bodyPr/>
                    <a:lstStyle/>
                    <a:p>
                      <a:pPr algn="ctr" fontAlgn="b"/>
                      <a:endParaRPr lang="sv-SE" sz="1600" b="1" i="0" u="none" strike="noStrike" dirty="0">
                        <a:solidFill>
                          <a:srgbClr val="000000"/>
                        </a:solidFill>
                        <a:effectLst/>
                        <a:latin typeface="Garamond" panose="02020404030301010803" pitchFamily="18" charset="0"/>
                      </a:endParaRPr>
                    </a:p>
                  </a:txBody>
                  <a:tcPr marL="9246" marR="9246" marT="9246"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89953"/>
                  </a:ext>
                </a:extLst>
              </a:tr>
              <a:tr h="314010">
                <a:tc>
                  <a:txBody>
                    <a:bodyPr/>
                    <a:lstStyle/>
                    <a:p>
                      <a:pPr algn="ctr" fontAlgn="b"/>
                      <a:endParaRPr lang="sv-SE" sz="1600" b="1" i="0" u="none" strike="noStrike">
                        <a:solidFill>
                          <a:srgbClr val="000000"/>
                        </a:solidFill>
                        <a:effectLst/>
                        <a:latin typeface="Garamond" panose="02020404030301010803" pitchFamily="18" charset="0"/>
                      </a:endParaRPr>
                    </a:p>
                  </a:txBody>
                  <a:tcPr marL="9246" marR="9246" marT="9246" marB="0" anchor="b">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dirty="0">
                        <a:solidFill>
                          <a:srgbClr val="000000"/>
                        </a:solidFill>
                        <a:effectLst/>
                        <a:latin typeface="Garamond" panose="02020404030301010803" pitchFamily="18" charset="0"/>
                      </a:endParaRPr>
                    </a:p>
                  </a:txBody>
                  <a:tcPr marL="9246" marR="9246" marT="9246" marB="0" anchor="b">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sv-SE" sz="1600" u="none" strike="noStrike" dirty="0">
                          <a:effectLst/>
                        </a:rPr>
                        <a:t>Riksdag</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1175314"/>
                  </a:ext>
                </a:extLst>
              </a:tr>
              <a:tr h="314010">
                <a:tc>
                  <a:txBody>
                    <a:bodyPr/>
                    <a:lstStyle/>
                    <a:p>
                      <a:pPr algn="ctr" fontAlgn="b"/>
                      <a:r>
                        <a:rPr lang="sv-SE" sz="1600" u="none" strike="noStrike" dirty="0">
                          <a:effectLst/>
                        </a:rPr>
                        <a:t>Kongress</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tcPr>
                </a:tc>
                <a:tc>
                  <a:txBody>
                    <a:bodyPr/>
                    <a:lstStyle/>
                    <a:p>
                      <a:pPr algn="ctr" fontAlgn="b"/>
                      <a:endParaRPr lang="sv-SE" sz="1600" b="1" i="0" u="none" strike="noStrike" dirty="0">
                        <a:solidFill>
                          <a:srgbClr val="000000"/>
                        </a:solidFill>
                        <a:effectLst/>
                        <a:latin typeface="Garamond" panose="02020404030301010803" pitchFamily="18" charset="0"/>
                      </a:endParaRPr>
                    </a:p>
                  </a:txBody>
                  <a:tcPr marL="9246" marR="9246" marT="9246"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42382452"/>
                  </a:ext>
                </a:extLst>
              </a:tr>
              <a:tr h="314010">
                <a:tc>
                  <a:txBody>
                    <a:bodyPr/>
                    <a:lstStyle/>
                    <a:p>
                      <a:pPr algn="ctr" fontAlgn="b"/>
                      <a:endParaRPr lang="sv-SE" sz="1600" b="1" i="0" u="none" strike="noStrike">
                        <a:solidFill>
                          <a:srgbClr val="000000"/>
                        </a:solidFill>
                        <a:effectLst/>
                        <a:latin typeface="Garamond" panose="02020404030301010803" pitchFamily="18" charset="0"/>
                      </a:endParaRPr>
                    </a:p>
                  </a:txBody>
                  <a:tcPr marL="9246" marR="9246" marT="9246"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dirty="0">
                        <a:solidFill>
                          <a:srgbClr val="000000"/>
                        </a:solidFill>
                        <a:effectLst/>
                        <a:latin typeface="Garamond" panose="02020404030301010803" pitchFamily="18" charset="0"/>
                      </a:endParaRPr>
                    </a:p>
                  </a:txBody>
                  <a:tcPr marL="9246" marR="9246" marT="9246" marB="0" anchor="b"/>
                </a:tc>
                <a:tc>
                  <a:txBody>
                    <a:bodyPr/>
                    <a:lstStyle/>
                    <a:p>
                      <a:pPr algn="ctr" fontAlgn="b"/>
                      <a:endParaRPr lang="sv-SE" sz="1600" b="1" i="0" u="none" strike="noStrike" dirty="0">
                        <a:solidFill>
                          <a:srgbClr val="000000"/>
                        </a:solidFill>
                        <a:effectLst/>
                        <a:latin typeface="Garamond" panose="02020404030301010803" pitchFamily="18" charset="0"/>
                      </a:endParaRPr>
                    </a:p>
                  </a:txBody>
                  <a:tcPr marL="9246" marR="9246" marT="9246"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1725261"/>
                  </a:ext>
                </a:extLst>
              </a:tr>
              <a:tr h="314010">
                <a:tc>
                  <a:txBody>
                    <a:bodyPr/>
                    <a:lstStyle/>
                    <a:p>
                      <a:pPr algn="ctr" fontAlgn="b"/>
                      <a:r>
                        <a:rPr lang="sv-SE" sz="1600" u="none" strike="noStrike" dirty="0">
                          <a:effectLst/>
                        </a:rPr>
                        <a:t>Partistyrelse/VU</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sv-SE" sz="1600" u="none" strike="noStrike" dirty="0">
                          <a:effectLst/>
                        </a:rPr>
                        <a:t>Europaparlamentet</a:t>
                      </a:r>
                      <a:endParaRPr lang="sv-SE" sz="1600" b="1" i="0" u="none" strike="noStrike" dirty="0">
                        <a:solidFill>
                          <a:srgbClr val="000000"/>
                        </a:solidFill>
                        <a:effectLst/>
                        <a:latin typeface="Garamond" panose="02020404030301010803" pitchFamily="18" charset="0"/>
                      </a:endParaRPr>
                    </a:p>
                  </a:txBody>
                  <a:tcPr marL="9246" marR="9246" marT="924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3261044"/>
                  </a:ext>
                </a:extLst>
              </a:tr>
            </a:tbl>
          </a:graphicData>
        </a:graphic>
      </p:graphicFrame>
      <p:cxnSp>
        <p:nvCxnSpPr>
          <p:cNvPr id="6" name="Rak koppling 5"/>
          <p:cNvCxnSpPr>
            <a:cxnSpLocks/>
          </p:cNvCxnSpPr>
          <p:nvPr/>
        </p:nvCxnSpPr>
        <p:spPr>
          <a:xfrm>
            <a:off x="5723138" y="3178206"/>
            <a:ext cx="102981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Rak koppling 8"/>
          <p:cNvCxnSpPr>
            <a:cxnSpLocks/>
          </p:cNvCxnSpPr>
          <p:nvPr/>
        </p:nvCxnSpPr>
        <p:spPr>
          <a:xfrm>
            <a:off x="5723138" y="3799643"/>
            <a:ext cx="102981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Rak koppling 12"/>
          <p:cNvCxnSpPr>
            <a:cxnSpLocks/>
          </p:cNvCxnSpPr>
          <p:nvPr/>
        </p:nvCxnSpPr>
        <p:spPr>
          <a:xfrm flipH="1" flipV="1">
            <a:off x="5723138" y="3799644"/>
            <a:ext cx="1029810" cy="62143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Rak koppling 14"/>
          <p:cNvCxnSpPr>
            <a:cxnSpLocks/>
          </p:cNvCxnSpPr>
          <p:nvPr/>
        </p:nvCxnSpPr>
        <p:spPr>
          <a:xfrm>
            <a:off x="5723138" y="5379868"/>
            <a:ext cx="102981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ak koppling 15">
            <a:extLst>
              <a:ext uri="{FF2B5EF4-FFF2-40B4-BE49-F238E27FC236}">
                <a16:creationId xmlns:a16="http://schemas.microsoft.com/office/drawing/2014/main" id="{0744794D-783A-408F-825B-88B13F11BA42}"/>
              </a:ext>
            </a:extLst>
          </p:cNvPr>
          <p:cNvCxnSpPr>
            <a:cxnSpLocks/>
          </p:cNvCxnSpPr>
          <p:nvPr/>
        </p:nvCxnSpPr>
        <p:spPr>
          <a:xfrm flipH="1" flipV="1">
            <a:off x="5723138" y="4745795"/>
            <a:ext cx="1029810" cy="62143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Rak koppling 17">
            <a:extLst>
              <a:ext uri="{FF2B5EF4-FFF2-40B4-BE49-F238E27FC236}">
                <a16:creationId xmlns:a16="http://schemas.microsoft.com/office/drawing/2014/main" id="{0F762C9C-CCAE-4495-BF26-8C7587A1DDAC}"/>
              </a:ext>
            </a:extLst>
          </p:cNvPr>
          <p:cNvCxnSpPr>
            <a:cxnSpLocks/>
          </p:cNvCxnSpPr>
          <p:nvPr/>
        </p:nvCxnSpPr>
        <p:spPr>
          <a:xfrm flipH="1">
            <a:off x="5723140" y="4421079"/>
            <a:ext cx="1029809" cy="94615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Rak koppling 20">
            <a:extLst>
              <a:ext uri="{FF2B5EF4-FFF2-40B4-BE49-F238E27FC236}">
                <a16:creationId xmlns:a16="http://schemas.microsoft.com/office/drawing/2014/main" id="{9728E84D-27A4-4B63-A6AC-08E68A313272}"/>
              </a:ext>
            </a:extLst>
          </p:cNvPr>
          <p:cNvCxnSpPr>
            <a:cxnSpLocks/>
          </p:cNvCxnSpPr>
          <p:nvPr/>
        </p:nvCxnSpPr>
        <p:spPr>
          <a:xfrm flipH="1">
            <a:off x="5723138" y="4433718"/>
            <a:ext cx="1029810" cy="3120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9078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04420" y="476250"/>
            <a:ext cx="7634930" cy="1053613"/>
          </a:xfrm>
        </p:spPr>
        <p:txBody>
          <a:bodyPr/>
          <a:lstStyle/>
          <a:p>
            <a:r>
              <a:rPr lang="sv-SE" dirty="0"/>
              <a:t>Vår Organisation</a:t>
            </a:r>
          </a:p>
        </p:txBody>
      </p:sp>
      <p:sp>
        <p:nvSpPr>
          <p:cNvPr id="3" name="Platshållare för innehåll 2"/>
          <p:cNvSpPr>
            <a:spLocks noGrp="1"/>
          </p:cNvSpPr>
          <p:nvPr>
            <p:ph idx="1"/>
          </p:nvPr>
        </p:nvSpPr>
        <p:spPr>
          <a:xfrm>
            <a:off x="2152650" y="2265533"/>
            <a:ext cx="7886700" cy="3263504"/>
          </a:xfrm>
        </p:spPr>
        <p:txBody>
          <a:bodyPr/>
          <a:lstStyle/>
          <a:p>
            <a:pPr marL="0" indent="0">
              <a:buNone/>
            </a:pPr>
            <a:r>
              <a:rPr lang="sv-SE" b="1" dirty="0">
                <a:cs typeface="Arial" panose="020B0604020202020204" pitchFamily="34" charset="0"/>
              </a:rPr>
              <a:t>Medlem </a:t>
            </a:r>
            <a:endParaRPr lang="sv-SE" dirty="0">
              <a:cs typeface="Arial" panose="020B0604020202020204" pitchFamily="34" charset="0"/>
            </a:endParaRPr>
          </a:p>
          <a:p>
            <a:pPr marL="0" indent="0">
              <a:buNone/>
            </a:pPr>
            <a:r>
              <a:rPr lang="sv-SE" dirty="0">
                <a:cs typeface="Arial" panose="020B0604020202020204" pitchFamily="34" charset="0"/>
              </a:rPr>
              <a:t>Som medlem är du grunden i vår organisation. Det är du som påverkar politiken genom att komma med politiska förslag och välja andra medlemmar till förtroendeuppdrag, eller själv bli vald. Du bestämmer själv hur pass aktiv du vill vara och hur du</a:t>
            </a:r>
            <a:br>
              <a:rPr lang="sv-SE" dirty="0">
                <a:cs typeface="Arial" panose="020B0604020202020204" pitchFamily="34" charset="0"/>
              </a:rPr>
            </a:br>
            <a:r>
              <a:rPr lang="sv-SE" dirty="0">
                <a:cs typeface="Arial" panose="020B0604020202020204" pitchFamily="34" charset="0"/>
              </a:rPr>
              <a:t>engagerar dig.</a:t>
            </a:r>
          </a:p>
        </p:txBody>
      </p:sp>
      <p:sp>
        <p:nvSpPr>
          <p:cNvPr id="5" name="Rektangel 4"/>
          <p:cNvSpPr/>
          <p:nvPr/>
        </p:nvSpPr>
        <p:spPr>
          <a:xfrm>
            <a:off x="9277738" y="5529037"/>
            <a:ext cx="1390262" cy="196208"/>
          </a:xfrm>
          <a:prstGeom prst="rect">
            <a:avLst/>
          </a:prstGeom>
        </p:spPr>
        <p:txBody>
          <a:bodyPr wrap="square">
            <a:spAutoFit/>
          </a:bodyPr>
          <a:lstStyle/>
          <a:p>
            <a:endParaRPr lang="sv-SE" sz="675" dirty="0"/>
          </a:p>
        </p:txBody>
      </p:sp>
    </p:spTree>
    <p:extLst>
      <p:ext uri="{BB962C8B-B14F-4D97-AF65-F5344CB8AC3E}">
        <p14:creationId xmlns:p14="http://schemas.microsoft.com/office/powerpoint/2010/main" val="2271335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04420" y="476250"/>
            <a:ext cx="7634930" cy="1053613"/>
          </a:xfrm>
        </p:spPr>
        <p:txBody>
          <a:bodyPr/>
          <a:lstStyle/>
          <a:p>
            <a:r>
              <a:rPr lang="sv-SE" dirty="0"/>
              <a:t>Vår Organisation</a:t>
            </a:r>
          </a:p>
        </p:txBody>
      </p:sp>
      <p:sp>
        <p:nvSpPr>
          <p:cNvPr id="3" name="Platshållare för innehåll 2"/>
          <p:cNvSpPr>
            <a:spLocks noGrp="1"/>
          </p:cNvSpPr>
          <p:nvPr>
            <p:ph idx="1"/>
          </p:nvPr>
        </p:nvSpPr>
        <p:spPr>
          <a:xfrm>
            <a:off x="2152650" y="2265532"/>
            <a:ext cx="7886700" cy="3682261"/>
          </a:xfrm>
        </p:spPr>
        <p:txBody>
          <a:bodyPr/>
          <a:lstStyle/>
          <a:p>
            <a:pPr marL="0" indent="0">
              <a:buNone/>
            </a:pPr>
            <a:r>
              <a:rPr lang="sv-SE" b="1" dirty="0">
                <a:cs typeface="Arial" panose="020B0604020202020204" pitchFamily="34" charset="0"/>
              </a:rPr>
              <a:t>Föreningar </a:t>
            </a:r>
            <a:endParaRPr lang="sv-SE" dirty="0">
              <a:cs typeface="Arial" panose="020B0604020202020204" pitchFamily="34" charset="0"/>
            </a:endParaRPr>
          </a:p>
          <a:p>
            <a:pPr marL="0" indent="0">
              <a:buNone/>
            </a:pPr>
            <a:r>
              <a:rPr lang="sv-SE" dirty="0">
                <a:cs typeface="Arial" panose="020B0604020202020204" pitchFamily="34" charset="0"/>
              </a:rPr>
              <a:t>De socialdemokratiska föreningarna och klubbarna samlar medlemmar som delar de socialdemokratiska värderingarna. Runt om i landet finns ca 2 500 föreningar</a:t>
            </a:r>
            <a:br>
              <a:rPr lang="sv-SE" dirty="0">
                <a:cs typeface="Arial" panose="020B0604020202020204" pitchFamily="34" charset="0"/>
              </a:rPr>
            </a:br>
            <a:r>
              <a:rPr lang="sv-SE" dirty="0">
                <a:cs typeface="Arial" panose="020B0604020202020204" pitchFamily="34" charset="0"/>
              </a:rPr>
              <a:t>Dessa ska utveckla medlemskapets värde, forma politiska förslag i dialog med medborgarna och inte minst verka för att fler ska välja att bli medlemmar i Socialdemokraterna.</a:t>
            </a:r>
          </a:p>
          <a:p>
            <a:pPr marL="0" indent="0">
              <a:buClr>
                <a:srgbClr val="ED1B34"/>
              </a:buClr>
              <a:buNone/>
            </a:pPr>
            <a:r>
              <a:rPr lang="sv-SE" dirty="0">
                <a:solidFill>
                  <a:srgbClr val="000000"/>
                </a:solidFill>
              </a:rPr>
              <a:t>Föreningens medlemmar väljer en egen styrelse och beslutar om sin verksamhet och vilka frågor de vill driva.</a:t>
            </a:r>
            <a:endParaRPr lang="sv-SE" dirty="0">
              <a:solidFill>
                <a:srgbClr val="000000"/>
              </a:solidFill>
              <a:cs typeface="Arial" panose="020B0604020202020204" pitchFamily="34" charset="0"/>
            </a:endParaRPr>
          </a:p>
        </p:txBody>
      </p:sp>
      <p:sp>
        <p:nvSpPr>
          <p:cNvPr id="5" name="Rektangel 4"/>
          <p:cNvSpPr/>
          <p:nvPr/>
        </p:nvSpPr>
        <p:spPr>
          <a:xfrm>
            <a:off x="9277738" y="5529037"/>
            <a:ext cx="1390262" cy="196208"/>
          </a:xfrm>
          <a:prstGeom prst="rect">
            <a:avLst/>
          </a:prstGeom>
        </p:spPr>
        <p:txBody>
          <a:bodyPr wrap="square">
            <a:spAutoFit/>
          </a:bodyPr>
          <a:lstStyle/>
          <a:p>
            <a:endParaRPr lang="sv-SE" sz="675" dirty="0"/>
          </a:p>
        </p:txBody>
      </p:sp>
    </p:spTree>
    <p:extLst>
      <p:ext uri="{BB962C8B-B14F-4D97-AF65-F5344CB8AC3E}">
        <p14:creationId xmlns:p14="http://schemas.microsoft.com/office/powerpoint/2010/main" val="936563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04420" y="476250"/>
            <a:ext cx="7634930" cy="1053613"/>
          </a:xfrm>
        </p:spPr>
        <p:txBody>
          <a:bodyPr/>
          <a:lstStyle/>
          <a:p>
            <a:r>
              <a:rPr lang="sv-SE" dirty="0"/>
              <a:t>Vår Organisation</a:t>
            </a:r>
          </a:p>
        </p:txBody>
      </p:sp>
      <p:sp>
        <p:nvSpPr>
          <p:cNvPr id="3" name="Platshållare för innehåll 2"/>
          <p:cNvSpPr>
            <a:spLocks noGrp="1"/>
          </p:cNvSpPr>
          <p:nvPr>
            <p:ph idx="1"/>
          </p:nvPr>
        </p:nvSpPr>
        <p:spPr>
          <a:xfrm>
            <a:off x="2152650" y="2265533"/>
            <a:ext cx="7886700" cy="3841652"/>
          </a:xfrm>
        </p:spPr>
        <p:txBody>
          <a:bodyPr/>
          <a:lstStyle/>
          <a:p>
            <a:pPr marL="0" indent="0">
              <a:buNone/>
            </a:pPr>
            <a:r>
              <a:rPr lang="sv-SE" b="1" dirty="0">
                <a:cs typeface="Arial" panose="020B0604020202020204" pitchFamily="34" charset="0"/>
              </a:rPr>
              <a:t>Arbetarekommunen</a:t>
            </a:r>
            <a:endParaRPr lang="sv-SE" dirty="0">
              <a:cs typeface="Arial" panose="020B0604020202020204" pitchFamily="34" charset="0"/>
            </a:endParaRPr>
          </a:p>
          <a:p>
            <a:pPr marL="0" indent="0">
              <a:buNone/>
            </a:pPr>
            <a:r>
              <a:rPr lang="sv-SE" dirty="0">
                <a:cs typeface="Arial" panose="020B0604020202020204" pitchFamily="34" charset="0"/>
              </a:rPr>
              <a:t>Alla föreningar i en kommun samlas i en arbetarekommun. Det finns 290 arbetarekommuner i landet. Arbetarekommunen planerar och leder partiets deltagande i allmänna val i kommunen samt utvecklar och samordnar den lokala facklig-politiska verksamheten. Man ansvarar också för att löpande utveckla medlemskapets värde och verka för att fler ska välja att bli medlemmar i Socialdemokraterna. </a:t>
            </a:r>
            <a:br>
              <a:rPr lang="sv-SE" dirty="0">
                <a:cs typeface="Arial" panose="020B0604020202020204" pitchFamily="34" charset="0"/>
              </a:rPr>
            </a:br>
            <a:r>
              <a:rPr lang="sv-SE" dirty="0">
                <a:cs typeface="Arial" panose="020B0604020202020204" pitchFamily="34" charset="0"/>
              </a:rPr>
              <a:t>Arbetarekommunens medlemmar väljer även en styrelse som företräder Socialdemokraterna i hela kommunen.</a:t>
            </a:r>
          </a:p>
          <a:p>
            <a:pPr marL="0" indent="0">
              <a:buNone/>
            </a:pPr>
            <a:endParaRPr lang="sv-SE" dirty="0">
              <a:latin typeface="Garamond" panose="02020404030301010803" pitchFamily="18" charset="0"/>
              <a:cs typeface="Arial" panose="020B0604020202020204" pitchFamily="34" charset="0"/>
            </a:endParaRPr>
          </a:p>
        </p:txBody>
      </p:sp>
      <p:sp>
        <p:nvSpPr>
          <p:cNvPr id="5" name="Rektangel 4"/>
          <p:cNvSpPr/>
          <p:nvPr/>
        </p:nvSpPr>
        <p:spPr>
          <a:xfrm>
            <a:off x="9277738" y="5529037"/>
            <a:ext cx="1390262" cy="196208"/>
          </a:xfrm>
          <a:prstGeom prst="rect">
            <a:avLst/>
          </a:prstGeom>
        </p:spPr>
        <p:txBody>
          <a:bodyPr wrap="square">
            <a:spAutoFit/>
          </a:bodyPr>
          <a:lstStyle/>
          <a:p>
            <a:endParaRPr lang="sv-SE" sz="675" dirty="0"/>
          </a:p>
        </p:txBody>
      </p:sp>
    </p:spTree>
    <p:extLst>
      <p:ext uri="{BB962C8B-B14F-4D97-AF65-F5344CB8AC3E}">
        <p14:creationId xmlns:p14="http://schemas.microsoft.com/office/powerpoint/2010/main" val="307205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04420" y="476250"/>
            <a:ext cx="7634930" cy="1053613"/>
          </a:xfrm>
        </p:spPr>
        <p:txBody>
          <a:bodyPr/>
          <a:lstStyle/>
          <a:p>
            <a:r>
              <a:rPr lang="sv-SE" dirty="0"/>
              <a:t>Vår Organisation</a:t>
            </a:r>
          </a:p>
        </p:txBody>
      </p:sp>
      <p:sp>
        <p:nvSpPr>
          <p:cNvPr id="3" name="Platshållare för innehåll 2"/>
          <p:cNvSpPr>
            <a:spLocks noGrp="1"/>
          </p:cNvSpPr>
          <p:nvPr>
            <p:ph idx="1"/>
          </p:nvPr>
        </p:nvSpPr>
        <p:spPr>
          <a:xfrm>
            <a:off x="2152650" y="2265533"/>
            <a:ext cx="7886700" cy="3459712"/>
          </a:xfrm>
        </p:spPr>
        <p:txBody>
          <a:bodyPr/>
          <a:lstStyle/>
          <a:p>
            <a:pPr marL="0" indent="0">
              <a:buNone/>
            </a:pPr>
            <a:r>
              <a:rPr lang="sv-SE" b="1" dirty="0">
                <a:cs typeface="Arial" panose="020B0604020202020204" pitchFamily="34" charset="0"/>
              </a:rPr>
              <a:t>Partidistrikten</a:t>
            </a:r>
            <a:endParaRPr lang="sv-SE" dirty="0">
              <a:cs typeface="Arial" panose="020B0604020202020204" pitchFamily="34" charset="0"/>
            </a:endParaRPr>
          </a:p>
          <a:p>
            <a:pPr marL="0" indent="0">
              <a:buNone/>
            </a:pPr>
            <a:r>
              <a:rPr lang="sv-SE" dirty="0">
                <a:cs typeface="Arial" panose="020B0604020202020204" pitchFamily="34" charset="0"/>
              </a:rPr>
              <a:t>Alla arbetarekommuner samlas i ett partidistrikt som i de flesta fall omfattar ett län. De 26 partidistrikten har ansvar för politiken i landstinget/hela regionen, hålla kontakt med andra organisationer, utveckla och samordna facklig-politisk verksamhet samt verka för att fler ska välja att bli medlemmar i Socialdemokraterna.   Partidistriktets medlemmar väljer en styrelse för hela distriktet och vilka som ska representera partiet i landsting och riksdag</a:t>
            </a:r>
          </a:p>
        </p:txBody>
      </p:sp>
      <p:sp>
        <p:nvSpPr>
          <p:cNvPr id="5" name="Rektangel 4"/>
          <p:cNvSpPr/>
          <p:nvPr/>
        </p:nvSpPr>
        <p:spPr>
          <a:xfrm>
            <a:off x="9277738" y="5529037"/>
            <a:ext cx="1390262" cy="196208"/>
          </a:xfrm>
          <a:prstGeom prst="rect">
            <a:avLst/>
          </a:prstGeom>
        </p:spPr>
        <p:txBody>
          <a:bodyPr wrap="square">
            <a:spAutoFit/>
          </a:bodyPr>
          <a:lstStyle/>
          <a:p>
            <a:endParaRPr lang="sv-SE" sz="675" dirty="0"/>
          </a:p>
        </p:txBody>
      </p:sp>
    </p:spTree>
    <p:extLst>
      <p:ext uri="{BB962C8B-B14F-4D97-AF65-F5344CB8AC3E}">
        <p14:creationId xmlns:p14="http://schemas.microsoft.com/office/powerpoint/2010/main" val="2690791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04420" y="476250"/>
            <a:ext cx="7634930" cy="1053613"/>
          </a:xfrm>
        </p:spPr>
        <p:txBody>
          <a:bodyPr/>
          <a:lstStyle/>
          <a:p>
            <a:r>
              <a:rPr lang="sv-SE" dirty="0"/>
              <a:t>Vår Organisation</a:t>
            </a:r>
          </a:p>
        </p:txBody>
      </p:sp>
      <p:sp>
        <p:nvSpPr>
          <p:cNvPr id="3" name="Platshållare för innehåll 2"/>
          <p:cNvSpPr>
            <a:spLocks noGrp="1"/>
          </p:cNvSpPr>
          <p:nvPr>
            <p:ph idx="1"/>
          </p:nvPr>
        </p:nvSpPr>
        <p:spPr>
          <a:xfrm>
            <a:off x="2152650" y="2265533"/>
            <a:ext cx="7886700" cy="3459712"/>
          </a:xfrm>
        </p:spPr>
        <p:txBody>
          <a:bodyPr/>
          <a:lstStyle/>
          <a:p>
            <a:pPr marL="0" indent="0">
              <a:buNone/>
            </a:pPr>
            <a:r>
              <a:rPr lang="sv-SE" b="1" dirty="0">
                <a:cs typeface="Arial" panose="020B0604020202020204" pitchFamily="34" charset="0"/>
              </a:rPr>
              <a:t>Partikongressen</a:t>
            </a:r>
            <a:endParaRPr lang="sv-SE" dirty="0">
              <a:cs typeface="Arial" panose="020B0604020202020204" pitchFamily="34" charset="0"/>
            </a:endParaRPr>
          </a:p>
          <a:p>
            <a:pPr marL="0" indent="0">
              <a:buNone/>
            </a:pPr>
            <a:r>
              <a:rPr lang="sv-SE" dirty="0">
                <a:cs typeface="Arial" panose="020B0604020202020204" pitchFamily="34" charset="0"/>
              </a:rPr>
              <a:t>Partiets högsta beslutande organ är partikongressen, som består av 350 valda ombud. På kongressen bestäms de riktlinjer som Socialdemokraterna i kommun, landsting och riksdag sedan utvecklar förslag ifrån. </a:t>
            </a:r>
          </a:p>
          <a:p>
            <a:pPr marL="0" indent="0">
              <a:buNone/>
            </a:pPr>
            <a:r>
              <a:rPr lang="sv-SE" dirty="0">
                <a:cs typeface="Arial" panose="020B0604020202020204" pitchFamily="34" charset="0"/>
              </a:rPr>
              <a:t>Varje partidistrikt får ombud i proportion till medlemsantalet. Kongressombuden väljs av medlemmarna i distrikten.</a:t>
            </a:r>
            <a:br>
              <a:rPr lang="sv-SE" dirty="0">
                <a:cs typeface="Arial" panose="020B0604020202020204" pitchFamily="34" charset="0"/>
              </a:rPr>
            </a:br>
            <a:r>
              <a:rPr lang="sv-SE" dirty="0">
                <a:cs typeface="Arial" panose="020B0604020202020204" pitchFamily="34" charset="0"/>
              </a:rPr>
              <a:t>Partikongressen träffas vart annat år.</a:t>
            </a:r>
          </a:p>
        </p:txBody>
      </p:sp>
      <p:sp>
        <p:nvSpPr>
          <p:cNvPr id="5" name="Rektangel 4"/>
          <p:cNvSpPr/>
          <p:nvPr/>
        </p:nvSpPr>
        <p:spPr>
          <a:xfrm>
            <a:off x="9277738" y="5529037"/>
            <a:ext cx="1390262" cy="196208"/>
          </a:xfrm>
          <a:prstGeom prst="rect">
            <a:avLst/>
          </a:prstGeom>
        </p:spPr>
        <p:txBody>
          <a:bodyPr wrap="square">
            <a:spAutoFit/>
          </a:bodyPr>
          <a:lstStyle/>
          <a:p>
            <a:endParaRPr lang="sv-SE" sz="675" dirty="0"/>
          </a:p>
        </p:txBody>
      </p:sp>
    </p:spTree>
    <p:extLst>
      <p:ext uri="{BB962C8B-B14F-4D97-AF65-F5344CB8AC3E}">
        <p14:creationId xmlns:p14="http://schemas.microsoft.com/office/powerpoint/2010/main" val="578761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04420" y="476250"/>
            <a:ext cx="7634930" cy="1053613"/>
          </a:xfrm>
        </p:spPr>
        <p:txBody>
          <a:bodyPr/>
          <a:lstStyle/>
          <a:p>
            <a:r>
              <a:rPr lang="sv-SE" dirty="0"/>
              <a:t>Vår Organisation</a:t>
            </a:r>
          </a:p>
        </p:txBody>
      </p:sp>
      <p:sp>
        <p:nvSpPr>
          <p:cNvPr id="3" name="Platshållare för innehåll 2"/>
          <p:cNvSpPr>
            <a:spLocks noGrp="1"/>
          </p:cNvSpPr>
          <p:nvPr>
            <p:ph idx="1"/>
          </p:nvPr>
        </p:nvSpPr>
        <p:spPr>
          <a:xfrm>
            <a:off x="2152650" y="2265533"/>
            <a:ext cx="7886700" cy="3263504"/>
          </a:xfrm>
        </p:spPr>
        <p:txBody>
          <a:bodyPr/>
          <a:lstStyle/>
          <a:p>
            <a:pPr marL="0" indent="0">
              <a:buNone/>
            </a:pPr>
            <a:r>
              <a:rPr lang="sv-SE" b="1" dirty="0">
                <a:cs typeface="Arial" panose="020B0604020202020204" pitchFamily="34" charset="0"/>
              </a:rPr>
              <a:t>Partistyrelsen</a:t>
            </a:r>
            <a:endParaRPr lang="sv-SE" dirty="0">
              <a:cs typeface="Arial" panose="020B0604020202020204" pitchFamily="34" charset="0"/>
            </a:endParaRPr>
          </a:p>
          <a:p>
            <a:pPr marL="0" indent="0">
              <a:buNone/>
            </a:pPr>
            <a:r>
              <a:rPr lang="sv-SE" dirty="0">
                <a:cs typeface="Arial" panose="020B0604020202020204" pitchFamily="34" charset="0"/>
              </a:rPr>
              <a:t>Partistyrelsen leder partiets verksamhet, i överensstämmelse med partiets program, stadgar och kongressbeslut. Partistyrelsen är partiets högsta beslutande organ då partikongressen inte är samlad.</a:t>
            </a:r>
          </a:p>
        </p:txBody>
      </p:sp>
      <p:sp>
        <p:nvSpPr>
          <p:cNvPr id="5" name="Rektangel 4"/>
          <p:cNvSpPr/>
          <p:nvPr/>
        </p:nvSpPr>
        <p:spPr>
          <a:xfrm>
            <a:off x="9277738" y="5529037"/>
            <a:ext cx="1390262" cy="196208"/>
          </a:xfrm>
          <a:prstGeom prst="rect">
            <a:avLst/>
          </a:prstGeom>
        </p:spPr>
        <p:txBody>
          <a:bodyPr wrap="square">
            <a:spAutoFit/>
          </a:bodyPr>
          <a:lstStyle/>
          <a:p>
            <a:endParaRPr lang="sv-SE" sz="675" dirty="0"/>
          </a:p>
        </p:txBody>
      </p:sp>
    </p:spTree>
    <p:extLst>
      <p:ext uri="{BB962C8B-B14F-4D97-AF65-F5344CB8AC3E}">
        <p14:creationId xmlns:p14="http://schemas.microsoft.com/office/powerpoint/2010/main" val="112914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404420" y="476250"/>
            <a:ext cx="7634930" cy="1053613"/>
          </a:xfrm>
        </p:spPr>
        <p:txBody>
          <a:bodyPr/>
          <a:lstStyle/>
          <a:p>
            <a:r>
              <a:rPr lang="sv-SE" dirty="0"/>
              <a:t>Vår Organisation</a:t>
            </a:r>
          </a:p>
        </p:txBody>
      </p:sp>
      <p:sp>
        <p:nvSpPr>
          <p:cNvPr id="3" name="Platshållare för innehåll 2"/>
          <p:cNvSpPr>
            <a:spLocks noGrp="1"/>
          </p:cNvSpPr>
          <p:nvPr>
            <p:ph idx="1"/>
          </p:nvPr>
        </p:nvSpPr>
        <p:spPr>
          <a:xfrm>
            <a:off x="2152650" y="2265532"/>
            <a:ext cx="7886700" cy="3816485"/>
          </a:xfrm>
        </p:spPr>
        <p:txBody>
          <a:bodyPr/>
          <a:lstStyle/>
          <a:p>
            <a:pPr marL="0" indent="0">
              <a:buNone/>
            </a:pPr>
            <a:r>
              <a:rPr lang="sv-SE" b="1" dirty="0">
                <a:cs typeface="Arial" panose="020B0604020202020204" pitchFamily="34" charset="0"/>
              </a:rPr>
              <a:t>Verkställande utskottet</a:t>
            </a:r>
            <a:endParaRPr lang="sv-SE" dirty="0">
              <a:cs typeface="Arial" panose="020B0604020202020204" pitchFamily="34" charset="0"/>
            </a:endParaRPr>
          </a:p>
          <a:p>
            <a:pPr marL="0" indent="0">
              <a:buNone/>
            </a:pPr>
            <a:r>
              <a:rPr lang="sv-SE" dirty="0">
                <a:cs typeface="Arial" panose="020B0604020202020204" pitchFamily="34" charset="0"/>
              </a:rPr>
              <a:t>Den omedelbara ledningen av partiets verksamhet har det verkställande utskottet, VU, hand om. VU ansvarar för att fattade beslut blir utförda, och har arbetsgivaransvaret för de anställda vid partistyrelsens kansli. </a:t>
            </a:r>
            <a:br>
              <a:rPr lang="sv-SE" dirty="0">
                <a:cs typeface="Arial" panose="020B0604020202020204" pitchFamily="34" charset="0"/>
              </a:rPr>
            </a:br>
            <a:r>
              <a:rPr lang="sv-SE" dirty="0">
                <a:cs typeface="Arial" panose="020B0604020202020204" pitchFamily="34" charset="0"/>
              </a:rPr>
              <a:t>Partikongressen väljer ordföranden och partisekreteraren i VU särskilt. </a:t>
            </a:r>
            <a:br>
              <a:rPr lang="sv-SE" dirty="0">
                <a:cs typeface="Arial" panose="020B0604020202020204" pitchFamily="34" charset="0"/>
              </a:rPr>
            </a:br>
            <a:r>
              <a:rPr lang="sv-SE" dirty="0">
                <a:cs typeface="Arial" panose="020B0604020202020204" pitchFamily="34" charset="0"/>
              </a:rPr>
              <a:t>Ordföranden för S-kvinnor, SSU, Tro och solidaritet, S-studenter och HBT-S har yttrande- och förslagsrätt i det verkställande utskottet, men inte rösträtt.</a:t>
            </a:r>
          </a:p>
        </p:txBody>
      </p:sp>
      <p:sp>
        <p:nvSpPr>
          <p:cNvPr id="5" name="Rektangel 4"/>
          <p:cNvSpPr/>
          <p:nvPr/>
        </p:nvSpPr>
        <p:spPr>
          <a:xfrm>
            <a:off x="9277738" y="5529037"/>
            <a:ext cx="1390262" cy="196208"/>
          </a:xfrm>
          <a:prstGeom prst="rect">
            <a:avLst/>
          </a:prstGeom>
        </p:spPr>
        <p:txBody>
          <a:bodyPr wrap="square">
            <a:spAutoFit/>
          </a:bodyPr>
          <a:lstStyle/>
          <a:p>
            <a:endParaRPr lang="sv-SE" sz="675" dirty="0"/>
          </a:p>
        </p:txBody>
      </p:sp>
    </p:spTree>
    <p:extLst>
      <p:ext uri="{BB962C8B-B14F-4D97-AF65-F5344CB8AC3E}">
        <p14:creationId xmlns:p14="http://schemas.microsoft.com/office/powerpoint/2010/main" val="13437929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Std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PT S wide.pptx" id="{0EE83813-5331-48BA-ADF7-4B31F5A71A02}" vid="{72AE26DC-1A2B-41AA-AFA9-4E508209109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Template>
  <TotalTime>162</TotalTime>
  <Words>598</Words>
  <Application>Microsoft Office PowerPoint</Application>
  <PresentationFormat>Bredbild</PresentationFormat>
  <Paragraphs>72</Paragraphs>
  <Slides>17</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17</vt:i4>
      </vt:variant>
    </vt:vector>
  </HeadingPairs>
  <TitlesOfParts>
    <vt:vector size="24" baseType="lpstr">
      <vt:lpstr>Arial</vt:lpstr>
      <vt:lpstr>Avenir LT Std 35 Light</vt:lpstr>
      <vt:lpstr>Avenir LT Std 65 Medium</vt:lpstr>
      <vt:lpstr>Calibri</vt:lpstr>
      <vt:lpstr>Garamond</vt:lpstr>
      <vt:lpstr>Kapra Neue Custom</vt:lpstr>
      <vt:lpstr>Socialdemokraterna</vt:lpstr>
      <vt:lpstr>VÅR ORGANISATION OCH DET PARLAMENTARISKA SYSTEMET</vt:lpstr>
      <vt:lpstr>Vår organisation &amp; det parlamentariska systemet</vt:lpstr>
      <vt:lpstr>Vår Organisation</vt:lpstr>
      <vt:lpstr>Vår Organisation</vt:lpstr>
      <vt:lpstr>Vår Organisation</vt:lpstr>
      <vt:lpstr>Vår Organisation</vt:lpstr>
      <vt:lpstr>Vår Organisation</vt:lpstr>
      <vt:lpstr>Vår Organisation</vt:lpstr>
      <vt:lpstr>Vår Organisation</vt:lpstr>
      <vt:lpstr>Parlamentariskt styrelsesätt – </vt:lpstr>
      <vt:lpstr>Nationell nivå - Riksdagen</vt:lpstr>
      <vt:lpstr>Nationell nivå-regeringen</vt:lpstr>
      <vt:lpstr>Regional nivå- landsting/region</vt:lpstr>
      <vt:lpstr>Lokal nivå- kommun</vt:lpstr>
      <vt:lpstr>Hur påverkar enskilda förtroendevalda?</vt:lpstr>
      <vt:lpstr>Motioner – intern påverkan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VÅR ORGANISATION OCH DET PARLAMENTARISKA SYSTEMET</dc:title>
  <dc:creator>Socialdemokraterna i Karlstad</dc:creator>
  <cp:lastModifiedBy>Thomas Frid</cp:lastModifiedBy>
  <cp:revision>6</cp:revision>
  <dcterms:created xsi:type="dcterms:W3CDTF">2020-09-21T09:19:36Z</dcterms:created>
  <dcterms:modified xsi:type="dcterms:W3CDTF">2021-01-31T10:36:09Z</dcterms:modified>
</cp:coreProperties>
</file>