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ags/tag1.xml" ContentType="application/vnd.openxmlformats-officedocument.presentationml.tags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  <p:sldMasterId id="2147483684" r:id="rId2"/>
  </p:sldMasterIdLst>
  <p:notesMasterIdLst>
    <p:notesMasterId r:id="rId14"/>
  </p:notesMasterIdLst>
  <p:sldIdLst>
    <p:sldId id="262" r:id="rId3"/>
    <p:sldId id="263" r:id="rId4"/>
    <p:sldId id="264" r:id="rId5"/>
    <p:sldId id="265" r:id="rId6"/>
    <p:sldId id="260" r:id="rId7"/>
    <p:sldId id="266" r:id="rId8"/>
    <p:sldId id="267" r:id="rId9"/>
    <p:sldId id="268" r:id="rId10"/>
    <p:sldId id="269" r:id="rId11"/>
    <p:sldId id="270" r:id="rId12"/>
    <p:sldId id="259" r:id="rId13"/>
  </p:sldIdLst>
  <p:sldSz cx="12192000" cy="6858000"/>
  <p:notesSz cx="6794500" cy="9906000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 userDrawn="1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tra Axelsson" initials="PA" lastIdx="3" clrIdx="0">
    <p:extLst>
      <p:ext uri="{19B8F6BF-5375-455C-9EA6-DF929625EA0E}">
        <p15:presenceInfo xmlns:p15="http://schemas.microsoft.com/office/powerpoint/2012/main" userId="S::petra.axelsson@socialdemokraterna.se::919a7e82-8434-43e7-a141-a76a127acdb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DCD6"/>
    <a:srgbClr val="ED1B34"/>
    <a:srgbClr val="B40D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070" autoAdjust="0"/>
  </p:normalViewPr>
  <p:slideViewPr>
    <p:cSldViewPr snapToGrid="0">
      <p:cViewPr varScale="1">
        <p:scale>
          <a:sx n="122" d="100"/>
          <a:sy n="122" d="100"/>
        </p:scale>
        <p:origin x="96" y="120"/>
      </p:cViewPr>
      <p:guideLst>
        <p:guide pos="3840"/>
        <p:guide orient="horz"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37B155-E826-46B9-9A3A-888A910707A3}" type="datetimeFigureOut">
              <a:rPr lang="en-US" smtClean="0"/>
              <a:t>1/29/2021</a:t>
            </a:fld>
            <a:endParaRPr lang="en-US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25450" y="1238250"/>
            <a:ext cx="5943600" cy="3343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450" y="4767262"/>
            <a:ext cx="5435600" cy="39004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8ED29D-D7E3-4547-AF0B-728EC45DF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1242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425450" y="1238250"/>
            <a:ext cx="5943600" cy="3343275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18ED29D-D7E3-4547-AF0B-728EC45DF93B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835443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425450" y="1238250"/>
            <a:ext cx="5943600" cy="3343275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ED29D-D7E3-4547-AF0B-728EC45DF93B}" type="slidenum">
              <a:rPr lang="sv-SE" smtClean="0"/>
              <a:t>10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502681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g4b2945fa5a_0_413:notes"/>
          <p:cNvSpPr txBox="1">
            <a:spLocks noGrp="1"/>
          </p:cNvSpPr>
          <p:nvPr>
            <p:ph type="body" idx="1"/>
          </p:nvPr>
        </p:nvSpPr>
        <p:spPr>
          <a:xfrm>
            <a:off x="679450" y="4705349"/>
            <a:ext cx="5435600" cy="445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sv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Feedback upplevs av många som hotfullt. Det har visat sig att bara frågan “Får jag ge dig feedback?” kan upplevas lika hotfullt som att höra steg bakom sig i en mörk gränd….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5" name="Google Shape;265;g4b2945fa5a_0_4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5250" y="742950"/>
            <a:ext cx="6604000" cy="3714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3865527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g4b2945fa5a_0_450:notes"/>
          <p:cNvSpPr txBox="1">
            <a:spLocks noGrp="1"/>
          </p:cNvSpPr>
          <p:nvPr>
            <p:ph type="body" idx="1"/>
          </p:nvPr>
        </p:nvSpPr>
        <p:spPr>
          <a:xfrm>
            <a:off x="679450" y="4705349"/>
            <a:ext cx="5435600" cy="445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 sz="1800" dirty="0">
                <a:solidFill>
                  <a:srgbClr val="21212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- Även om syftet med feedback är att utveckla och motivera, kan vi ibland uppfatta det som anklagelse, kritik eller straff.</a:t>
            </a:r>
            <a:br>
              <a:rPr lang="sv" sz="1800" dirty="0">
                <a:solidFill>
                  <a:srgbClr val="21212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</a:br>
            <a:br>
              <a:rPr lang="sv" sz="1800" dirty="0">
                <a:solidFill>
                  <a:srgbClr val="21212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</a:br>
            <a:r>
              <a:rPr lang="sv" sz="1800" dirty="0">
                <a:solidFill>
                  <a:srgbClr val="21212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-Det aktiverar då vårt hotsystem i hjärnan, vilket gör att vi fokuserar på vårt försvar</a:t>
            </a:r>
            <a:br>
              <a:rPr lang="sv" sz="1800" dirty="0">
                <a:solidFill>
                  <a:srgbClr val="21212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</a:br>
            <a:r>
              <a:rPr lang="sv" sz="1800" dirty="0">
                <a:solidFill>
                  <a:srgbClr val="21212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och faktiskt minskar vår förmåga att förändras.</a:t>
            </a:r>
            <a:endParaRPr sz="1800" dirty="0"/>
          </a:p>
        </p:txBody>
      </p:sp>
      <p:sp>
        <p:nvSpPr>
          <p:cNvPr id="274" name="Google Shape;274;g4b2945fa5a_0_4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5250" y="742950"/>
            <a:ext cx="6604000" cy="3714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349777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g4b2945fa5a_0_486:notes"/>
          <p:cNvSpPr txBox="1">
            <a:spLocks noGrp="1"/>
          </p:cNvSpPr>
          <p:nvPr>
            <p:ph type="body" idx="1"/>
          </p:nvPr>
        </p:nvSpPr>
        <p:spPr>
          <a:xfrm>
            <a:off x="679450" y="4705349"/>
            <a:ext cx="5435600" cy="445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254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 sz="1800" dirty="0">
                <a:solidFill>
                  <a:srgbClr val="21212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-Men utan feedback/återkoppling finns det en risk att vi skulle se vårt beteende bara genom våra egna </a:t>
            </a:r>
            <a:r>
              <a:rPr lang="sv" sz="1800" dirty="0">
                <a:solidFill>
                  <a:srgbClr val="212121"/>
                </a:solidFill>
                <a:highlight>
                  <a:srgbClr val="FFFFFF"/>
                </a:highlight>
              </a:rPr>
              <a:t>ögon</a:t>
            </a:r>
            <a:r>
              <a:rPr lang="sv" sz="1800" dirty="0">
                <a:solidFill>
                  <a:srgbClr val="21212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...</a:t>
            </a:r>
            <a:br>
              <a:rPr lang="sv" sz="1800" dirty="0">
                <a:solidFill>
                  <a:srgbClr val="21212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</a:br>
            <a:r>
              <a:rPr lang="sv" sz="1800" dirty="0">
                <a:solidFill>
                  <a:srgbClr val="21212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-Feedback som ges i en belönande process,</a:t>
            </a:r>
            <a:endParaRPr sz="1800" dirty="0">
              <a:solidFill>
                <a:srgbClr val="212121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marR="254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 sz="1800" dirty="0">
                <a:solidFill>
                  <a:srgbClr val="21212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dvs som inte leder till hot-respons kan leda till personlig utveckling, högre välmående och bättre prestationer</a:t>
            </a:r>
            <a:r>
              <a:rPr lang="sv" sz="2400" dirty="0">
                <a:solidFill>
                  <a:srgbClr val="212121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.</a:t>
            </a:r>
            <a:endParaRPr sz="2400" dirty="0"/>
          </a:p>
        </p:txBody>
      </p:sp>
      <p:sp>
        <p:nvSpPr>
          <p:cNvPr id="282" name="Google Shape;282;g4b2945fa5a_0_4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95250" y="742950"/>
            <a:ext cx="6604000" cy="3714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6463150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425450" y="1238250"/>
            <a:ext cx="5943600" cy="3343275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-Att fråga om feedback skapar en givande process inom alla områden av SCARF! -Eftersom du frågar efter återkopplingen är din status inte hotad. </a:t>
            </a:r>
          </a:p>
          <a:p>
            <a:r>
              <a:rPr lang="sv-SE" dirty="0"/>
              <a:t>-Återkopplingen sätter dig inte i ett </a:t>
            </a:r>
            <a:r>
              <a:rPr lang="sv-SE" dirty="0" err="1"/>
              <a:t>osäkerhets-läge</a:t>
            </a:r>
            <a:r>
              <a:rPr lang="sv-SE" dirty="0"/>
              <a:t> eftersom du har kontroll över   situationen och det kommer också att få dig att uppleva självstyre. </a:t>
            </a:r>
          </a:p>
          <a:p>
            <a:r>
              <a:rPr lang="sv-SE" dirty="0"/>
              <a:t>-Eftersom du väljer vem du vill be om feedback, kommer du förmodligen att fråga någon du känner dig trygg med och därigenom inte riskera din relation. </a:t>
            </a:r>
          </a:p>
          <a:p>
            <a:r>
              <a:rPr lang="sv-SE" dirty="0"/>
              <a:t>-Av samma anledning är det mycket osannolikt att du kommer att känna att feedbacken är orättvist.</a:t>
            </a:r>
          </a:p>
          <a:p>
            <a:r>
              <a:rPr lang="sv-SE" dirty="0"/>
              <a:t>-Ställ frågor som hjälper människor att hitta egna svar och göra egna insikter och dra egna slutsatser. Insikter utlöser belöningssystemet (ökar dopaminnivåerna i hjärnan), skapar nya kopplingar i neuron-kretsarna och stöder långsiktigt minne</a:t>
            </a:r>
          </a:p>
          <a:p>
            <a:endParaRPr lang="sv-SE" dirty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ED29D-D7E3-4547-AF0B-728EC45DF93B}" type="slidenum">
              <a:rPr lang="sv-SE" smtClean="0"/>
              <a:t>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438539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425450" y="1238250"/>
            <a:ext cx="5943600" cy="3343275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ED29D-D7E3-4547-AF0B-728EC45DF93B}" type="slidenum">
              <a:rPr lang="sv-SE" smtClean="0"/>
              <a:t>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631028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425450" y="1238250"/>
            <a:ext cx="5943600" cy="3343275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ED29D-D7E3-4547-AF0B-728EC45DF93B}" type="slidenum">
              <a:rPr lang="sv-SE" smtClean="0"/>
              <a:t>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312551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425450" y="1238250"/>
            <a:ext cx="5943600" cy="3343275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ED29D-D7E3-4547-AF0B-728EC45DF93B}" type="slidenum">
              <a:rPr lang="sv-SE" smtClean="0"/>
              <a:t>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91835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425450" y="1238250"/>
            <a:ext cx="5943600" cy="3343275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ED29D-D7E3-4547-AF0B-728EC45DF93B}" type="slidenum">
              <a:rPr lang="sv-SE" smtClean="0"/>
              <a:t>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2728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Bildobjekt 12">
            <a:extLst>
              <a:ext uri="{FF2B5EF4-FFF2-40B4-BE49-F238E27FC236}">
                <a16:creationId xmlns:a16="http://schemas.microsoft.com/office/drawing/2014/main" id="{B53703D8-CEB9-4C86-8AD4-11466FC2E0A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714"/>
            <a:ext cx="12192000" cy="6854572"/>
          </a:xfrm>
          <a:prstGeom prst="rect">
            <a:avLst/>
          </a:prstGeom>
        </p:spPr>
      </p:pic>
      <p:sp>
        <p:nvSpPr>
          <p:cNvPr id="6150" name="Rectangle 6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162050" y="1183133"/>
            <a:ext cx="9613900" cy="4212317"/>
          </a:xfrm>
          <a:prstGeom prst="rect">
            <a:avLst/>
          </a:prstGeom>
        </p:spPr>
        <p:txBody>
          <a:bodyPr tIns="180000" anchor="t" anchorCtr="0"/>
          <a:lstStyle>
            <a:lvl1pPr algn="l">
              <a:defRPr sz="84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913953AB-E7C9-43E8-B896-8E1A1025564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755150" y="4688567"/>
            <a:ext cx="1854000" cy="164746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Rubrik och två innehållsdelar">
  <p:cSld name="Rubrik och två innehållsdelar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6"/>
          <p:cNvSpPr txBox="1">
            <a:spLocks noGrp="1"/>
          </p:cNvSpPr>
          <p:nvPr>
            <p:ph type="title"/>
          </p:nvPr>
        </p:nvSpPr>
        <p:spPr>
          <a:xfrm>
            <a:off x="1871133" y="1052512"/>
            <a:ext cx="8157600" cy="12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609585" marR="0" lvl="5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219170" marR="0" lvl="6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828754" marR="0" lvl="7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438339" marR="0" lvl="8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9" name="Google Shape;69;p16"/>
          <p:cNvSpPr txBox="1">
            <a:spLocks noGrp="1"/>
          </p:cNvSpPr>
          <p:nvPr>
            <p:ph type="body" idx="1"/>
          </p:nvPr>
        </p:nvSpPr>
        <p:spPr>
          <a:xfrm>
            <a:off x="1871133" y="2492375"/>
            <a:ext cx="3923200" cy="321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609585" marR="0" lvl="0" indent="-507987" algn="l" rtl="0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457189" algn="l" rt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423323" algn="l" rt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406390" algn="l" rtl="0">
              <a:lnSpc>
                <a:spcPct val="8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89457" algn="l" rtl="0">
              <a:lnSpc>
                <a:spcPct val="8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»"/>
              <a:defRPr sz="13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89457" algn="l" rtl="0">
              <a:lnSpc>
                <a:spcPct val="8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»"/>
              <a:defRPr sz="13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89457" algn="l" rtl="0">
              <a:lnSpc>
                <a:spcPct val="8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»"/>
              <a:defRPr sz="13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89457" algn="l" rtl="0">
              <a:lnSpc>
                <a:spcPct val="8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»"/>
              <a:defRPr sz="13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89457" algn="l" rtl="0"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>
                <a:schemeClr val="dk1"/>
              </a:buClr>
              <a:buSzPts val="1000"/>
              <a:buFont typeface="Arial"/>
              <a:buChar char="»"/>
              <a:defRPr sz="13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0" name="Google Shape;70;p16"/>
          <p:cNvSpPr txBox="1">
            <a:spLocks noGrp="1"/>
          </p:cNvSpPr>
          <p:nvPr>
            <p:ph type="dt" idx="10"/>
          </p:nvPr>
        </p:nvSpPr>
        <p:spPr>
          <a:xfrm>
            <a:off x="607483" y="149225"/>
            <a:ext cx="2844800" cy="4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09585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1917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754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438339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047924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657509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267093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876678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1" name="Google Shape;71;p16"/>
          <p:cNvSpPr txBox="1">
            <a:spLocks noGrp="1"/>
          </p:cNvSpPr>
          <p:nvPr>
            <p:ph type="ftr" idx="11"/>
          </p:nvPr>
        </p:nvSpPr>
        <p:spPr>
          <a:xfrm>
            <a:off x="4163481" y="149225"/>
            <a:ext cx="3860800" cy="4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09585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1917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754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438339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047924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657509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267093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876678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2" name="Google Shape;72;p16"/>
          <p:cNvSpPr txBox="1">
            <a:spLocks noGrp="1"/>
          </p:cNvSpPr>
          <p:nvPr>
            <p:ph type="sldNum" idx="12"/>
          </p:nvPr>
        </p:nvSpPr>
        <p:spPr>
          <a:xfrm>
            <a:off x="8735483" y="149225"/>
            <a:ext cx="2844800" cy="4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sv" smtClean="0"/>
              <a:pPr/>
              <a:t>‹#›</a:t>
            </a:fld>
            <a:endParaRPr lang="sv"/>
          </a:p>
        </p:txBody>
      </p:sp>
      <p:sp>
        <p:nvSpPr>
          <p:cNvPr id="73" name="Google Shape;73;p16"/>
          <p:cNvSpPr txBox="1">
            <a:spLocks noGrp="1"/>
          </p:cNvSpPr>
          <p:nvPr>
            <p:ph type="body" idx="2"/>
          </p:nvPr>
        </p:nvSpPr>
        <p:spPr>
          <a:xfrm>
            <a:off x="6105676" y="2492375"/>
            <a:ext cx="3923200" cy="321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609585" marR="0" lvl="0" indent="-507987" algn="l" rtl="0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457189" algn="l" rt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423323" algn="l" rt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406390" algn="l" rtl="0">
              <a:lnSpc>
                <a:spcPct val="8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89457" algn="l" rtl="0">
              <a:lnSpc>
                <a:spcPct val="8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»"/>
              <a:defRPr sz="13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89457" algn="l" rtl="0">
              <a:lnSpc>
                <a:spcPct val="8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»"/>
              <a:defRPr sz="13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89457" algn="l" rtl="0">
              <a:lnSpc>
                <a:spcPct val="8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»"/>
              <a:defRPr sz="13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89457" algn="l" rtl="0">
              <a:lnSpc>
                <a:spcPct val="8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»"/>
              <a:defRPr sz="13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89457" algn="l" rtl="0"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>
                <a:schemeClr val="dk1"/>
              </a:buClr>
              <a:buSzPts val="1000"/>
              <a:buFont typeface="Arial"/>
              <a:buChar char="»"/>
              <a:defRPr sz="13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74932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dast rubrik" type="titleOnly">
  <p:cSld name="Endast rubrik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>
            <a:spLocks noGrp="1"/>
          </p:cNvSpPr>
          <p:nvPr>
            <p:ph type="title"/>
          </p:nvPr>
        </p:nvSpPr>
        <p:spPr>
          <a:xfrm>
            <a:off x="1871133" y="1052512"/>
            <a:ext cx="8157600" cy="12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609585" marR="0" lvl="5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219170" marR="0" lvl="6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828754" marR="0" lvl="7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438339" marR="0" lvl="8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6" name="Google Shape;76;p17"/>
          <p:cNvSpPr txBox="1">
            <a:spLocks noGrp="1"/>
          </p:cNvSpPr>
          <p:nvPr>
            <p:ph type="dt" idx="10"/>
          </p:nvPr>
        </p:nvSpPr>
        <p:spPr>
          <a:xfrm>
            <a:off x="607483" y="149225"/>
            <a:ext cx="2844800" cy="4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09585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1917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754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438339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047924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657509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267093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876678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7" name="Google Shape;77;p17"/>
          <p:cNvSpPr txBox="1">
            <a:spLocks noGrp="1"/>
          </p:cNvSpPr>
          <p:nvPr>
            <p:ph type="ftr" idx="11"/>
          </p:nvPr>
        </p:nvSpPr>
        <p:spPr>
          <a:xfrm>
            <a:off x="4163481" y="149225"/>
            <a:ext cx="3860800" cy="4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09585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1917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754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438339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047924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657509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267093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876678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8" name="Google Shape;78;p17"/>
          <p:cNvSpPr txBox="1">
            <a:spLocks noGrp="1"/>
          </p:cNvSpPr>
          <p:nvPr>
            <p:ph type="sldNum" idx="12"/>
          </p:nvPr>
        </p:nvSpPr>
        <p:spPr>
          <a:xfrm>
            <a:off x="8735483" y="149225"/>
            <a:ext cx="2844800" cy="4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sv" smtClean="0"/>
              <a:pPr/>
              <a:t>‹#›</a:t>
            </a:fld>
            <a:endParaRPr lang="sv"/>
          </a:p>
        </p:txBody>
      </p:sp>
    </p:spTree>
    <p:extLst>
      <p:ext uri="{BB962C8B-B14F-4D97-AF65-F5344CB8AC3E}">
        <p14:creationId xmlns:p14="http://schemas.microsoft.com/office/powerpoint/2010/main" val="2128692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 och innehåll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173600" y="2570400"/>
            <a:ext cx="7560000" cy="2944800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spcAft>
                <a:spcPts val="300"/>
              </a:spcAft>
              <a:defRPr/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9ABB3-B004-4F43-99F2-5F6F81193A3C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Rubrik 6">
            <a:extLst>
              <a:ext uri="{FF2B5EF4-FFF2-40B4-BE49-F238E27FC236}">
                <a16:creationId xmlns:a16="http://schemas.microsoft.com/office/drawing/2014/main" id="{2C474EA3-B419-4857-94F6-E0A2EBA8E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pic>
        <p:nvPicPr>
          <p:cNvPr id="8" name="Bildobjekt 16">
            <a:extLst>
              <a:ext uri="{FF2B5EF4-FFF2-40B4-BE49-F238E27FC236}">
                <a16:creationId xmlns:a16="http://schemas.microsoft.com/office/drawing/2014/main" id="{9F17E83D-2BCB-4780-AA06-16BAFFBEEDB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56979" y="5273268"/>
            <a:ext cx="1224000" cy="1086152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5C7293-DAF3-421A-8E6E-E23855CE320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5">
            <a:extLst>
              <a:ext uri="{FF2B5EF4-FFF2-40B4-BE49-F238E27FC236}">
                <a16:creationId xmlns:a16="http://schemas.microsoft.com/office/drawing/2014/main" id="{672BBA37-E6EB-42A9-BB84-8E15D4B74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pic>
        <p:nvPicPr>
          <p:cNvPr id="7" name="Bildobjekt 16">
            <a:extLst>
              <a:ext uri="{FF2B5EF4-FFF2-40B4-BE49-F238E27FC236}">
                <a16:creationId xmlns:a16="http://schemas.microsoft.com/office/drawing/2014/main" id="{9F17E83D-2BCB-4780-AA06-16BAFFBEEDB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56979" y="5273268"/>
            <a:ext cx="1224000" cy="108615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 (ros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173600" y="2570400"/>
            <a:ext cx="7560000" cy="2944800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spcAft>
                <a:spcPts val="300"/>
              </a:spcAft>
              <a:defRPr/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9ABB3-B004-4F43-99F2-5F6F81193A3C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Rubrik 6">
            <a:extLst>
              <a:ext uri="{FF2B5EF4-FFF2-40B4-BE49-F238E27FC236}">
                <a16:creationId xmlns:a16="http://schemas.microsoft.com/office/drawing/2014/main" id="{2C474EA3-B419-4857-94F6-E0A2EBA8E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269984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 (ro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5C7293-DAF3-421A-8E6E-E23855CE3205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5">
            <a:extLst>
              <a:ext uri="{FF2B5EF4-FFF2-40B4-BE49-F238E27FC236}">
                <a16:creationId xmlns:a16="http://schemas.microsoft.com/office/drawing/2014/main" id="{672BBA37-E6EB-42A9-BB84-8E15D4B74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641443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bild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>
            <a:extLst>
              <a:ext uri="{FF2B5EF4-FFF2-40B4-BE49-F238E27FC236}">
                <a16:creationId xmlns:a16="http://schemas.microsoft.com/office/drawing/2014/main" id="{65E0CB62-06CF-4357-84A4-03AB6349D25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714"/>
            <a:ext cx="12192000" cy="6854572"/>
          </a:xfrm>
          <a:prstGeom prst="rect">
            <a:avLst/>
          </a:prstGeom>
        </p:spPr>
      </p:pic>
      <p:pic>
        <p:nvPicPr>
          <p:cNvPr id="14" name="Bildobjekt 13">
            <a:extLst>
              <a:ext uri="{FF2B5EF4-FFF2-40B4-BE49-F238E27FC236}">
                <a16:creationId xmlns:a16="http://schemas.microsoft.com/office/drawing/2014/main" id="{913953AB-E7C9-43E8-B896-8E1A1025564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755150" y="4688567"/>
            <a:ext cx="1854000" cy="1647468"/>
          </a:xfrm>
          <a:prstGeom prst="rect">
            <a:avLst/>
          </a:prstGeom>
        </p:spPr>
      </p:pic>
      <p:sp>
        <p:nvSpPr>
          <p:cNvPr id="8" name="textruta 7">
            <a:extLst>
              <a:ext uri="{FF2B5EF4-FFF2-40B4-BE49-F238E27FC236}">
                <a16:creationId xmlns:a16="http://schemas.microsoft.com/office/drawing/2014/main" id="{D00F94DA-5798-4145-917A-AE47D0E3914F}"/>
              </a:ext>
            </a:extLst>
          </p:cNvPr>
          <p:cNvSpPr txBox="1"/>
          <p:nvPr userDrawn="1"/>
        </p:nvSpPr>
        <p:spPr>
          <a:xfrm>
            <a:off x="1205607" y="2237257"/>
            <a:ext cx="10104077" cy="2282333"/>
          </a:xfrm>
          <a:prstGeom prst="rect">
            <a:avLst/>
          </a:prstGeom>
          <a:noFill/>
        </p:spPr>
        <p:txBody>
          <a:bodyPr wrap="square" lIns="0" tIns="180000" rIns="0" bIns="0" rtlCol="0">
            <a:spAutoFit/>
          </a:bodyPr>
          <a:lstStyle/>
          <a:p>
            <a:pPr>
              <a:lnSpc>
                <a:spcPct val="80000"/>
              </a:lnSpc>
            </a:pPr>
            <a:r>
              <a:rPr lang="sv-SE" sz="8300" cap="all" baseline="0" dirty="0">
                <a:solidFill>
                  <a:schemeClr val="bg1"/>
                </a:solidFill>
                <a:latin typeface="+mj-lt"/>
              </a:rPr>
              <a:t>Ett starkare samhälle.</a:t>
            </a:r>
          </a:p>
          <a:p>
            <a:pPr>
              <a:lnSpc>
                <a:spcPct val="80000"/>
              </a:lnSpc>
            </a:pPr>
            <a:r>
              <a:rPr lang="sv-SE" sz="8300" cap="all" baseline="0" dirty="0">
                <a:solidFill>
                  <a:schemeClr val="bg1"/>
                </a:solidFill>
                <a:latin typeface="+mj-lt"/>
              </a:rPr>
              <a:t>Ett tryggare Sverige.</a:t>
            </a:r>
          </a:p>
        </p:txBody>
      </p:sp>
    </p:spTree>
    <p:extLst>
      <p:ext uri="{BB962C8B-B14F-4D97-AF65-F5344CB8AC3E}">
        <p14:creationId xmlns:p14="http://schemas.microsoft.com/office/powerpoint/2010/main" val="4002773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bild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>
            <a:extLst>
              <a:ext uri="{FF2B5EF4-FFF2-40B4-BE49-F238E27FC236}">
                <a16:creationId xmlns:a16="http://schemas.microsoft.com/office/drawing/2014/main" id="{65E0CB62-06CF-4357-84A4-03AB6349D25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714"/>
            <a:ext cx="12192000" cy="6854572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274FBCDD-2D73-1F49-826A-160CB3CFCAC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397970" y="2148029"/>
            <a:ext cx="3681820" cy="32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955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om" type="blank">
  <p:cSld name="Tom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4"/>
          <p:cNvSpPr txBox="1">
            <a:spLocks noGrp="1"/>
          </p:cNvSpPr>
          <p:nvPr>
            <p:ph type="dt" idx="10"/>
          </p:nvPr>
        </p:nvSpPr>
        <p:spPr>
          <a:xfrm>
            <a:off x="607483" y="149225"/>
            <a:ext cx="2844800" cy="4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09585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1917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754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438339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047924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657509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267093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876678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9" name="Google Shape;59;p14"/>
          <p:cNvSpPr txBox="1">
            <a:spLocks noGrp="1"/>
          </p:cNvSpPr>
          <p:nvPr>
            <p:ph type="ftr" idx="11"/>
          </p:nvPr>
        </p:nvSpPr>
        <p:spPr>
          <a:xfrm>
            <a:off x="4163481" y="149225"/>
            <a:ext cx="3860800" cy="4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09585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1917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754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438339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047924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657509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267093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876678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sldNum" idx="12"/>
          </p:nvPr>
        </p:nvSpPr>
        <p:spPr>
          <a:xfrm>
            <a:off x="8735483" y="149225"/>
            <a:ext cx="2844800" cy="4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sv" smtClean="0"/>
              <a:pPr/>
              <a:t>‹#›</a:t>
            </a:fld>
            <a:endParaRPr lang="sv"/>
          </a:p>
        </p:txBody>
      </p:sp>
    </p:spTree>
    <p:extLst>
      <p:ext uri="{BB962C8B-B14F-4D97-AF65-F5344CB8AC3E}">
        <p14:creationId xmlns:p14="http://schemas.microsoft.com/office/powerpoint/2010/main" val="2124224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Rubrik och innehåll" type="obj">
  <p:cSld name="Rubrik och innehåll">
    <p:bg>
      <p:bgPr>
        <a:solidFill>
          <a:schemeClr val="lt1"/>
        </a:solid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 txBox="1">
            <a:spLocks noGrp="1"/>
          </p:cNvSpPr>
          <p:nvPr>
            <p:ph type="title"/>
          </p:nvPr>
        </p:nvSpPr>
        <p:spPr>
          <a:xfrm>
            <a:off x="1871133" y="1052512"/>
            <a:ext cx="8157600" cy="12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4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609585" marR="0" lvl="5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219170" marR="0" lvl="6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828754" marR="0" lvl="7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438339" marR="0" lvl="8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8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3" name="Google Shape;63;p15"/>
          <p:cNvSpPr txBox="1">
            <a:spLocks noGrp="1"/>
          </p:cNvSpPr>
          <p:nvPr>
            <p:ph type="body" idx="1"/>
          </p:nvPr>
        </p:nvSpPr>
        <p:spPr>
          <a:xfrm>
            <a:off x="1871133" y="2492375"/>
            <a:ext cx="8157600" cy="321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609585" marR="0" lvl="0" indent="-507987" algn="l" rtl="0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1219170" marR="0" lvl="1" indent="-457189" algn="l" rt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828754" marR="0" lvl="2" indent="-423323" algn="l" rtl="0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438339" marR="0" lvl="3" indent="-406390" algn="l" rtl="0">
              <a:lnSpc>
                <a:spcPct val="8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3047924" marR="0" lvl="4" indent="-389457" algn="l" rtl="0">
              <a:lnSpc>
                <a:spcPct val="8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»"/>
              <a:defRPr sz="13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657509" marR="0" lvl="5" indent="-389457" algn="l" rtl="0">
              <a:lnSpc>
                <a:spcPct val="8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»"/>
              <a:defRPr sz="13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4267093" marR="0" lvl="6" indent="-389457" algn="l" rtl="0">
              <a:lnSpc>
                <a:spcPct val="8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»"/>
              <a:defRPr sz="13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76678" marR="0" lvl="7" indent="-389457" algn="l" rtl="0">
              <a:lnSpc>
                <a:spcPct val="8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»"/>
              <a:defRPr sz="13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5486263" marR="0" lvl="8" indent="-389457" algn="l" rtl="0">
              <a:lnSpc>
                <a:spcPct val="80000"/>
              </a:lnSpc>
              <a:spcBef>
                <a:spcPts val="200"/>
              </a:spcBef>
              <a:spcAft>
                <a:spcPts val="200"/>
              </a:spcAft>
              <a:buClr>
                <a:schemeClr val="dk1"/>
              </a:buClr>
              <a:buSzPts val="1000"/>
              <a:buFont typeface="Arial"/>
              <a:buChar char="»"/>
              <a:defRPr sz="133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4" name="Google Shape;64;p15"/>
          <p:cNvSpPr txBox="1">
            <a:spLocks noGrp="1"/>
          </p:cNvSpPr>
          <p:nvPr>
            <p:ph type="dt" idx="10"/>
          </p:nvPr>
        </p:nvSpPr>
        <p:spPr>
          <a:xfrm>
            <a:off x="607483" y="149225"/>
            <a:ext cx="2844800" cy="4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09585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1917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754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438339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047924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657509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267093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876678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5" name="Google Shape;65;p15"/>
          <p:cNvSpPr txBox="1">
            <a:spLocks noGrp="1"/>
          </p:cNvSpPr>
          <p:nvPr>
            <p:ph type="ftr" idx="11"/>
          </p:nvPr>
        </p:nvSpPr>
        <p:spPr>
          <a:xfrm>
            <a:off x="4163481" y="149225"/>
            <a:ext cx="3860800" cy="4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09585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1917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754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438339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047924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657509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267093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876678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6" name="Google Shape;66;p15"/>
          <p:cNvSpPr txBox="1">
            <a:spLocks noGrp="1"/>
          </p:cNvSpPr>
          <p:nvPr>
            <p:ph type="sldNum" idx="12"/>
          </p:nvPr>
        </p:nvSpPr>
        <p:spPr>
          <a:xfrm>
            <a:off x="8735483" y="149225"/>
            <a:ext cx="2844800" cy="4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sv" smtClean="0"/>
              <a:pPr/>
              <a:t>‹#›</a:t>
            </a:fld>
            <a:endParaRPr lang="sv"/>
          </a:p>
        </p:txBody>
      </p:sp>
    </p:spTree>
    <p:extLst>
      <p:ext uri="{BB962C8B-B14F-4D97-AF65-F5344CB8AC3E}">
        <p14:creationId xmlns:p14="http://schemas.microsoft.com/office/powerpoint/2010/main" val="2321013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ags" Target="../tags/tag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6.jp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Bildobjekt 18">
            <a:extLst>
              <a:ext uri="{FF2B5EF4-FFF2-40B4-BE49-F238E27FC236}">
                <a16:creationId xmlns:a16="http://schemas.microsoft.com/office/drawing/2014/main" id="{78EC6EB9-F10D-4113-BF4C-AA46D5D2E6A2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0" y="8589"/>
            <a:ext cx="12192000" cy="6854572"/>
          </a:xfrm>
          <a:prstGeom prst="rect">
            <a:avLst/>
          </a:prstGeom>
        </p:spPr>
      </p:pic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173892" y="476250"/>
            <a:ext cx="7561591" cy="1755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/>
              <a:t>Klicka här för att ändra format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73892" y="2571321"/>
            <a:ext cx="7561591" cy="2945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8379" y="6405646"/>
            <a:ext cx="3860800" cy="223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latin typeface="+mn-lt"/>
              </a:defRPr>
            </a:lvl1pPr>
          </a:lstStyle>
          <a:p>
            <a:endParaRPr lang="sv-SE" dirty="0"/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147049" y="252942"/>
            <a:ext cx="792000" cy="223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+mn-lt"/>
              </a:defRPr>
            </a:lvl1pPr>
          </a:lstStyle>
          <a:p>
            <a:fld id="{46085A6D-D083-4792-977F-F5A10C3755B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2" name="xxLanguageTextBox"/>
          <p:cNvSpPr/>
          <p:nvPr userDrawn="1">
            <p:custDataLst>
              <p:tags r:id="rId9"/>
            </p:custDataLst>
          </p:nvPr>
        </p:nvSpPr>
        <p:spPr>
          <a:xfrm>
            <a:off x="0" y="0"/>
            <a:ext cx="16933" cy="1270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sv-SE"/>
          </a:p>
        </p:txBody>
      </p:sp>
      <p:pic>
        <p:nvPicPr>
          <p:cNvPr id="17" name="Bildobjekt 16">
            <a:extLst>
              <a:ext uri="{FF2B5EF4-FFF2-40B4-BE49-F238E27FC236}">
                <a16:creationId xmlns:a16="http://schemas.microsoft.com/office/drawing/2014/main" id="{9F17E83D-2BCB-4780-AA06-16BAFFBEEDB6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10356979" y="5273268"/>
            <a:ext cx="1224000" cy="108615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2" r:id="rId2"/>
    <p:sldLayoutId id="2147483656" r:id="rId3"/>
    <p:sldLayoutId id="2147483681" r:id="rId4"/>
    <p:sldLayoutId id="2147483682" r:id="rId5"/>
    <p:sldLayoutId id="2147483680" r:id="rId6"/>
    <p:sldLayoutId id="2147483683" r:id="rId7"/>
  </p:sldLayoutIdLst>
  <p:txStyles>
    <p:titleStyle>
      <a:lvl1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5400" b="1" cap="all" baseline="0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268288" indent="-268288" algn="l" rtl="0" eaLnBrk="1" fontAlgn="base" hangingPunct="1">
        <a:lnSpc>
          <a:spcPct val="100000"/>
        </a:lnSpc>
        <a:spcBef>
          <a:spcPts val="600"/>
        </a:spcBef>
        <a:spcAft>
          <a:spcPts val="200"/>
        </a:spcAft>
        <a:buClr>
          <a:schemeClr val="accent2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100000"/>
        </a:lnSpc>
        <a:spcBef>
          <a:spcPts val="0"/>
        </a:spcBef>
        <a:spcAft>
          <a:spcPts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lnSpc>
          <a:spcPct val="100000"/>
        </a:lnSpc>
        <a:spcBef>
          <a:spcPts val="0"/>
        </a:spcBef>
        <a:spcAft>
          <a:spcPts val="0"/>
        </a:spcAft>
        <a:buChar char="•"/>
        <a:defRPr sz="1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lnSpc>
          <a:spcPct val="100000"/>
        </a:lnSpc>
        <a:spcBef>
          <a:spcPts val="0"/>
        </a:spcBef>
        <a:spcAft>
          <a:spcPts val="0"/>
        </a:spcAft>
        <a:buChar char="–"/>
        <a:defRPr sz="12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lnSpc>
          <a:spcPct val="100000"/>
        </a:lnSpc>
        <a:spcBef>
          <a:spcPts val="0"/>
        </a:spcBef>
        <a:spcAft>
          <a:spcPts val="0"/>
        </a:spcAft>
        <a:buChar char="»"/>
        <a:defRPr sz="1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lnSpc>
          <a:spcPct val="80000"/>
        </a:lnSpc>
        <a:spcBef>
          <a:spcPct val="15000"/>
        </a:spcBef>
        <a:spcAft>
          <a:spcPct val="15000"/>
        </a:spcAft>
        <a:buChar char="»"/>
        <a:defRPr sz="1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lnSpc>
          <a:spcPct val="80000"/>
        </a:lnSpc>
        <a:spcBef>
          <a:spcPct val="15000"/>
        </a:spcBef>
        <a:spcAft>
          <a:spcPct val="15000"/>
        </a:spcAft>
        <a:buChar char="»"/>
        <a:defRPr sz="1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lnSpc>
          <a:spcPct val="80000"/>
        </a:lnSpc>
        <a:spcBef>
          <a:spcPct val="15000"/>
        </a:spcBef>
        <a:spcAft>
          <a:spcPct val="15000"/>
        </a:spcAft>
        <a:buChar char="»"/>
        <a:defRPr sz="1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lnSpc>
          <a:spcPct val="80000"/>
        </a:lnSpc>
        <a:spcBef>
          <a:spcPct val="15000"/>
        </a:spcBef>
        <a:spcAft>
          <a:spcPct val="15000"/>
        </a:spcAft>
        <a:buChar char="»"/>
        <a:defRPr sz="1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1871133" y="1052512"/>
            <a:ext cx="8157600" cy="12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6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1871133" y="2492375"/>
            <a:ext cx="8157600" cy="321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810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8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8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4800" algn="l" rtl="0">
              <a:lnSpc>
                <a:spcPct val="80000"/>
              </a:lnSpc>
              <a:spcBef>
                <a:spcPts val="21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2100" algn="l" rtl="0">
              <a:lnSpc>
                <a:spcPct val="8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»"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2100" algn="l" rtl="0">
              <a:lnSpc>
                <a:spcPct val="80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»"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2100" algn="l" rtl="0">
              <a:lnSpc>
                <a:spcPct val="80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»"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2100" algn="l" rtl="0">
              <a:lnSpc>
                <a:spcPct val="80000"/>
              </a:lnSpc>
              <a:spcBef>
                <a:spcPts val="15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»"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2100" algn="l" rtl="0">
              <a:lnSpc>
                <a:spcPct val="80000"/>
              </a:lnSpc>
              <a:spcBef>
                <a:spcPts val="150"/>
              </a:spcBef>
              <a:spcAft>
                <a:spcPts val="150"/>
              </a:spcAft>
              <a:buClr>
                <a:schemeClr val="dk1"/>
              </a:buClr>
              <a:buSzPts val="1000"/>
              <a:buFont typeface="Arial"/>
              <a:buChar char="»"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dt" idx="10"/>
          </p:nvPr>
        </p:nvSpPr>
        <p:spPr>
          <a:xfrm>
            <a:off x="607483" y="149225"/>
            <a:ext cx="2844800" cy="4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09585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1917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754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438339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047924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657509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267093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876678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ftr" idx="11"/>
          </p:nvPr>
        </p:nvSpPr>
        <p:spPr>
          <a:xfrm>
            <a:off x="4163481" y="149225"/>
            <a:ext cx="3860800" cy="4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09585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21917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754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438339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3047924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657509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267093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876678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ldNum" idx="12"/>
          </p:nvPr>
        </p:nvSpPr>
        <p:spPr>
          <a:xfrm>
            <a:off x="8735483" y="149225"/>
            <a:ext cx="2844800" cy="4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sv" smtClean="0"/>
              <a:pPr/>
              <a:t>‹#›</a:t>
            </a:fld>
            <a:endParaRPr lang="sv"/>
          </a:p>
        </p:txBody>
      </p:sp>
      <p:pic>
        <p:nvPicPr>
          <p:cNvPr id="56" name="Google Shape;56;p1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304776" y="5897569"/>
            <a:ext cx="4565600" cy="75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82399694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0261293-872C-49DF-AEC5-D19413139D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sz="4400" dirty="0">
                <a:solidFill>
                  <a:srgbClr val="FFFFFF"/>
                </a:solidFill>
                <a:latin typeface="Garamond" panose="02020404030301010803" pitchFamily="18" charset="0"/>
              </a:rPr>
              <a:t>Feedback</a:t>
            </a:r>
            <a:br>
              <a:rPr lang="sv-SE" sz="4400" dirty="0">
                <a:solidFill>
                  <a:srgbClr val="FFFFFF"/>
                </a:solidFill>
                <a:latin typeface="Garamond" panose="02020404030301010803" pitchFamily="18" charset="0"/>
              </a:rPr>
            </a:br>
            <a:br>
              <a:rPr lang="sv-SE" sz="4400" dirty="0">
                <a:solidFill>
                  <a:srgbClr val="FFFFFF"/>
                </a:solidFill>
                <a:latin typeface="Garamond" panose="02020404030301010803" pitchFamily="18" charset="0"/>
              </a:rPr>
            </a:br>
            <a:r>
              <a:rPr lang="sv-SE" sz="4400" dirty="0">
                <a:solidFill>
                  <a:srgbClr val="FFFFFF"/>
                </a:solidFill>
                <a:latin typeface="Garamond" panose="02020404030301010803" pitchFamily="18" charset="0"/>
              </a:rPr>
              <a:t>Grundläggande ledarskapsutbildning för dig som har uppdrag i, </a:t>
            </a:r>
            <a:br>
              <a:rPr lang="sv-SE" sz="4400" dirty="0">
                <a:solidFill>
                  <a:srgbClr val="FFFFFF"/>
                </a:solidFill>
                <a:latin typeface="Garamond" panose="02020404030301010803" pitchFamily="18" charset="0"/>
              </a:rPr>
            </a:br>
            <a:r>
              <a:rPr lang="sv-SE" sz="4400" dirty="0">
                <a:solidFill>
                  <a:srgbClr val="FFFFFF"/>
                </a:solidFill>
                <a:latin typeface="Garamond" panose="02020404030301010803" pitchFamily="18" charset="0"/>
              </a:rPr>
              <a:t>eller åt, partiet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258009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64722" y="2570400"/>
            <a:ext cx="7560000" cy="3732746"/>
          </a:xfrm>
        </p:spPr>
        <p:txBody>
          <a:bodyPr/>
          <a:lstStyle/>
          <a:p>
            <a:r>
              <a:rPr lang="sv-SE" dirty="0"/>
              <a:t>Reflektera enskilt, baserat på frågorna:</a:t>
            </a:r>
            <a:br>
              <a:rPr lang="sv-SE" dirty="0"/>
            </a:br>
            <a:r>
              <a:rPr lang="sv-SE" dirty="0"/>
              <a:t>-Hur kändes det att förbereda?</a:t>
            </a:r>
            <a:br>
              <a:rPr lang="sv-SE" dirty="0"/>
            </a:br>
            <a:r>
              <a:rPr lang="sv-SE" dirty="0"/>
              <a:t>-Hur kändes det att få feedback?</a:t>
            </a:r>
            <a:br>
              <a:rPr lang="sv-SE" dirty="0"/>
            </a:br>
            <a:r>
              <a:rPr lang="sv-SE" dirty="0"/>
              <a:t>-Hur kändes det att ge feedback?</a:t>
            </a:r>
            <a:br>
              <a:rPr lang="sv-SE" dirty="0"/>
            </a:br>
            <a:endParaRPr lang="sv-SE" dirty="0"/>
          </a:p>
          <a:p>
            <a:r>
              <a:rPr lang="sv-SE" dirty="0"/>
              <a:t>Dela era reflektioner i gruppen.</a:t>
            </a:r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Hjärnsmart feedback – </a:t>
            </a:r>
            <a:br>
              <a:rPr lang="sv-SE" dirty="0"/>
            </a:br>
            <a:r>
              <a:rPr lang="sv-SE" dirty="0"/>
              <a:t>Reflektion</a:t>
            </a:r>
          </a:p>
        </p:txBody>
      </p:sp>
    </p:spTree>
    <p:extLst>
      <p:ext uri="{BB962C8B-B14F-4D97-AF65-F5344CB8AC3E}">
        <p14:creationId xmlns:p14="http://schemas.microsoft.com/office/powerpoint/2010/main" val="28343045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05273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45"/>
          <p:cNvSpPr/>
          <p:nvPr/>
        </p:nvSpPr>
        <p:spPr>
          <a:xfrm>
            <a:off x="2033315" y="2347743"/>
            <a:ext cx="8125200" cy="341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defTabSz="121917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defTabSz="121917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endParaRPr sz="2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defTabSz="1219170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endParaRPr sz="24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marL="609585" indent="-304792" defTabSz="1219170" fontAlgn="auto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</a:pPr>
            <a:endParaRPr sz="1867" kern="0">
              <a:solidFill>
                <a:srgbClr val="000000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268" name="Google Shape;268;p45"/>
          <p:cNvSpPr/>
          <p:nvPr/>
        </p:nvSpPr>
        <p:spPr>
          <a:xfrm>
            <a:off x="1194467" y="984101"/>
            <a:ext cx="9758400" cy="104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algn="ctr" defTabSz="1219170" fontAlgn="auto">
              <a:spcBef>
                <a:spcPts val="0"/>
              </a:spcBef>
              <a:spcAft>
                <a:spcPts val="0"/>
              </a:spcAft>
              <a:buClr>
                <a:srgbClr val="ED1B34"/>
              </a:buClr>
            </a:pPr>
            <a:r>
              <a:rPr lang="sv" sz="4800" b="1" kern="0">
                <a:solidFill>
                  <a:srgbClr val="ED1B34"/>
                </a:solidFill>
                <a:latin typeface="Arial"/>
                <a:cs typeface="Arial"/>
                <a:sym typeface="Arial"/>
              </a:rPr>
              <a:t>Feedback ur ett neurovetenskapligt perspektiv</a:t>
            </a: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cxnSp>
        <p:nvCxnSpPr>
          <p:cNvPr id="269" name="Google Shape;269;p45"/>
          <p:cNvCxnSpPr/>
          <p:nvPr/>
        </p:nvCxnSpPr>
        <p:spPr>
          <a:xfrm rot="10800000">
            <a:off x="1200199" y="2181647"/>
            <a:ext cx="9782000" cy="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270" name="Google Shape;270;p4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71" name="Google Shape;271;p45"/>
          <p:cNvSpPr txBox="1"/>
          <p:nvPr/>
        </p:nvSpPr>
        <p:spPr>
          <a:xfrm>
            <a:off x="-22333" y="2143351"/>
            <a:ext cx="12192000" cy="85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 defTabSz="1219170" fontAlgn="auto">
              <a:spcBef>
                <a:spcPts val="0"/>
              </a:spcBef>
              <a:spcAft>
                <a:spcPts val="0"/>
              </a:spcAft>
              <a:buClr>
                <a:srgbClr val="ED1B34"/>
              </a:buClr>
            </a:pPr>
            <a:r>
              <a:rPr lang="sv" sz="6400" b="1" kern="0">
                <a:solidFill>
                  <a:srgbClr val="ED1B34"/>
                </a:solidFill>
                <a:latin typeface="Arial"/>
                <a:cs typeface="Arial"/>
                <a:sym typeface="Arial"/>
              </a:rPr>
              <a:t>Får jag ge dig Feedback?</a:t>
            </a:r>
            <a:r>
              <a:rPr lang="sv" sz="4800" b="1" kern="0">
                <a:solidFill>
                  <a:srgbClr val="ED1B34"/>
                </a:solidFill>
                <a:latin typeface="Arial"/>
                <a:cs typeface="Arial"/>
                <a:sym typeface="Arial"/>
              </a:rPr>
              <a:t> </a:t>
            </a: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67517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46"/>
          <p:cNvSpPr/>
          <p:nvPr/>
        </p:nvSpPr>
        <p:spPr>
          <a:xfrm>
            <a:off x="1869315" y="2330093"/>
            <a:ext cx="8125200" cy="341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</a:pPr>
            <a:endParaRPr sz="32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defTabSz="121917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sv" sz="3200" kern="0">
                <a:solidFill>
                  <a:srgbClr val="212121"/>
                </a:solidFill>
                <a:highlight>
                  <a:srgbClr val="FFFFFF"/>
                </a:highlight>
                <a:latin typeface="Arial"/>
                <a:cs typeface="Arial"/>
                <a:sym typeface="Arial"/>
              </a:rPr>
              <a:t>- Även om syftet med feedback är att utveckla och motivera, kan vi ibland uppfatta det som anklagelse, kritik eller straff.</a:t>
            </a:r>
            <a:br>
              <a:rPr lang="sv" sz="3200" kern="0">
                <a:solidFill>
                  <a:srgbClr val="212121"/>
                </a:solidFill>
                <a:highlight>
                  <a:srgbClr val="FFFFFF"/>
                </a:highlight>
                <a:latin typeface="Arial"/>
                <a:cs typeface="Arial"/>
                <a:sym typeface="Arial"/>
              </a:rPr>
            </a:br>
            <a:br>
              <a:rPr lang="sv" sz="3200" kern="0">
                <a:solidFill>
                  <a:srgbClr val="212121"/>
                </a:solidFill>
                <a:highlight>
                  <a:srgbClr val="FFFFFF"/>
                </a:highlight>
                <a:latin typeface="Arial"/>
                <a:cs typeface="Arial"/>
                <a:sym typeface="Arial"/>
              </a:rPr>
            </a:br>
            <a:r>
              <a:rPr lang="sv" sz="3200" kern="0">
                <a:solidFill>
                  <a:srgbClr val="212121"/>
                </a:solidFill>
                <a:highlight>
                  <a:srgbClr val="FFFFFF"/>
                </a:highlight>
                <a:latin typeface="Arial"/>
                <a:cs typeface="Arial"/>
                <a:sym typeface="Arial"/>
              </a:rPr>
              <a:t>-Det aktiverar då vårt hotsystem i hjärnan, vilket gör att vi fokuserar på vårt försvar</a:t>
            </a:r>
            <a:br>
              <a:rPr lang="sv" sz="3200" kern="0">
                <a:solidFill>
                  <a:srgbClr val="212121"/>
                </a:solidFill>
                <a:highlight>
                  <a:srgbClr val="FFFFFF"/>
                </a:highlight>
                <a:latin typeface="Arial"/>
                <a:cs typeface="Arial"/>
                <a:sym typeface="Arial"/>
              </a:rPr>
            </a:br>
            <a:r>
              <a:rPr lang="sv" sz="3200" kern="0">
                <a:solidFill>
                  <a:srgbClr val="212121"/>
                </a:solidFill>
                <a:highlight>
                  <a:srgbClr val="FFFFFF"/>
                </a:highlight>
                <a:latin typeface="Arial"/>
                <a:cs typeface="Arial"/>
                <a:sym typeface="Arial"/>
              </a:rPr>
              <a:t>och faktiskt minskar vår förmåga att förändras.</a:t>
            </a:r>
            <a:endParaRPr sz="3200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277" name="Google Shape;277;p46"/>
          <p:cNvSpPr/>
          <p:nvPr/>
        </p:nvSpPr>
        <p:spPr>
          <a:xfrm>
            <a:off x="1194467" y="984101"/>
            <a:ext cx="9758400" cy="104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algn="ctr" defTabSz="1219170" fontAlgn="auto">
              <a:spcBef>
                <a:spcPts val="0"/>
              </a:spcBef>
              <a:spcAft>
                <a:spcPts val="0"/>
              </a:spcAft>
              <a:buClr>
                <a:srgbClr val="ED1B34"/>
              </a:buClr>
            </a:pPr>
            <a:r>
              <a:rPr lang="sv" sz="4800" b="1" kern="0">
                <a:solidFill>
                  <a:srgbClr val="ED1B34"/>
                </a:solidFill>
                <a:latin typeface="Arial"/>
                <a:cs typeface="Arial"/>
                <a:sym typeface="Arial"/>
              </a:rPr>
              <a:t>Feedback ur ett neurovetenskapligt perspektiv</a:t>
            </a: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cxnSp>
        <p:nvCxnSpPr>
          <p:cNvPr id="278" name="Google Shape;278;p46"/>
          <p:cNvCxnSpPr/>
          <p:nvPr/>
        </p:nvCxnSpPr>
        <p:spPr>
          <a:xfrm rot="10800000">
            <a:off x="1200199" y="2181647"/>
            <a:ext cx="9782000" cy="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279" name="Google Shape;279;p4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" y="0"/>
            <a:ext cx="12192001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91816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4" name="Google Shape;284;p4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020550" y="1"/>
            <a:ext cx="10065235" cy="6705601"/>
          </a:xfrm>
          <a:prstGeom prst="rect">
            <a:avLst/>
          </a:prstGeom>
          <a:noFill/>
          <a:ln>
            <a:noFill/>
          </a:ln>
        </p:spPr>
      </p:pic>
      <p:sp>
        <p:nvSpPr>
          <p:cNvPr id="285" name="Google Shape;285;p47"/>
          <p:cNvSpPr txBox="1"/>
          <p:nvPr/>
        </p:nvSpPr>
        <p:spPr>
          <a:xfrm>
            <a:off x="8964467" y="5972333"/>
            <a:ext cx="6894000" cy="80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defTabSz="121917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pic>
        <p:nvPicPr>
          <p:cNvPr id="286" name="Google Shape;286;p4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593434" y="5448234"/>
            <a:ext cx="3482868" cy="1328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31138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73600" y="2570400"/>
            <a:ext cx="7560000" cy="3732746"/>
          </a:xfrm>
        </p:spPr>
        <p:txBody>
          <a:bodyPr/>
          <a:lstStyle/>
          <a:p>
            <a:pPr marL="0" indent="0">
              <a:buNone/>
            </a:pPr>
            <a:r>
              <a:rPr lang="sv-SE" dirty="0"/>
              <a:t>Så, hur ger vi feedback på ett sätt som minskar risken att vi upplever hot och går i försvar…?</a:t>
            </a:r>
          </a:p>
          <a:p>
            <a:r>
              <a:rPr lang="sv-SE" dirty="0"/>
              <a:t>Bygg en organisationskultur där man frågar efter feedback!</a:t>
            </a:r>
          </a:p>
          <a:p>
            <a:r>
              <a:rPr lang="sv-SE" dirty="0"/>
              <a:t>Välj ett coachande förhållningssätt.</a:t>
            </a:r>
          </a:p>
          <a:p>
            <a:r>
              <a:rPr lang="sv-SE" dirty="0"/>
              <a:t>Ställ öppna frågor som hjälper människor att dra egna slutsatser och göra egna insikter.</a:t>
            </a:r>
          </a:p>
          <a:p>
            <a:endParaRPr lang="sv-SE" dirty="0"/>
          </a:p>
          <a:p>
            <a:endParaRPr lang="sv-SE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Hjärnsmart feedback</a:t>
            </a:r>
          </a:p>
        </p:txBody>
      </p:sp>
    </p:spTree>
    <p:extLst>
      <p:ext uri="{BB962C8B-B14F-4D97-AF65-F5344CB8AC3E}">
        <p14:creationId xmlns:p14="http://schemas.microsoft.com/office/powerpoint/2010/main" val="39663453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73600" y="2570400"/>
            <a:ext cx="7560000" cy="3732746"/>
          </a:xfrm>
        </p:spPr>
        <p:txBody>
          <a:bodyPr/>
          <a:lstStyle/>
          <a:p>
            <a:pPr marL="0" indent="0">
              <a:buNone/>
            </a:pPr>
            <a:r>
              <a:rPr lang="sv-SE" dirty="0"/>
              <a:t>Feedback modell - "Tre frågor”</a:t>
            </a:r>
          </a:p>
          <a:p>
            <a:pPr marL="0" indent="0">
              <a:buNone/>
            </a:pPr>
            <a:r>
              <a:rPr lang="sv-SE" dirty="0"/>
              <a:t>Kan användas både för att ge uppskattande och utvecklande feedback</a:t>
            </a:r>
          </a:p>
          <a:p>
            <a:endParaRPr lang="sv-SE" dirty="0"/>
          </a:p>
          <a:p>
            <a:endParaRPr lang="sv-SE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Hjärnsmart feedback</a:t>
            </a:r>
          </a:p>
        </p:txBody>
      </p:sp>
    </p:spTree>
    <p:extLst>
      <p:ext uri="{BB962C8B-B14F-4D97-AF65-F5344CB8AC3E}">
        <p14:creationId xmlns:p14="http://schemas.microsoft.com/office/powerpoint/2010/main" val="27138243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73600" y="2570400"/>
            <a:ext cx="7560000" cy="3732746"/>
          </a:xfrm>
        </p:spPr>
        <p:txBody>
          <a:bodyPr/>
          <a:lstStyle/>
          <a:p>
            <a:pPr marL="0" indent="0">
              <a:buNone/>
            </a:pPr>
            <a:r>
              <a:rPr lang="sv-SE" dirty="0"/>
              <a:t>Feedback modell - "Tre frågor”</a:t>
            </a:r>
          </a:p>
          <a:p>
            <a:pPr marL="0" indent="0">
              <a:buNone/>
            </a:pPr>
            <a:r>
              <a:rPr lang="sv-SE" dirty="0"/>
              <a:t>Kan användas både för att ge </a:t>
            </a:r>
            <a:r>
              <a:rPr lang="sv-SE" b="1" dirty="0"/>
              <a:t>uppskattande</a:t>
            </a:r>
            <a:r>
              <a:rPr lang="sv-SE" dirty="0"/>
              <a:t> och utvecklande feedback</a:t>
            </a:r>
          </a:p>
          <a:p>
            <a:pPr marL="0" indent="0">
              <a:buNone/>
            </a:pPr>
            <a:r>
              <a:rPr lang="sv-SE" dirty="0"/>
              <a:t>Tre stegs </a:t>
            </a:r>
            <a:r>
              <a:rPr lang="sv-SE" b="1" dirty="0"/>
              <a:t>uppskattande</a:t>
            </a:r>
            <a:r>
              <a:rPr lang="sv-SE" dirty="0"/>
              <a:t> feedback</a:t>
            </a:r>
            <a:br>
              <a:rPr lang="sv-SE" dirty="0"/>
            </a:br>
            <a:r>
              <a:rPr lang="sv-SE" dirty="0"/>
              <a:t>-Gratulera personen till något som gått bra!</a:t>
            </a:r>
            <a:br>
              <a:rPr lang="sv-SE" dirty="0"/>
            </a:br>
            <a:r>
              <a:rPr lang="sv-SE" dirty="0"/>
              <a:t>-Fråga, "Hur gjorde du det?"</a:t>
            </a:r>
            <a:br>
              <a:rPr lang="sv-SE" dirty="0"/>
            </a:br>
            <a:r>
              <a:rPr lang="sv-SE" dirty="0"/>
              <a:t>-Fråga, "Vad säger detta om dig och dina egenskaper?</a:t>
            </a:r>
          </a:p>
          <a:p>
            <a:endParaRPr lang="sv-SE" dirty="0"/>
          </a:p>
          <a:p>
            <a:endParaRPr lang="sv-SE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Hjärnsmart feedback</a:t>
            </a:r>
          </a:p>
        </p:txBody>
      </p:sp>
    </p:spTree>
    <p:extLst>
      <p:ext uri="{BB962C8B-B14F-4D97-AF65-F5344CB8AC3E}">
        <p14:creationId xmlns:p14="http://schemas.microsoft.com/office/powerpoint/2010/main" val="6598257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73600" y="2570400"/>
            <a:ext cx="7560000" cy="3732746"/>
          </a:xfrm>
        </p:spPr>
        <p:txBody>
          <a:bodyPr/>
          <a:lstStyle/>
          <a:p>
            <a:pPr marL="0" indent="0">
              <a:buNone/>
            </a:pPr>
            <a:r>
              <a:rPr lang="sv-SE" dirty="0"/>
              <a:t>Feedback modell - "Tre frågor”</a:t>
            </a:r>
          </a:p>
          <a:p>
            <a:pPr marL="0" indent="0">
              <a:buNone/>
            </a:pPr>
            <a:r>
              <a:rPr lang="sv-SE" dirty="0"/>
              <a:t>Kan användas både för att ge uppskattande och </a:t>
            </a:r>
            <a:r>
              <a:rPr lang="sv-SE" b="1" dirty="0"/>
              <a:t>utvecklande</a:t>
            </a:r>
            <a:r>
              <a:rPr lang="sv-SE" dirty="0"/>
              <a:t> feedback</a:t>
            </a:r>
          </a:p>
          <a:p>
            <a:pPr marL="0" indent="0">
              <a:buNone/>
            </a:pPr>
            <a:r>
              <a:rPr lang="sv-SE" dirty="0"/>
              <a:t>Tre steg </a:t>
            </a:r>
            <a:r>
              <a:rPr lang="sv-SE" b="1" dirty="0"/>
              <a:t>utvecklande</a:t>
            </a:r>
            <a:r>
              <a:rPr lang="sv-SE" dirty="0"/>
              <a:t> feedback</a:t>
            </a:r>
            <a:br>
              <a:rPr lang="sv-SE" dirty="0"/>
            </a:br>
            <a:r>
              <a:rPr lang="sv-SE" dirty="0"/>
              <a:t>-Fråga, "Vad var det du ville uppnå?"</a:t>
            </a:r>
            <a:br>
              <a:rPr lang="sv-SE" dirty="0"/>
            </a:br>
            <a:r>
              <a:rPr lang="sv-SE" dirty="0"/>
              <a:t>-Fråga, "Vad lärde du dig av det här?"</a:t>
            </a:r>
            <a:br>
              <a:rPr lang="sv-SE" dirty="0"/>
            </a:br>
            <a:r>
              <a:rPr lang="sv-SE" dirty="0"/>
              <a:t>-Fråga, "Vad ska du göra annorlunda nästa gång?"</a:t>
            </a:r>
          </a:p>
          <a:p>
            <a:endParaRPr lang="sv-SE" dirty="0"/>
          </a:p>
          <a:p>
            <a:endParaRPr lang="sv-SE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Hjärnsmart feedback</a:t>
            </a:r>
          </a:p>
        </p:txBody>
      </p:sp>
    </p:spTree>
    <p:extLst>
      <p:ext uri="{BB962C8B-B14F-4D97-AF65-F5344CB8AC3E}">
        <p14:creationId xmlns:p14="http://schemas.microsoft.com/office/powerpoint/2010/main" val="40249556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73600" y="2570400"/>
            <a:ext cx="9142252" cy="3732746"/>
          </a:xfrm>
        </p:spPr>
        <p:txBody>
          <a:bodyPr/>
          <a:lstStyle/>
          <a:p>
            <a:r>
              <a:rPr lang="sv-SE" dirty="0"/>
              <a:t>Låt oss praktisera! </a:t>
            </a:r>
            <a:br>
              <a:rPr lang="sv-SE" dirty="0"/>
            </a:br>
            <a:r>
              <a:rPr lang="sv-SE" dirty="0"/>
              <a:t>Ge uppskattande feedback i mindre grupper</a:t>
            </a:r>
          </a:p>
          <a:p>
            <a:r>
              <a:rPr lang="sv-SE" dirty="0"/>
              <a:t>Förbered en post-it var till alla i din lilla grupp inklusive dig själv. Skriv namn på mottagaren högst upp på lappen och ditt eget namn längst ner - </a:t>
            </a:r>
            <a:r>
              <a:rPr lang="sv-SE" b="1" i="1" dirty="0"/>
              <a:t>Arbeta enskilt under tystnad</a:t>
            </a:r>
            <a:br>
              <a:rPr lang="sv-SE" dirty="0"/>
            </a:br>
            <a:r>
              <a:rPr lang="sv-SE" dirty="0"/>
              <a:t>Använd formulering:</a:t>
            </a:r>
            <a:br>
              <a:rPr lang="sv-SE" dirty="0"/>
            </a:br>
            <a:r>
              <a:rPr lang="sv-SE" dirty="0"/>
              <a:t>“Vad jag uppskattar med dig är...” för de andra deltagarna, och för dig själv: “Vad jag uppskattar med mig själv är...</a:t>
            </a:r>
          </a:p>
          <a:p>
            <a:r>
              <a:rPr lang="sv-SE" dirty="0"/>
              <a:t>Dela feedback i grupperna. En i taget.</a:t>
            </a:r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Hjärnsmart feedback – </a:t>
            </a:r>
            <a:br>
              <a:rPr lang="sv-SE" dirty="0"/>
            </a:br>
            <a:r>
              <a:rPr lang="sv-SE" dirty="0"/>
              <a:t>Ge uppskattande feedback</a:t>
            </a:r>
          </a:p>
        </p:txBody>
      </p:sp>
    </p:spTree>
    <p:extLst>
      <p:ext uri="{BB962C8B-B14F-4D97-AF65-F5344CB8AC3E}">
        <p14:creationId xmlns:p14="http://schemas.microsoft.com/office/powerpoint/2010/main" val="163975190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G_LANGUAGETEXTBOX" val="Sv"/>
</p:tagLst>
</file>

<file path=ppt/theme/theme1.xml><?xml version="1.0" encoding="utf-8"?>
<a:theme xmlns:a="http://schemas.openxmlformats.org/drawingml/2006/main" name="Socialdemokraterna">
  <a:themeElements>
    <a:clrScheme name="Socialdemokraterna ny">
      <a:dk1>
        <a:srgbClr val="000000"/>
      </a:dk1>
      <a:lt1>
        <a:srgbClr val="FFFFFF"/>
      </a:lt1>
      <a:dk2>
        <a:srgbClr val="9C9E9F"/>
      </a:dk2>
      <a:lt2>
        <a:srgbClr val="DDDDDD"/>
      </a:lt2>
      <a:accent1>
        <a:srgbClr val="B40D1E"/>
      </a:accent1>
      <a:accent2>
        <a:srgbClr val="ED1B34"/>
      </a:accent2>
      <a:accent3>
        <a:srgbClr val="FFDCD6"/>
      </a:accent3>
      <a:accent4>
        <a:srgbClr val="000000"/>
      </a:accent4>
      <a:accent5>
        <a:srgbClr val="7F7F7F"/>
      </a:accent5>
      <a:accent6>
        <a:srgbClr val="A5A5A5"/>
      </a:accent6>
      <a:hlink>
        <a:srgbClr val="292929"/>
      </a:hlink>
      <a:folHlink>
        <a:srgbClr val="4D4D4D"/>
      </a:folHlink>
    </a:clrScheme>
    <a:fontScheme name="Socialdemokraterna">
      <a:majorFont>
        <a:latin typeface="Kapra Neue Custom"/>
        <a:ea typeface=""/>
        <a:cs typeface=""/>
      </a:majorFont>
      <a:minorFont>
        <a:latin typeface="Avenir LT Pro 65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spcBef>
            <a:spcPts val="600"/>
          </a:spcBef>
          <a:spcAft>
            <a:spcPts val="300"/>
          </a:spcAft>
          <a:defRPr sz="2400" dirty="0" err="1" smtClean="0"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PT S wide.pptx" id="{D309139B-C5CA-4961-B7D2-2E471F08073A}" vid="{C9A81B95-742E-464F-8A95-CCB3CFD03F33}"/>
    </a:ext>
  </a:extLst>
</a:theme>
</file>

<file path=ppt/theme/theme2.xml><?xml version="1.0" encoding="utf-8"?>
<a:theme xmlns:a="http://schemas.openxmlformats.org/drawingml/2006/main" name="Socialdemokraterna - Grå bakgrund">
  <a:themeElements>
    <a:clrScheme name="Socialdemokraterna">
      <a:dk1>
        <a:srgbClr val="000000"/>
      </a:dk1>
      <a:lt1>
        <a:srgbClr val="FFFFFF"/>
      </a:lt1>
      <a:dk2>
        <a:srgbClr val="9C9E9F"/>
      </a:dk2>
      <a:lt2>
        <a:srgbClr val="DDDDDD"/>
      </a:lt2>
      <a:accent1>
        <a:srgbClr val="9C9E9F"/>
      </a:accent1>
      <a:accent2>
        <a:srgbClr val="ED1B34"/>
      </a:accent2>
      <a:accent3>
        <a:srgbClr val="FFFFFF"/>
      </a:accent3>
      <a:accent4>
        <a:srgbClr val="000000"/>
      </a:accent4>
      <a:accent5>
        <a:srgbClr val="CBCCCD"/>
      </a:accent5>
      <a:accent6>
        <a:srgbClr val="D7172E"/>
      </a:accent6>
      <a:hlink>
        <a:srgbClr val="292929"/>
      </a:hlink>
      <a:folHlink>
        <a:srgbClr val="4D4D4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 S wide</Template>
  <TotalTime>28</TotalTime>
  <Words>692</Words>
  <Application>Microsoft Office PowerPoint</Application>
  <PresentationFormat>Bredbild</PresentationFormat>
  <Paragraphs>52</Paragraphs>
  <Slides>11</Slides>
  <Notes>10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11</vt:i4>
      </vt:variant>
    </vt:vector>
  </HeadingPairs>
  <TitlesOfParts>
    <vt:vector size="19" baseType="lpstr">
      <vt:lpstr>Arial</vt:lpstr>
      <vt:lpstr>Avenir LT Pro 65 Medium</vt:lpstr>
      <vt:lpstr>Calibri</vt:lpstr>
      <vt:lpstr>Garamond</vt:lpstr>
      <vt:lpstr>Kapra Neue Custom</vt:lpstr>
      <vt:lpstr>Proxima Nova</vt:lpstr>
      <vt:lpstr>Socialdemokraterna</vt:lpstr>
      <vt:lpstr>Socialdemokraterna - Grå bakgrund</vt:lpstr>
      <vt:lpstr>Feedback  Grundläggande ledarskapsutbildning för dig som har uppdrag i,  eller åt, partiet</vt:lpstr>
      <vt:lpstr>PowerPoint-presentation</vt:lpstr>
      <vt:lpstr>PowerPoint-presentation</vt:lpstr>
      <vt:lpstr>PowerPoint-presentation</vt:lpstr>
      <vt:lpstr>Hjärnsmart feedback</vt:lpstr>
      <vt:lpstr>Hjärnsmart feedback</vt:lpstr>
      <vt:lpstr>Hjärnsmart feedback</vt:lpstr>
      <vt:lpstr>Hjärnsmart feedback</vt:lpstr>
      <vt:lpstr>Hjärnsmart feedback –  Ge uppskattande feedback</vt:lpstr>
      <vt:lpstr>Hjärnsmart feedback –  Reflektion</vt:lpstr>
      <vt:lpstr>PowerPoint-presentation</vt:lpstr>
    </vt:vector>
  </TitlesOfParts>
  <Company>Riksdagen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Feedback  Grundläggande ledarskapsutbildning för dig som har uppdrag i,  eller åt, partiet</dc:title>
  <dc:creator>Thomas Frid</dc:creator>
  <cp:lastModifiedBy>Thomas Frid</cp:lastModifiedBy>
  <cp:revision>6</cp:revision>
  <cp:lastPrinted>2020-01-23T14:03:20Z</cp:lastPrinted>
  <dcterms:created xsi:type="dcterms:W3CDTF">2019-08-02T12:25:47Z</dcterms:created>
  <dcterms:modified xsi:type="dcterms:W3CDTF">2021-01-29T10:08:53Z</dcterms:modified>
</cp:coreProperties>
</file>