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6"/>
  </p:notesMasterIdLst>
  <p:sldIdLst>
    <p:sldId id="257" r:id="rId2"/>
    <p:sldId id="260" r:id="rId3"/>
    <p:sldId id="259" r:id="rId4"/>
    <p:sldId id="261" r:id="rId5"/>
  </p:sldIdLst>
  <p:sldSz cx="12192000" cy="6858000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a Axelsson" initials="PA" lastIdx="3" clrIdx="0">
    <p:extLst>
      <p:ext uri="{19B8F6BF-5375-455C-9EA6-DF929625EA0E}">
        <p15:presenceInfo xmlns:p15="http://schemas.microsoft.com/office/powerpoint/2012/main" userId="S::petra.axelsson@socialdemokraterna.se::919a7e82-8434-43e7-a141-a76a127acdb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CD6"/>
    <a:srgbClr val="ED1B34"/>
    <a:srgbClr val="B40D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A2F1B6-72AF-CBBB-0497-A5DB4623D081}" v="2" dt="2020-04-27T19:41:19.0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138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7B155-E826-46B9-9A3A-888A910707A3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ED29D-D7E3-4547-AF0B-728EC45DF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24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 kommer de kommande 45 minuterna att påbörja ett arbete med den Socialdemokratiska ledarskapsidén</a:t>
            </a:r>
          </a:p>
          <a:p>
            <a:r>
              <a:rPr lang="sv-SE" dirty="0"/>
              <a:t>Den antogs av PS för ganska precis ett år sedan och ligger till grund för alla Ledarskapsutbildningar vi genomför</a:t>
            </a:r>
          </a:p>
          <a:p>
            <a:r>
              <a:rPr lang="sv-SE" dirty="0"/>
              <a:t>Grundläggande ledarskapsutbildning – för alla med uppdrag i, eller åt, partiet</a:t>
            </a:r>
          </a:p>
          <a:p>
            <a:r>
              <a:rPr lang="sv-SE" dirty="0"/>
              <a:t>Påbyggnad för de som leder partivänner</a:t>
            </a:r>
          </a:p>
          <a:p>
            <a:r>
              <a:rPr lang="sv-SE" dirty="0"/>
              <a:t>Avancerad för våra allra främsta företrädare</a:t>
            </a:r>
          </a:p>
          <a:p>
            <a:r>
              <a:rPr lang="sv-SE" dirty="0"/>
              <a:t>Utgångspunkten är att vi </a:t>
            </a:r>
            <a:r>
              <a:rPr lang="sv-SE" u="sng" dirty="0"/>
              <a:t>ALLA</a:t>
            </a:r>
            <a:r>
              <a:rPr lang="sv-SE" dirty="0"/>
              <a:t> är ledare och ska bära de Socialdemokratiska värderingarna i vårt sätt att vara, bemöta varandra – och andra</a:t>
            </a:r>
          </a:p>
          <a:p>
            <a:r>
              <a:rPr lang="sv-SE" dirty="0"/>
              <a:t>Vi måste vara </a:t>
            </a:r>
            <a:r>
              <a:rPr lang="sv-SE"/>
              <a:t>våra värderingar!!</a:t>
            </a: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5718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Ledarskapsidén är generellt hållen</a:t>
            </a:r>
            <a:br>
              <a:rPr lang="sv-SE" dirty="0"/>
            </a:br>
            <a:r>
              <a:rPr lang="sv-SE" dirty="0"/>
              <a:t>Ha på er jämställdhetsglasögon och tänk avdelningen/kansliet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3853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9359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B53703D8-CEB9-4C86-8AD4-11466FC2E0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14"/>
            <a:ext cx="12192000" cy="6854572"/>
          </a:xfrm>
          <a:prstGeom prst="rect">
            <a:avLst/>
          </a:prstGeom>
        </p:spPr>
      </p:pic>
      <p:sp>
        <p:nvSpPr>
          <p:cNvPr id="6150" name="Rectangle 6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162050" y="1183133"/>
            <a:ext cx="9613900" cy="4212317"/>
          </a:xfrm>
          <a:prstGeom prst="rect">
            <a:avLst/>
          </a:prstGeom>
        </p:spPr>
        <p:txBody>
          <a:bodyPr tIns="180000" anchor="t" anchorCtr="0"/>
          <a:lstStyle>
            <a:lvl1pPr algn="l">
              <a:defRPr sz="84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913953AB-E7C9-43E8-B896-8E1A102556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55150" y="4688567"/>
            <a:ext cx="1854000" cy="16474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73600" y="2570400"/>
            <a:ext cx="7560000" cy="2944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300"/>
              </a:spcAft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9ABB3-B004-4F43-99F2-5F6F81193A3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2C474EA3-B419-4857-94F6-E0A2EBA8E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8" name="Bildobjekt 16">
            <a:extLst>
              <a:ext uri="{FF2B5EF4-FFF2-40B4-BE49-F238E27FC236}">
                <a16:creationId xmlns:a16="http://schemas.microsoft.com/office/drawing/2014/main" id="{9F17E83D-2BCB-4780-AA06-16BAFFBEED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56979" y="5273268"/>
            <a:ext cx="1224000" cy="108615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C7293-DAF3-421A-8E6E-E23855CE320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672BBA37-E6EB-42A9-BB84-8E15D4B74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pic>
        <p:nvPicPr>
          <p:cNvPr id="7" name="Bildobjekt 16">
            <a:extLst>
              <a:ext uri="{FF2B5EF4-FFF2-40B4-BE49-F238E27FC236}">
                <a16:creationId xmlns:a16="http://schemas.microsoft.com/office/drawing/2014/main" id="{9F17E83D-2BCB-4780-AA06-16BAFFBEED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56979" y="5273268"/>
            <a:ext cx="1224000" cy="108615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(ros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73600" y="2570400"/>
            <a:ext cx="7560000" cy="2944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300"/>
              </a:spcAft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9ABB3-B004-4F43-99F2-5F6F81193A3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2C474EA3-B419-4857-94F6-E0A2EBA8E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6998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(ro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C7293-DAF3-421A-8E6E-E23855CE320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672BBA37-E6EB-42A9-BB84-8E15D4B74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64144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65E0CB62-06CF-4357-84A4-03AB6349D2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14"/>
            <a:ext cx="12192000" cy="6854572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913953AB-E7C9-43E8-B896-8E1A102556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55150" y="4688567"/>
            <a:ext cx="1854000" cy="1647468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D00F94DA-5798-4145-917A-AE47D0E3914F}"/>
              </a:ext>
            </a:extLst>
          </p:cNvPr>
          <p:cNvSpPr txBox="1"/>
          <p:nvPr userDrawn="1"/>
        </p:nvSpPr>
        <p:spPr>
          <a:xfrm>
            <a:off x="1205607" y="2237257"/>
            <a:ext cx="10104077" cy="2282333"/>
          </a:xfrm>
          <a:prstGeom prst="rect">
            <a:avLst/>
          </a:prstGeom>
          <a:noFill/>
        </p:spPr>
        <p:txBody>
          <a:bodyPr wrap="square" lIns="0" tIns="18000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sv-SE" sz="8300" cap="all" baseline="0" dirty="0">
                <a:solidFill>
                  <a:schemeClr val="bg1"/>
                </a:solidFill>
                <a:latin typeface="+mj-lt"/>
              </a:rPr>
              <a:t>Ett starkare samhälle.</a:t>
            </a:r>
          </a:p>
          <a:p>
            <a:pPr>
              <a:lnSpc>
                <a:spcPct val="80000"/>
              </a:lnSpc>
            </a:pPr>
            <a:r>
              <a:rPr lang="sv-SE" sz="8300" cap="all" baseline="0" dirty="0">
                <a:solidFill>
                  <a:schemeClr val="bg1"/>
                </a:solidFill>
                <a:latin typeface="+mj-lt"/>
              </a:rPr>
              <a:t>Ett tryggare Sverige.</a:t>
            </a:r>
          </a:p>
        </p:txBody>
      </p:sp>
    </p:spTree>
    <p:extLst>
      <p:ext uri="{BB962C8B-B14F-4D97-AF65-F5344CB8AC3E}">
        <p14:creationId xmlns:p14="http://schemas.microsoft.com/office/powerpoint/2010/main" val="400277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65E0CB62-06CF-4357-84A4-03AB6349D2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14"/>
            <a:ext cx="12192000" cy="6854572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274FBCDD-2D73-1F49-826A-160CB3CFCAC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97970" y="2148029"/>
            <a:ext cx="368182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5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Bildobjekt 18">
            <a:extLst>
              <a:ext uri="{FF2B5EF4-FFF2-40B4-BE49-F238E27FC236}">
                <a16:creationId xmlns:a16="http://schemas.microsoft.com/office/drawing/2014/main" id="{78EC6EB9-F10D-4113-BF4C-AA46D5D2E6A2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8589"/>
            <a:ext cx="12192000" cy="6854572"/>
          </a:xfrm>
          <a:prstGeom prst="rect">
            <a:avLst/>
          </a:prstGeom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73892" y="476250"/>
            <a:ext cx="7561591" cy="1755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892" y="2571321"/>
            <a:ext cx="7561591" cy="2945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8379" y="6405646"/>
            <a:ext cx="3860800" cy="22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+mn-lt"/>
              </a:defRPr>
            </a:lvl1pPr>
          </a:lstStyle>
          <a:p>
            <a:endParaRPr lang="sv-SE" dirty="0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47049" y="252942"/>
            <a:ext cx="792000" cy="22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46085A6D-D083-4792-977F-F5A10C3755B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xxLanguageTextBox"/>
          <p:cNvSpPr/>
          <p:nvPr userDrawn="1">
            <p:custDataLst>
              <p:tags r:id="rId9"/>
            </p:custDataLst>
          </p:nvPr>
        </p:nvSpPr>
        <p:spPr>
          <a:xfrm>
            <a:off x="0" y="0"/>
            <a:ext cx="16933" cy="127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9F17E83D-2BCB-4780-AA06-16BAFFBEEDB6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356979" y="5273268"/>
            <a:ext cx="1224000" cy="10861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6" r:id="rId3"/>
    <p:sldLayoutId id="2147483681" r:id="rId4"/>
    <p:sldLayoutId id="2147483682" r:id="rId5"/>
    <p:sldLayoutId id="2147483680" r:id="rId6"/>
    <p:sldLayoutId id="2147483683" r:id="rId7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5400" b="1" cap="all" baseline="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268288" indent="-268288" algn="l" rtl="0" eaLnBrk="1" fontAlgn="base" hangingPunct="1">
        <a:lnSpc>
          <a:spcPct val="100000"/>
        </a:lnSpc>
        <a:spcBef>
          <a:spcPts val="600"/>
        </a:spcBef>
        <a:spcAft>
          <a:spcPts val="20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261293-872C-49DF-AEC5-D19413139D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6000" dirty="0">
                <a:latin typeface="Garamond" panose="02020404030301010803" pitchFamily="18" charset="0"/>
              </a:rPr>
              <a:t>Den socialdemokratiska ledarskapsidén</a:t>
            </a:r>
            <a:endParaRPr lang="sv-SE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892" y="2141416"/>
            <a:ext cx="9220570" cy="4392549"/>
          </a:xfrm>
        </p:spPr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ED1B34"/>
              </a:buClr>
              <a:buSzPts val="2800"/>
              <a:buNone/>
            </a:pPr>
            <a:r>
              <a:rPr lang="sv-SE" dirty="0">
                <a:solidFill>
                  <a:srgbClr val="000000"/>
                </a:solidFill>
                <a:latin typeface="Garamond" panose="02020404030301010803" pitchFamily="18" charset="0"/>
              </a:rPr>
              <a:t>1. Sammanfatta texten i </a:t>
            </a:r>
            <a:r>
              <a:rPr lang="sv-SE" b="1" dirty="0">
                <a:solidFill>
                  <a:srgbClr val="000000"/>
                </a:solidFill>
                <a:latin typeface="Garamond" panose="02020404030301010803" pitchFamily="18" charset="0"/>
              </a:rPr>
              <a:t>totalt två meningar</a:t>
            </a:r>
            <a:r>
              <a:rPr lang="sv-SE" dirty="0">
                <a:solidFill>
                  <a:srgbClr val="000000"/>
                </a:solidFill>
                <a:latin typeface="Garamond" panose="02020404030301010803" pitchFamily="18" charset="0"/>
              </a:rPr>
              <a:t> det ni ser som kärnan i: </a:t>
            </a:r>
          </a:p>
          <a:p>
            <a:pPr marL="139700" lvl="0" indent="0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sv-SE" dirty="0">
                <a:solidFill>
                  <a:srgbClr val="000000"/>
                </a:solidFill>
                <a:latin typeface="Garamond" panose="02020404030301010803" pitchFamily="18" charset="0"/>
              </a:rPr>
              <a:t>vår värdegrund, en önskvärd organisationskultur och därmed ett önskvärt ledarskap</a:t>
            </a:r>
            <a:br>
              <a:rPr lang="sv-SE" dirty="0">
                <a:solidFill>
                  <a:srgbClr val="000000"/>
                </a:solidFill>
                <a:latin typeface="Garamond" panose="02020404030301010803" pitchFamily="18" charset="0"/>
              </a:rPr>
            </a:br>
            <a:endParaRPr lang="sv-SE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marL="0" indent="0">
              <a:spcBef>
                <a:spcPts val="640"/>
              </a:spcBef>
              <a:spcAft>
                <a:spcPts val="0"/>
              </a:spcAft>
              <a:buClr>
                <a:srgbClr val="ED1B34"/>
              </a:buClr>
              <a:buSzPts val="2800"/>
              <a:buNone/>
            </a:pPr>
            <a:r>
              <a:rPr lang="sv-SE">
                <a:solidFill>
                  <a:srgbClr val="000000"/>
                </a:solidFill>
                <a:latin typeface="Garamond"/>
              </a:rPr>
              <a:t>2. Beskriv också vilka krav (konsekvenser) detta ställer på oss som </a:t>
            </a:r>
            <a:r>
              <a:rPr lang="sv-SE" dirty="0">
                <a:solidFill>
                  <a:srgbClr val="000000"/>
                </a:solidFill>
                <a:latin typeface="Garamond"/>
              </a:rPr>
              <a:t>ledare, på vårt förhållningssätt och våra beteenden, i vardagen, på jobbet? </a:t>
            </a:r>
            <a:endParaRPr lang="sv-SE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>
              <a:spcBef>
                <a:spcPts val="640"/>
              </a:spcBef>
              <a:spcAft>
                <a:spcPts val="0"/>
              </a:spcAft>
              <a:buClr>
                <a:srgbClr val="ED1B34"/>
              </a:buClr>
              <a:buSzPts val="2800"/>
            </a:pPr>
            <a:r>
              <a:rPr lang="sv-SE" dirty="0">
                <a:solidFill>
                  <a:srgbClr val="000000"/>
                </a:solidFill>
                <a:latin typeface="Garamond" panose="02020404030301010803" pitchFamily="18" charset="0"/>
              </a:rPr>
              <a:t>Vi ska börja/fortsätta/sluta </a:t>
            </a:r>
            <a:r>
              <a:rPr lang="sv-SE" b="1" dirty="0">
                <a:solidFill>
                  <a:srgbClr val="000000"/>
                </a:solidFill>
                <a:latin typeface="Garamond" panose="02020404030301010803" pitchFamily="18" charset="0"/>
              </a:rPr>
              <a:t>säga</a:t>
            </a:r>
          </a:p>
          <a:p>
            <a:pPr>
              <a:spcBef>
                <a:spcPts val="640"/>
              </a:spcBef>
              <a:spcAft>
                <a:spcPts val="0"/>
              </a:spcAft>
              <a:buClr>
                <a:srgbClr val="ED1B34"/>
              </a:buClr>
              <a:buSzPts val="2800"/>
            </a:pPr>
            <a:r>
              <a:rPr lang="sv-SE" dirty="0">
                <a:solidFill>
                  <a:srgbClr val="000000"/>
                </a:solidFill>
                <a:latin typeface="Garamond" panose="02020404030301010803" pitchFamily="18" charset="0"/>
              </a:rPr>
              <a:t>Vi ska börja/fortsätta/sluta </a:t>
            </a:r>
            <a:r>
              <a:rPr lang="sv-SE" b="1" dirty="0">
                <a:solidFill>
                  <a:srgbClr val="000000"/>
                </a:solidFill>
                <a:latin typeface="Garamond" panose="02020404030301010803" pitchFamily="18" charset="0"/>
              </a:rPr>
              <a:t>göra</a:t>
            </a:r>
          </a:p>
          <a:p>
            <a:pPr marL="0" indent="0">
              <a:spcBef>
                <a:spcPts val="640"/>
              </a:spcBef>
              <a:spcAft>
                <a:spcPts val="0"/>
              </a:spcAft>
              <a:buClr>
                <a:srgbClr val="ED1B34"/>
              </a:buClr>
              <a:buSzPts val="2800"/>
              <a:buNone/>
            </a:pPr>
            <a:endParaRPr lang="sv-SE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marL="0" lvl="0" indent="0">
              <a:spcBef>
                <a:spcPts val="640"/>
              </a:spcBef>
              <a:spcAft>
                <a:spcPts val="0"/>
              </a:spcAft>
              <a:buClr>
                <a:srgbClr val="ED1B34"/>
              </a:buClr>
              <a:buSzPts val="2800"/>
              <a:buNone/>
            </a:pPr>
            <a:r>
              <a:rPr lang="sv-SE" dirty="0">
                <a:solidFill>
                  <a:srgbClr val="000000"/>
                </a:solidFill>
                <a:latin typeface="Garamond" panose="02020404030301010803" pitchFamily="18" charset="0"/>
              </a:rPr>
              <a:t>3. Redovisa de två meningarna </a:t>
            </a:r>
            <a:r>
              <a:rPr lang="sv-SE" u="sng" dirty="0">
                <a:solidFill>
                  <a:srgbClr val="000000"/>
                </a:solidFill>
                <a:latin typeface="Garamond" panose="02020404030301010803" pitchFamily="18" charset="0"/>
              </a:rPr>
              <a:t>och</a:t>
            </a:r>
            <a:r>
              <a:rPr lang="sv-SE" dirty="0">
                <a:solidFill>
                  <a:srgbClr val="000000"/>
                </a:solidFill>
                <a:latin typeface="Garamond" panose="02020404030301010803" pitchFamily="18" charset="0"/>
              </a:rPr>
              <a:t> dess konsekvenser på ett A3 eller ett blädderblocksblad</a:t>
            </a:r>
            <a:br>
              <a:rPr lang="sv-SE" sz="2200" dirty="0">
                <a:solidFill>
                  <a:srgbClr val="000000"/>
                </a:solidFill>
                <a:latin typeface="Garamond" panose="02020404030301010803" pitchFamily="18" charset="0"/>
              </a:rPr>
            </a:br>
            <a:endParaRPr lang="sv-SE" sz="2200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73892" y="203201"/>
            <a:ext cx="8937774" cy="1448046"/>
          </a:xfrm>
        </p:spPr>
        <p:txBody>
          <a:bodyPr/>
          <a:lstStyle/>
          <a:p>
            <a:r>
              <a:rPr lang="sv-SE" sz="3200" dirty="0">
                <a:solidFill>
                  <a:srgbClr val="ED1B34"/>
                </a:solidFill>
                <a:latin typeface="Garamond" panose="02020404030301010803" pitchFamily="18" charset="0"/>
              </a:rPr>
              <a:t>Läs igenom texten enskilt, diskutera därefter i mindre grupper </a:t>
            </a:r>
            <a:endParaRPr lang="sv-SE" sz="3200" i="1" dirty="0"/>
          </a:p>
        </p:txBody>
      </p:sp>
    </p:spTree>
    <p:extLst>
      <p:ext uri="{BB962C8B-B14F-4D97-AF65-F5344CB8AC3E}">
        <p14:creationId xmlns:p14="http://schemas.microsoft.com/office/powerpoint/2010/main" val="3966345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5273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FD26DD9D-8285-E74B-A4B3-3B84AEC33AAE}"/>
              </a:ext>
            </a:extLst>
          </p:cNvPr>
          <p:cNvSpPr/>
          <p:nvPr/>
        </p:nvSpPr>
        <p:spPr>
          <a:xfrm>
            <a:off x="9333186" y="4214648"/>
            <a:ext cx="2490952" cy="23753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54515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Sv"/>
</p:tagLst>
</file>

<file path=ppt/theme/theme1.xml><?xml version="1.0" encoding="utf-8"?>
<a:theme xmlns:a="http://schemas.openxmlformats.org/drawingml/2006/main" name="Socialdemokraterna">
  <a:themeElements>
    <a:clrScheme name="Socialdemokraterna ny">
      <a:dk1>
        <a:srgbClr val="000000"/>
      </a:dk1>
      <a:lt1>
        <a:srgbClr val="FFFFFF"/>
      </a:lt1>
      <a:dk2>
        <a:srgbClr val="9C9E9F"/>
      </a:dk2>
      <a:lt2>
        <a:srgbClr val="DDDDDD"/>
      </a:lt2>
      <a:accent1>
        <a:srgbClr val="B40D1E"/>
      </a:accent1>
      <a:accent2>
        <a:srgbClr val="ED1B34"/>
      </a:accent2>
      <a:accent3>
        <a:srgbClr val="FFDCD6"/>
      </a:accent3>
      <a:accent4>
        <a:srgbClr val="000000"/>
      </a:accent4>
      <a:accent5>
        <a:srgbClr val="7F7F7F"/>
      </a:accent5>
      <a:accent6>
        <a:srgbClr val="A5A5A5"/>
      </a:accent6>
      <a:hlink>
        <a:srgbClr val="292929"/>
      </a:hlink>
      <a:folHlink>
        <a:srgbClr val="4D4D4D"/>
      </a:folHlink>
    </a:clrScheme>
    <a:fontScheme name="Socialdemokraterna">
      <a:majorFont>
        <a:latin typeface="Kapra Neue Custom"/>
        <a:ea typeface=""/>
        <a:cs typeface=""/>
      </a:majorFont>
      <a:minorFont>
        <a:latin typeface="Avenir LT Pro 65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spcBef>
            <a:spcPts val="600"/>
          </a:spcBef>
          <a:spcAft>
            <a:spcPts val="300"/>
          </a:spcAft>
          <a:defRPr sz="24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S wide.pptx" id="{D309139B-C5CA-4961-B7D2-2E471F08073A}" vid="{C9A81B95-742E-464F-8A95-CCB3CFD03F3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S wide</Template>
  <TotalTime>23</TotalTime>
  <Words>210</Words>
  <Application>Microsoft Office PowerPoint</Application>
  <PresentationFormat>Bredbild</PresentationFormat>
  <Paragraphs>20</Paragraphs>
  <Slides>4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10" baseType="lpstr">
      <vt:lpstr>Arial</vt:lpstr>
      <vt:lpstr>Avenir LT Pro 65 Medium</vt:lpstr>
      <vt:lpstr>Calibri</vt:lpstr>
      <vt:lpstr>Garamond</vt:lpstr>
      <vt:lpstr>Kapra Neue Custom</vt:lpstr>
      <vt:lpstr>Socialdemokraterna</vt:lpstr>
      <vt:lpstr>Den socialdemokratiska ledarskapsidén</vt:lpstr>
      <vt:lpstr>Läs igenom texten enskilt, diskutera därefter i mindre grupper 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 socialdemokratiska ledarskapsidén</dc:title>
  <dc:creator>Thomas Frid</dc:creator>
  <cp:lastModifiedBy>Thomas Frid</cp:lastModifiedBy>
  <cp:revision>6</cp:revision>
  <dcterms:created xsi:type="dcterms:W3CDTF">2019-11-11T09:35:12Z</dcterms:created>
  <dcterms:modified xsi:type="dcterms:W3CDTF">2021-01-29T10:11:37Z</dcterms:modified>
</cp:coreProperties>
</file>