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13"/>
  </p:notesMasterIdLst>
  <p:sldIdLst>
    <p:sldId id="276" r:id="rId2"/>
    <p:sldId id="278" r:id="rId3"/>
    <p:sldId id="279" r:id="rId4"/>
    <p:sldId id="280" r:id="rId5"/>
    <p:sldId id="281" r:id="rId6"/>
    <p:sldId id="282" r:id="rId7"/>
    <p:sldId id="283" r:id="rId8"/>
    <p:sldId id="284" r:id="rId9"/>
    <p:sldId id="285" r:id="rId10"/>
    <p:sldId id="259" r:id="rId11"/>
    <p:sldId id="261" r:id="rId12"/>
  </p:sldIdLst>
  <p:sldSz cx="12192000" cy="6858000"/>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a Axelsson" initials="PA" lastIdx="3" clrIdx="0">
    <p:extLst>
      <p:ext uri="{19B8F6BF-5375-455C-9EA6-DF929625EA0E}">
        <p15:presenceInfo xmlns:p15="http://schemas.microsoft.com/office/powerpoint/2012/main" userId="S::petra.axelsson@socialdemokraterna.se::919a7e82-8434-43e7-a141-a76a127acd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CD6"/>
    <a:srgbClr val="ED1B34"/>
    <a:srgbClr val="B40D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9" autoAdjust="0"/>
    <p:restoredTop sz="94660"/>
  </p:normalViewPr>
  <p:slideViewPr>
    <p:cSldViewPr snapToGrid="0">
      <p:cViewPr varScale="1">
        <p:scale>
          <a:sx n="114" d="100"/>
          <a:sy n="114" d="100"/>
        </p:scale>
        <p:origin x="300" y="114"/>
      </p:cViewPr>
      <p:guideLst>
        <p:guide pos="3840"/>
        <p:guide orient="horz"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37B155-E826-46B9-9A3A-888A910707A3}" type="datetimeFigureOut">
              <a:rPr lang="en-US" smtClean="0"/>
              <a:t>1/31/2021</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ED29D-D7E3-4547-AF0B-728EC45DF93B}" type="slidenum">
              <a:rPr lang="en-US" smtClean="0"/>
              <a:t>‹#›</a:t>
            </a:fld>
            <a:endParaRPr lang="en-US"/>
          </a:p>
        </p:txBody>
      </p:sp>
    </p:spTree>
    <p:extLst>
      <p:ext uri="{BB962C8B-B14F-4D97-AF65-F5344CB8AC3E}">
        <p14:creationId xmlns:p14="http://schemas.microsoft.com/office/powerpoint/2010/main" val="112712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8ED29D-D7E3-4547-AF0B-728EC45DF93B}" type="slidenum">
              <a:rPr kumimoji="0" lang="sv-SE"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sv-SE"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63629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18ED29D-D7E3-4547-AF0B-728EC45DF93B}" type="slidenum">
              <a:rPr lang="sv-SE" smtClean="0"/>
              <a:t>3</a:t>
            </a:fld>
            <a:endParaRPr lang="sv-SE" dirty="0"/>
          </a:p>
        </p:txBody>
      </p:sp>
    </p:spTree>
    <p:extLst>
      <p:ext uri="{BB962C8B-B14F-4D97-AF65-F5344CB8AC3E}">
        <p14:creationId xmlns:p14="http://schemas.microsoft.com/office/powerpoint/2010/main" val="42704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18ED29D-D7E3-4547-AF0B-728EC45DF93B}" type="slidenum">
              <a:rPr lang="sv-SE" smtClean="0"/>
              <a:t>11</a:t>
            </a:fld>
            <a:endParaRPr lang="sv-SE" dirty="0"/>
          </a:p>
        </p:txBody>
      </p:sp>
    </p:spTree>
    <p:extLst>
      <p:ext uri="{BB962C8B-B14F-4D97-AF65-F5344CB8AC3E}">
        <p14:creationId xmlns:p14="http://schemas.microsoft.com/office/powerpoint/2010/main" val="3679359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2"/>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B53703D8-CEB9-4C86-8AD4-11466FC2E0A9}"/>
              </a:ext>
            </a:extLst>
          </p:cNvPr>
          <p:cNvPicPr>
            <a:picLocks noChangeAspect="1"/>
          </p:cNvPicPr>
          <p:nvPr userDrawn="1"/>
        </p:nvPicPr>
        <p:blipFill>
          <a:blip r:embed="rId2"/>
          <a:stretch>
            <a:fillRect/>
          </a:stretch>
        </p:blipFill>
        <p:spPr>
          <a:xfrm>
            <a:off x="0" y="1714"/>
            <a:ext cx="12192000" cy="6854572"/>
          </a:xfrm>
          <a:prstGeom prst="rect">
            <a:avLst/>
          </a:prstGeom>
        </p:spPr>
      </p:pic>
      <p:sp>
        <p:nvSpPr>
          <p:cNvPr id="6150" name="Rectangle 6"/>
          <p:cNvSpPr>
            <a:spLocks noGrp="1" noChangeArrowheads="1"/>
          </p:cNvSpPr>
          <p:nvPr>
            <p:ph type="ctrTitle" hasCustomPrompt="1"/>
          </p:nvPr>
        </p:nvSpPr>
        <p:spPr>
          <a:xfrm>
            <a:off x="1162050" y="1183133"/>
            <a:ext cx="9613900" cy="4212317"/>
          </a:xfrm>
          <a:prstGeom prst="rect">
            <a:avLst/>
          </a:prstGeom>
        </p:spPr>
        <p:txBody>
          <a:bodyPr tIns="180000" anchor="t" anchorCtr="0"/>
          <a:lstStyle>
            <a:lvl1pPr algn="l">
              <a:defRPr sz="8400">
                <a:solidFill>
                  <a:schemeClr val="bg1"/>
                </a:solidFill>
              </a:defRPr>
            </a:lvl1pPr>
          </a:lstStyle>
          <a:p>
            <a:r>
              <a:rPr lang="sv-SE" dirty="0"/>
              <a:t>Klicka här för att ändra format</a:t>
            </a:r>
          </a:p>
        </p:txBody>
      </p:sp>
      <p:pic>
        <p:nvPicPr>
          <p:cNvPr id="14" name="Bildobjekt 13">
            <a:extLst>
              <a:ext uri="{FF2B5EF4-FFF2-40B4-BE49-F238E27FC236}">
                <a16:creationId xmlns:a16="http://schemas.microsoft.com/office/drawing/2014/main" id="{913953AB-E7C9-43E8-B896-8E1A10255641}"/>
              </a:ext>
            </a:extLst>
          </p:cNvPr>
          <p:cNvPicPr>
            <a:picLocks noChangeAspect="1"/>
          </p:cNvPicPr>
          <p:nvPr userDrawn="1"/>
        </p:nvPicPr>
        <p:blipFill>
          <a:blip r:embed="rId3"/>
          <a:stretch>
            <a:fillRect/>
          </a:stretch>
        </p:blipFill>
        <p:spPr>
          <a:xfrm>
            <a:off x="9755150" y="4688567"/>
            <a:ext cx="1854000" cy="164746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bg>
      <p:bgRef idx="1001">
        <a:schemeClr val="bg1"/>
      </p:bgRef>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173600" y="2570400"/>
            <a:ext cx="7560000" cy="2944800"/>
          </a:xfrm>
          <a:prstGeom prst="rect">
            <a:avLst/>
          </a:prstGeom>
        </p:spPr>
        <p:txBody>
          <a:bodyPr/>
          <a:lstStyle>
            <a:lvl1pPr>
              <a:spcBef>
                <a:spcPts val="600"/>
              </a:spcBef>
              <a:spcAft>
                <a:spcPts val="300"/>
              </a:spcAft>
              <a:defRPr/>
            </a:lvl1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lvl1pPr>
          </a:lstStyle>
          <a:p>
            <a:endParaRPr lang="sv-SE" dirty="0"/>
          </a:p>
        </p:txBody>
      </p:sp>
      <p:sp>
        <p:nvSpPr>
          <p:cNvPr id="6" name="Platshållare för bildnummer 5"/>
          <p:cNvSpPr>
            <a:spLocks noGrp="1"/>
          </p:cNvSpPr>
          <p:nvPr>
            <p:ph type="sldNum" sz="quarter" idx="12"/>
          </p:nvPr>
        </p:nvSpPr>
        <p:spPr/>
        <p:txBody>
          <a:bodyPr/>
          <a:lstStyle>
            <a:lvl1pPr>
              <a:defRPr/>
            </a:lvl1pPr>
          </a:lstStyle>
          <a:p>
            <a:fld id="{7919ABB3-B004-4F43-99F2-5F6F81193A3C}" type="slidenum">
              <a:rPr lang="sv-SE" smtClean="0"/>
              <a:pPr/>
              <a:t>‹#›</a:t>
            </a:fld>
            <a:endParaRPr lang="sv-SE" dirty="0"/>
          </a:p>
        </p:txBody>
      </p:sp>
      <p:sp>
        <p:nvSpPr>
          <p:cNvPr id="7" name="Rubrik 6">
            <a:extLst>
              <a:ext uri="{FF2B5EF4-FFF2-40B4-BE49-F238E27FC236}">
                <a16:creationId xmlns:a16="http://schemas.microsoft.com/office/drawing/2014/main" id="{2C474EA3-B419-4857-94F6-E0A2EBA8E9B1}"/>
              </a:ext>
            </a:extLst>
          </p:cNvPr>
          <p:cNvSpPr>
            <a:spLocks noGrp="1"/>
          </p:cNvSpPr>
          <p:nvPr>
            <p:ph type="title"/>
          </p:nvPr>
        </p:nvSpPr>
        <p:spPr/>
        <p:txBody>
          <a:bodyPr/>
          <a:lstStyle/>
          <a:p>
            <a:r>
              <a:rPr lang="sv-SE"/>
              <a:t>Klicka här för att ändra mall för rubrikformat</a:t>
            </a:r>
            <a:endParaRPr lang="sv-SE" dirty="0"/>
          </a:p>
        </p:txBody>
      </p:sp>
      <p:pic>
        <p:nvPicPr>
          <p:cNvPr id="8" name="Bildobjekt 16">
            <a:extLst>
              <a:ext uri="{FF2B5EF4-FFF2-40B4-BE49-F238E27FC236}">
                <a16:creationId xmlns:a16="http://schemas.microsoft.com/office/drawing/2014/main" id="{9F17E83D-2BCB-4780-AA06-16BAFFBEEDB6}"/>
              </a:ext>
            </a:extLst>
          </p:cNvPr>
          <p:cNvPicPr>
            <a:picLocks noChangeAspect="1"/>
          </p:cNvPicPr>
          <p:nvPr userDrawn="1"/>
        </p:nvPicPr>
        <p:blipFill>
          <a:blip r:embed="rId2"/>
          <a:stretch>
            <a:fillRect/>
          </a:stretch>
        </p:blipFill>
        <p:spPr>
          <a:xfrm>
            <a:off x="10356979" y="5273268"/>
            <a:ext cx="1224000" cy="108615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ndast rubrik">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lvl1pPr>
              <a:defRPr/>
            </a:lvl1pPr>
          </a:lstStyle>
          <a:p>
            <a:endParaRPr lang="sv-SE" dirty="0"/>
          </a:p>
        </p:txBody>
      </p:sp>
      <p:sp>
        <p:nvSpPr>
          <p:cNvPr id="5" name="Platshållare för bildnummer 4"/>
          <p:cNvSpPr>
            <a:spLocks noGrp="1"/>
          </p:cNvSpPr>
          <p:nvPr>
            <p:ph type="sldNum" sz="quarter" idx="12"/>
          </p:nvPr>
        </p:nvSpPr>
        <p:spPr/>
        <p:txBody>
          <a:bodyPr/>
          <a:lstStyle>
            <a:lvl1pPr>
              <a:defRPr/>
            </a:lvl1pPr>
          </a:lstStyle>
          <a:p>
            <a:fld id="{F85C7293-DAF3-421A-8E6E-E23855CE3205}" type="slidenum">
              <a:rPr lang="sv-SE" smtClean="0"/>
              <a:pPr/>
              <a:t>‹#›</a:t>
            </a:fld>
            <a:endParaRPr lang="sv-SE" dirty="0"/>
          </a:p>
        </p:txBody>
      </p:sp>
      <p:sp>
        <p:nvSpPr>
          <p:cNvPr id="6" name="Rubrik 5">
            <a:extLst>
              <a:ext uri="{FF2B5EF4-FFF2-40B4-BE49-F238E27FC236}">
                <a16:creationId xmlns:a16="http://schemas.microsoft.com/office/drawing/2014/main" id="{672BBA37-E6EB-42A9-BB84-8E15D4B74459}"/>
              </a:ext>
            </a:extLst>
          </p:cNvPr>
          <p:cNvSpPr>
            <a:spLocks noGrp="1"/>
          </p:cNvSpPr>
          <p:nvPr>
            <p:ph type="title"/>
          </p:nvPr>
        </p:nvSpPr>
        <p:spPr/>
        <p:txBody>
          <a:bodyPr/>
          <a:lstStyle/>
          <a:p>
            <a:r>
              <a:rPr lang="sv-SE"/>
              <a:t>Klicka här för att ändra mall för rubrikformat</a:t>
            </a:r>
          </a:p>
        </p:txBody>
      </p:sp>
      <p:pic>
        <p:nvPicPr>
          <p:cNvPr id="7" name="Bildobjekt 16">
            <a:extLst>
              <a:ext uri="{FF2B5EF4-FFF2-40B4-BE49-F238E27FC236}">
                <a16:creationId xmlns:a16="http://schemas.microsoft.com/office/drawing/2014/main" id="{9F17E83D-2BCB-4780-AA06-16BAFFBEEDB6}"/>
              </a:ext>
            </a:extLst>
          </p:cNvPr>
          <p:cNvPicPr>
            <a:picLocks noChangeAspect="1"/>
          </p:cNvPicPr>
          <p:nvPr userDrawn="1"/>
        </p:nvPicPr>
        <p:blipFill>
          <a:blip r:embed="rId2"/>
          <a:stretch>
            <a:fillRect/>
          </a:stretch>
        </p:blipFill>
        <p:spPr>
          <a:xfrm>
            <a:off x="10356979" y="5273268"/>
            <a:ext cx="1224000" cy="10861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ros)">
    <p:bg>
      <p:bgRef idx="1001">
        <a:schemeClr val="bg1"/>
      </p:bgRef>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173600" y="2570400"/>
            <a:ext cx="7560000" cy="2944800"/>
          </a:xfrm>
          <a:prstGeom prst="rect">
            <a:avLst/>
          </a:prstGeom>
        </p:spPr>
        <p:txBody>
          <a:bodyPr/>
          <a:lstStyle>
            <a:lvl1pPr>
              <a:spcBef>
                <a:spcPts val="600"/>
              </a:spcBef>
              <a:spcAft>
                <a:spcPts val="300"/>
              </a:spcAft>
              <a:defRPr/>
            </a:lvl1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lvl1pPr>
          </a:lstStyle>
          <a:p>
            <a:endParaRPr lang="sv-SE" dirty="0"/>
          </a:p>
        </p:txBody>
      </p:sp>
      <p:sp>
        <p:nvSpPr>
          <p:cNvPr id="6" name="Platshållare för bildnummer 5"/>
          <p:cNvSpPr>
            <a:spLocks noGrp="1"/>
          </p:cNvSpPr>
          <p:nvPr>
            <p:ph type="sldNum" sz="quarter" idx="12"/>
          </p:nvPr>
        </p:nvSpPr>
        <p:spPr/>
        <p:txBody>
          <a:bodyPr/>
          <a:lstStyle>
            <a:lvl1pPr>
              <a:defRPr/>
            </a:lvl1pPr>
          </a:lstStyle>
          <a:p>
            <a:fld id="{7919ABB3-B004-4F43-99F2-5F6F81193A3C}" type="slidenum">
              <a:rPr lang="sv-SE" smtClean="0"/>
              <a:pPr/>
              <a:t>‹#›</a:t>
            </a:fld>
            <a:endParaRPr lang="sv-SE" dirty="0"/>
          </a:p>
        </p:txBody>
      </p:sp>
      <p:sp>
        <p:nvSpPr>
          <p:cNvPr id="7" name="Rubrik 6">
            <a:extLst>
              <a:ext uri="{FF2B5EF4-FFF2-40B4-BE49-F238E27FC236}">
                <a16:creationId xmlns:a16="http://schemas.microsoft.com/office/drawing/2014/main" id="{2C474EA3-B419-4857-94F6-E0A2EBA8E9B1}"/>
              </a:ext>
            </a:extLst>
          </p:cNvPr>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52699840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ros)">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lvl1pPr>
              <a:defRPr/>
            </a:lvl1pPr>
          </a:lstStyle>
          <a:p>
            <a:endParaRPr lang="sv-SE" dirty="0"/>
          </a:p>
        </p:txBody>
      </p:sp>
      <p:sp>
        <p:nvSpPr>
          <p:cNvPr id="5" name="Platshållare för bildnummer 4"/>
          <p:cNvSpPr>
            <a:spLocks noGrp="1"/>
          </p:cNvSpPr>
          <p:nvPr>
            <p:ph type="sldNum" sz="quarter" idx="12"/>
          </p:nvPr>
        </p:nvSpPr>
        <p:spPr/>
        <p:txBody>
          <a:bodyPr/>
          <a:lstStyle>
            <a:lvl1pPr>
              <a:defRPr/>
            </a:lvl1pPr>
          </a:lstStyle>
          <a:p>
            <a:fld id="{F85C7293-DAF3-421A-8E6E-E23855CE3205}" type="slidenum">
              <a:rPr lang="sv-SE" smtClean="0"/>
              <a:pPr/>
              <a:t>‹#›</a:t>
            </a:fld>
            <a:endParaRPr lang="sv-SE" dirty="0"/>
          </a:p>
        </p:txBody>
      </p:sp>
      <p:sp>
        <p:nvSpPr>
          <p:cNvPr id="6" name="Rubrik 5">
            <a:extLst>
              <a:ext uri="{FF2B5EF4-FFF2-40B4-BE49-F238E27FC236}">
                <a16:creationId xmlns:a16="http://schemas.microsoft.com/office/drawing/2014/main" id="{672BBA37-E6EB-42A9-BB84-8E15D4B74459}"/>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64144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lutbild">
    <p:bg>
      <p:bgPr>
        <a:solidFill>
          <a:schemeClr val="accent2"/>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5E0CB62-06CF-4357-84A4-03AB6349D256}"/>
              </a:ext>
            </a:extLst>
          </p:cNvPr>
          <p:cNvPicPr>
            <a:picLocks noChangeAspect="1"/>
          </p:cNvPicPr>
          <p:nvPr userDrawn="1"/>
        </p:nvPicPr>
        <p:blipFill>
          <a:blip r:embed="rId2"/>
          <a:stretch>
            <a:fillRect/>
          </a:stretch>
        </p:blipFill>
        <p:spPr>
          <a:xfrm>
            <a:off x="0" y="1714"/>
            <a:ext cx="12192000" cy="6854572"/>
          </a:xfrm>
          <a:prstGeom prst="rect">
            <a:avLst/>
          </a:prstGeom>
        </p:spPr>
      </p:pic>
      <p:pic>
        <p:nvPicPr>
          <p:cNvPr id="14" name="Bildobjekt 13">
            <a:extLst>
              <a:ext uri="{FF2B5EF4-FFF2-40B4-BE49-F238E27FC236}">
                <a16:creationId xmlns:a16="http://schemas.microsoft.com/office/drawing/2014/main" id="{913953AB-E7C9-43E8-B896-8E1A10255641}"/>
              </a:ext>
            </a:extLst>
          </p:cNvPr>
          <p:cNvPicPr>
            <a:picLocks noChangeAspect="1"/>
          </p:cNvPicPr>
          <p:nvPr userDrawn="1"/>
        </p:nvPicPr>
        <p:blipFill>
          <a:blip r:embed="rId3"/>
          <a:stretch>
            <a:fillRect/>
          </a:stretch>
        </p:blipFill>
        <p:spPr>
          <a:xfrm>
            <a:off x="9755150" y="4688567"/>
            <a:ext cx="1854000" cy="1647468"/>
          </a:xfrm>
          <a:prstGeom prst="rect">
            <a:avLst/>
          </a:prstGeom>
        </p:spPr>
      </p:pic>
      <p:sp>
        <p:nvSpPr>
          <p:cNvPr id="8" name="textruta 7">
            <a:extLst>
              <a:ext uri="{FF2B5EF4-FFF2-40B4-BE49-F238E27FC236}">
                <a16:creationId xmlns:a16="http://schemas.microsoft.com/office/drawing/2014/main" id="{D00F94DA-5798-4145-917A-AE47D0E3914F}"/>
              </a:ext>
            </a:extLst>
          </p:cNvPr>
          <p:cNvSpPr txBox="1"/>
          <p:nvPr userDrawn="1"/>
        </p:nvSpPr>
        <p:spPr>
          <a:xfrm>
            <a:off x="1205607" y="2237257"/>
            <a:ext cx="10104077" cy="2282333"/>
          </a:xfrm>
          <a:prstGeom prst="rect">
            <a:avLst/>
          </a:prstGeom>
          <a:noFill/>
        </p:spPr>
        <p:txBody>
          <a:bodyPr wrap="square" lIns="0" tIns="180000" rIns="0" bIns="0" rtlCol="0">
            <a:spAutoFit/>
          </a:bodyPr>
          <a:lstStyle/>
          <a:p>
            <a:pPr>
              <a:lnSpc>
                <a:spcPct val="80000"/>
              </a:lnSpc>
            </a:pPr>
            <a:r>
              <a:rPr lang="sv-SE" sz="8300" cap="all" baseline="0" dirty="0">
                <a:solidFill>
                  <a:schemeClr val="bg1"/>
                </a:solidFill>
                <a:latin typeface="+mj-lt"/>
              </a:rPr>
              <a:t>Ett starkare samhälle.</a:t>
            </a:r>
          </a:p>
          <a:p>
            <a:pPr>
              <a:lnSpc>
                <a:spcPct val="80000"/>
              </a:lnSpc>
            </a:pPr>
            <a:r>
              <a:rPr lang="sv-SE" sz="8300" cap="all" baseline="0" dirty="0">
                <a:solidFill>
                  <a:schemeClr val="bg1"/>
                </a:solidFill>
                <a:latin typeface="+mj-lt"/>
              </a:rPr>
              <a:t>Ett tryggare Sverige.</a:t>
            </a:r>
          </a:p>
        </p:txBody>
      </p:sp>
    </p:spTree>
    <p:extLst>
      <p:ext uri="{BB962C8B-B14F-4D97-AF65-F5344CB8AC3E}">
        <p14:creationId xmlns:p14="http://schemas.microsoft.com/office/powerpoint/2010/main" val="400277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lutbild 2">
    <p:bg>
      <p:bgPr>
        <a:solidFill>
          <a:schemeClr val="accent2"/>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5E0CB62-06CF-4357-84A4-03AB6349D256}"/>
              </a:ext>
            </a:extLst>
          </p:cNvPr>
          <p:cNvPicPr>
            <a:picLocks noChangeAspect="1"/>
          </p:cNvPicPr>
          <p:nvPr userDrawn="1"/>
        </p:nvPicPr>
        <p:blipFill>
          <a:blip r:embed="rId2"/>
          <a:stretch>
            <a:fillRect/>
          </a:stretch>
        </p:blipFill>
        <p:spPr>
          <a:xfrm>
            <a:off x="0" y="1714"/>
            <a:ext cx="12192000" cy="6854572"/>
          </a:xfrm>
          <a:prstGeom prst="rect">
            <a:avLst/>
          </a:prstGeom>
        </p:spPr>
      </p:pic>
      <p:pic>
        <p:nvPicPr>
          <p:cNvPr id="5" name="Bildobjekt 4">
            <a:extLst>
              <a:ext uri="{FF2B5EF4-FFF2-40B4-BE49-F238E27FC236}">
                <a16:creationId xmlns:a16="http://schemas.microsoft.com/office/drawing/2014/main" id="{274FBCDD-2D73-1F49-826A-160CB3CFCAC8}"/>
              </a:ext>
            </a:extLst>
          </p:cNvPr>
          <p:cNvPicPr>
            <a:picLocks noChangeAspect="1"/>
          </p:cNvPicPr>
          <p:nvPr userDrawn="1"/>
        </p:nvPicPr>
        <p:blipFill>
          <a:blip r:embed="rId3"/>
          <a:stretch>
            <a:fillRect/>
          </a:stretch>
        </p:blipFill>
        <p:spPr>
          <a:xfrm>
            <a:off x="4397970" y="2148029"/>
            <a:ext cx="3681820" cy="3240000"/>
          </a:xfrm>
          <a:prstGeom prst="rect">
            <a:avLst/>
          </a:prstGeom>
        </p:spPr>
      </p:pic>
    </p:spTree>
    <p:extLst>
      <p:ext uri="{BB962C8B-B14F-4D97-AF65-F5344CB8AC3E}">
        <p14:creationId xmlns:p14="http://schemas.microsoft.com/office/powerpoint/2010/main" val="73955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78EC6EB9-F10D-4113-BF4C-AA46D5D2E6A2}"/>
              </a:ext>
            </a:extLst>
          </p:cNvPr>
          <p:cNvPicPr>
            <a:picLocks noChangeAspect="1"/>
          </p:cNvPicPr>
          <p:nvPr userDrawn="1"/>
        </p:nvPicPr>
        <p:blipFill>
          <a:blip r:embed="rId10"/>
          <a:stretch>
            <a:fillRect/>
          </a:stretch>
        </p:blipFill>
        <p:spPr>
          <a:xfrm>
            <a:off x="0" y="8589"/>
            <a:ext cx="12192000" cy="6854572"/>
          </a:xfrm>
          <a:prstGeom prst="rect">
            <a:avLst/>
          </a:prstGeom>
        </p:spPr>
      </p:pic>
      <p:sp>
        <p:nvSpPr>
          <p:cNvPr id="5123" name="Rectangle 3"/>
          <p:cNvSpPr>
            <a:spLocks noGrp="1" noChangeArrowheads="1"/>
          </p:cNvSpPr>
          <p:nvPr>
            <p:ph type="title"/>
          </p:nvPr>
        </p:nvSpPr>
        <p:spPr bwMode="auto">
          <a:xfrm>
            <a:off x="1173892" y="476250"/>
            <a:ext cx="7561591" cy="1755714"/>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sv-SE" dirty="0"/>
              <a:t>Klicka här för att ändra format</a:t>
            </a:r>
          </a:p>
        </p:txBody>
      </p:sp>
      <p:sp>
        <p:nvSpPr>
          <p:cNvPr id="5124" name="Rectangle 4"/>
          <p:cNvSpPr>
            <a:spLocks noGrp="1" noChangeArrowheads="1"/>
          </p:cNvSpPr>
          <p:nvPr>
            <p:ph type="body" idx="1"/>
          </p:nvPr>
        </p:nvSpPr>
        <p:spPr bwMode="auto">
          <a:xfrm>
            <a:off x="1173892" y="2571321"/>
            <a:ext cx="7561591" cy="294524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127" name="Rectangle 7"/>
          <p:cNvSpPr>
            <a:spLocks noGrp="1" noChangeArrowheads="1"/>
          </p:cNvSpPr>
          <p:nvPr>
            <p:ph type="ftr" sz="quarter" idx="3"/>
          </p:nvPr>
        </p:nvSpPr>
        <p:spPr bwMode="auto">
          <a:xfrm>
            <a:off x="368379" y="6405646"/>
            <a:ext cx="3860800" cy="22330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mn-lt"/>
              </a:defRPr>
            </a:lvl1pPr>
          </a:lstStyle>
          <a:p>
            <a:endParaRPr lang="sv-SE" dirty="0"/>
          </a:p>
        </p:txBody>
      </p:sp>
      <p:sp>
        <p:nvSpPr>
          <p:cNvPr id="5128" name="Rectangle 8"/>
          <p:cNvSpPr>
            <a:spLocks noGrp="1" noChangeArrowheads="1"/>
          </p:cNvSpPr>
          <p:nvPr>
            <p:ph type="sldNum" sz="quarter" idx="4"/>
          </p:nvPr>
        </p:nvSpPr>
        <p:spPr bwMode="auto">
          <a:xfrm>
            <a:off x="11147049" y="252942"/>
            <a:ext cx="792000" cy="22330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latin typeface="+mn-lt"/>
              </a:defRPr>
            </a:lvl1pPr>
          </a:lstStyle>
          <a:p>
            <a:fld id="{46085A6D-D083-4792-977F-F5A10C3755BB}" type="slidenum">
              <a:rPr lang="sv-SE" smtClean="0"/>
              <a:pPr/>
              <a:t>‹#›</a:t>
            </a:fld>
            <a:endParaRPr lang="sv-SE" dirty="0"/>
          </a:p>
        </p:txBody>
      </p:sp>
      <p:sp>
        <p:nvSpPr>
          <p:cNvPr id="2" name="xxLanguageTextBox"/>
          <p:cNvSpPr/>
          <p:nvPr userDrawn="1">
            <p:custDataLst>
              <p:tags r:id="rId9"/>
            </p:custDataLst>
          </p:nvPr>
        </p:nvSpPr>
        <p:spPr>
          <a:xfrm>
            <a:off x="0" y="0"/>
            <a:ext cx="16933" cy="12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17" name="Bildobjekt 16">
            <a:extLst>
              <a:ext uri="{FF2B5EF4-FFF2-40B4-BE49-F238E27FC236}">
                <a16:creationId xmlns:a16="http://schemas.microsoft.com/office/drawing/2014/main" id="{9F17E83D-2BCB-4780-AA06-16BAFFBEEDB6}"/>
              </a:ext>
            </a:extLst>
          </p:cNvPr>
          <p:cNvPicPr>
            <a:picLocks noChangeAspect="1"/>
          </p:cNvPicPr>
          <p:nvPr userDrawn="1"/>
        </p:nvPicPr>
        <p:blipFill>
          <a:blip r:embed="rId11"/>
          <a:stretch>
            <a:fillRect/>
          </a:stretch>
        </p:blipFill>
        <p:spPr>
          <a:xfrm>
            <a:off x="10356979" y="5273268"/>
            <a:ext cx="1224000" cy="108615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2" r:id="rId2"/>
    <p:sldLayoutId id="2147483656" r:id="rId3"/>
    <p:sldLayoutId id="2147483681" r:id="rId4"/>
    <p:sldLayoutId id="2147483682" r:id="rId5"/>
    <p:sldLayoutId id="2147483680" r:id="rId6"/>
    <p:sldLayoutId id="2147483683" r:id="rId7"/>
  </p:sldLayoutIdLst>
  <p:txStyles>
    <p:titleStyle>
      <a:lvl1pPr algn="l" rtl="0" eaLnBrk="1" fontAlgn="base" hangingPunct="1">
        <a:lnSpc>
          <a:spcPct val="80000"/>
        </a:lnSpc>
        <a:spcBef>
          <a:spcPct val="0"/>
        </a:spcBef>
        <a:spcAft>
          <a:spcPct val="0"/>
        </a:spcAft>
        <a:defRPr sz="5400" b="1" cap="all" baseline="0">
          <a:solidFill>
            <a:schemeClr val="accent2"/>
          </a:solidFill>
          <a:latin typeface="+mj-lt"/>
          <a:ea typeface="+mj-ea"/>
          <a:cs typeface="+mj-cs"/>
        </a:defRPr>
      </a:lvl1pPr>
      <a:lvl2pPr algn="l" rtl="0" eaLnBrk="1" fontAlgn="base" hangingPunct="1">
        <a:lnSpc>
          <a:spcPct val="80000"/>
        </a:lnSpc>
        <a:spcBef>
          <a:spcPct val="0"/>
        </a:spcBef>
        <a:spcAft>
          <a:spcPct val="0"/>
        </a:spcAft>
        <a:defRPr sz="3600" b="1">
          <a:solidFill>
            <a:schemeClr val="tx2"/>
          </a:solidFill>
          <a:latin typeface="Arial" charset="0"/>
        </a:defRPr>
      </a:lvl2pPr>
      <a:lvl3pPr algn="l" rtl="0" eaLnBrk="1" fontAlgn="base" hangingPunct="1">
        <a:lnSpc>
          <a:spcPct val="80000"/>
        </a:lnSpc>
        <a:spcBef>
          <a:spcPct val="0"/>
        </a:spcBef>
        <a:spcAft>
          <a:spcPct val="0"/>
        </a:spcAft>
        <a:defRPr sz="3600" b="1">
          <a:solidFill>
            <a:schemeClr val="tx2"/>
          </a:solidFill>
          <a:latin typeface="Arial" charset="0"/>
        </a:defRPr>
      </a:lvl3pPr>
      <a:lvl4pPr algn="l" rtl="0" eaLnBrk="1" fontAlgn="base" hangingPunct="1">
        <a:lnSpc>
          <a:spcPct val="80000"/>
        </a:lnSpc>
        <a:spcBef>
          <a:spcPct val="0"/>
        </a:spcBef>
        <a:spcAft>
          <a:spcPct val="0"/>
        </a:spcAft>
        <a:defRPr sz="3600" b="1">
          <a:solidFill>
            <a:schemeClr val="tx2"/>
          </a:solidFill>
          <a:latin typeface="Arial" charset="0"/>
        </a:defRPr>
      </a:lvl4pPr>
      <a:lvl5pPr algn="l" rtl="0" eaLnBrk="1" fontAlgn="base" hangingPunct="1">
        <a:lnSpc>
          <a:spcPct val="80000"/>
        </a:lnSpc>
        <a:spcBef>
          <a:spcPct val="0"/>
        </a:spcBef>
        <a:spcAft>
          <a:spcPct val="0"/>
        </a:spcAft>
        <a:defRPr sz="3600" b="1">
          <a:solidFill>
            <a:schemeClr val="tx2"/>
          </a:solidFill>
          <a:latin typeface="Arial" charset="0"/>
        </a:defRPr>
      </a:lvl5pPr>
      <a:lvl6pPr marL="457200" algn="l" rtl="0" eaLnBrk="1" fontAlgn="base" hangingPunct="1">
        <a:lnSpc>
          <a:spcPct val="80000"/>
        </a:lnSpc>
        <a:spcBef>
          <a:spcPct val="0"/>
        </a:spcBef>
        <a:spcAft>
          <a:spcPct val="0"/>
        </a:spcAft>
        <a:defRPr sz="3600" b="1">
          <a:solidFill>
            <a:schemeClr val="tx2"/>
          </a:solidFill>
          <a:latin typeface="Arial" charset="0"/>
        </a:defRPr>
      </a:lvl6pPr>
      <a:lvl7pPr marL="914400" algn="l" rtl="0" eaLnBrk="1" fontAlgn="base" hangingPunct="1">
        <a:lnSpc>
          <a:spcPct val="80000"/>
        </a:lnSpc>
        <a:spcBef>
          <a:spcPct val="0"/>
        </a:spcBef>
        <a:spcAft>
          <a:spcPct val="0"/>
        </a:spcAft>
        <a:defRPr sz="3600" b="1">
          <a:solidFill>
            <a:schemeClr val="tx2"/>
          </a:solidFill>
          <a:latin typeface="Arial" charset="0"/>
        </a:defRPr>
      </a:lvl7pPr>
      <a:lvl8pPr marL="1371600" algn="l" rtl="0" eaLnBrk="1" fontAlgn="base" hangingPunct="1">
        <a:lnSpc>
          <a:spcPct val="80000"/>
        </a:lnSpc>
        <a:spcBef>
          <a:spcPct val="0"/>
        </a:spcBef>
        <a:spcAft>
          <a:spcPct val="0"/>
        </a:spcAft>
        <a:defRPr sz="3600" b="1">
          <a:solidFill>
            <a:schemeClr val="tx2"/>
          </a:solidFill>
          <a:latin typeface="Arial" charset="0"/>
        </a:defRPr>
      </a:lvl8pPr>
      <a:lvl9pPr marL="1828800" algn="l" rtl="0" eaLnBrk="1" fontAlgn="base" hangingPunct="1">
        <a:lnSpc>
          <a:spcPct val="80000"/>
        </a:lnSpc>
        <a:spcBef>
          <a:spcPct val="0"/>
        </a:spcBef>
        <a:spcAft>
          <a:spcPct val="0"/>
        </a:spcAft>
        <a:defRPr sz="3600" b="1">
          <a:solidFill>
            <a:schemeClr val="tx2"/>
          </a:solidFill>
          <a:latin typeface="Arial" charset="0"/>
        </a:defRPr>
      </a:lvl9pPr>
    </p:titleStyle>
    <p:bodyStyle>
      <a:lvl1pPr marL="268288" indent="-268288" algn="l" rtl="0" eaLnBrk="1" fontAlgn="base" hangingPunct="1">
        <a:lnSpc>
          <a:spcPct val="100000"/>
        </a:lnSpc>
        <a:spcBef>
          <a:spcPts val="600"/>
        </a:spcBef>
        <a:spcAft>
          <a:spcPts val="200"/>
        </a:spcAft>
        <a:buClr>
          <a:schemeClr val="accent2"/>
        </a:buClr>
        <a:buChar char="•"/>
        <a:defRPr sz="2400">
          <a:solidFill>
            <a:schemeClr val="tx1"/>
          </a:solidFill>
          <a:latin typeface="+mn-lt"/>
          <a:ea typeface="+mn-ea"/>
          <a:cs typeface="+mn-cs"/>
        </a:defRPr>
      </a:lvl1pPr>
      <a:lvl2pPr marL="742950" indent="-285750" algn="l" rtl="0" eaLnBrk="1" fontAlgn="base" hangingPunct="1">
        <a:lnSpc>
          <a:spcPct val="100000"/>
        </a:lnSpc>
        <a:spcBef>
          <a:spcPts val="0"/>
        </a:spcBef>
        <a:spcAft>
          <a:spcPts val="0"/>
        </a:spcAft>
        <a:buChar char="–"/>
        <a:defRPr>
          <a:solidFill>
            <a:schemeClr val="tx1"/>
          </a:solidFill>
          <a:latin typeface="+mn-lt"/>
        </a:defRPr>
      </a:lvl2pPr>
      <a:lvl3pPr marL="1143000" indent="-228600" algn="l" rtl="0" eaLnBrk="1" fontAlgn="base" hangingPunct="1">
        <a:lnSpc>
          <a:spcPct val="100000"/>
        </a:lnSpc>
        <a:spcBef>
          <a:spcPts val="0"/>
        </a:spcBef>
        <a:spcAft>
          <a:spcPts val="0"/>
        </a:spcAft>
        <a:buChar char="•"/>
        <a:defRPr sz="1400">
          <a:solidFill>
            <a:schemeClr val="tx1"/>
          </a:solidFill>
          <a:latin typeface="+mn-lt"/>
        </a:defRPr>
      </a:lvl3pPr>
      <a:lvl4pPr marL="1600200" indent="-228600" algn="l" rtl="0" eaLnBrk="1" fontAlgn="base" hangingPunct="1">
        <a:lnSpc>
          <a:spcPct val="100000"/>
        </a:lnSpc>
        <a:spcBef>
          <a:spcPts val="0"/>
        </a:spcBef>
        <a:spcAft>
          <a:spcPts val="0"/>
        </a:spcAft>
        <a:buChar char="–"/>
        <a:defRPr sz="1200">
          <a:solidFill>
            <a:schemeClr val="tx1"/>
          </a:solidFill>
          <a:latin typeface="+mn-lt"/>
        </a:defRPr>
      </a:lvl4pPr>
      <a:lvl5pPr marL="2057400" indent="-228600" algn="l" rtl="0" eaLnBrk="1" fontAlgn="base" hangingPunct="1">
        <a:lnSpc>
          <a:spcPct val="100000"/>
        </a:lnSpc>
        <a:spcBef>
          <a:spcPts val="0"/>
        </a:spcBef>
        <a:spcAft>
          <a:spcPts val="0"/>
        </a:spcAft>
        <a:buChar char="»"/>
        <a:defRPr sz="1000">
          <a:solidFill>
            <a:schemeClr val="tx1"/>
          </a:solidFill>
          <a:latin typeface="+mn-lt"/>
        </a:defRPr>
      </a:lvl5pPr>
      <a:lvl6pPr marL="2514600" indent="-228600" algn="l" rtl="0" eaLnBrk="1" fontAlgn="base" hangingPunct="1">
        <a:lnSpc>
          <a:spcPct val="80000"/>
        </a:lnSpc>
        <a:spcBef>
          <a:spcPct val="15000"/>
        </a:spcBef>
        <a:spcAft>
          <a:spcPct val="15000"/>
        </a:spcAft>
        <a:buChar char="»"/>
        <a:defRPr sz="1000">
          <a:solidFill>
            <a:schemeClr val="tx1"/>
          </a:solidFill>
          <a:latin typeface="+mn-lt"/>
        </a:defRPr>
      </a:lvl6pPr>
      <a:lvl7pPr marL="2971800" indent="-228600" algn="l" rtl="0" eaLnBrk="1" fontAlgn="base" hangingPunct="1">
        <a:lnSpc>
          <a:spcPct val="80000"/>
        </a:lnSpc>
        <a:spcBef>
          <a:spcPct val="15000"/>
        </a:spcBef>
        <a:spcAft>
          <a:spcPct val="15000"/>
        </a:spcAft>
        <a:buChar char="»"/>
        <a:defRPr sz="1000">
          <a:solidFill>
            <a:schemeClr val="tx1"/>
          </a:solidFill>
          <a:latin typeface="+mn-lt"/>
        </a:defRPr>
      </a:lvl7pPr>
      <a:lvl8pPr marL="3429000" indent="-228600" algn="l" rtl="0" eaLnBrk="1" fontAlgn="base" hangingPunct="1">
        <a:lnSpc>
          <a:spcPct val="80000"/>
        </a:lnSpc>
        <a:spcBef>
          <a:spcPct val="15000"/>
        </a:spcBef>
        <a:spcAft>
          <a:spcPct val="15000"/>
        </a:spcAft>
        <a:buChar char="»"/>
        <a:defRPr sz="1000">
          <a:solidFill>
            <a:schemeClr val="tx1"/>
          </a:solidFill>
          <a:latin typeface="+mn-lt"/>
        </a:defRPr>
      </a:lvl8pPr>
      <a:lvl9pPr marL="3886200" indent="-228600" algn="l" rtl="0" eaLnBrk="1" fontAlgn="base" hangingPunct="1">
        <a:lnSpc>
          <a:spcPct val="80000"/>
        </a:lnSpc>
        <a:spcBef>
          <a:spcPct val="15000"/>
        </a:spcBef>
        <a:spcAft>
          <a:spcPct val="1500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flickr-s/11084440146/"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tekniskamuseet/31967782883" TargetMode="External"/><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D66B96-3C85-4B0C-B7E4-FEDF23E0E97F}"/>
              </a:ext>
            </a:extLst>
          </p:cNvPr>
          <p:cNvSpPr>
            <a:spLocks noGrp="1"/>
          </p:cNvSpPr>
          <p:nvPr>
            <p:ph type="ctrTitle"/>
          </p:nvPr>
        </p:nvSpPr>
        <p:spPr>
          <a:xfrm>
            <a:off x="1162050" y="1183133"/>
            <a:ext cx="9613900" cy="3478807"/>
          </a:xfrm>
        </p:spPr>
        <p:txBody>
          <a:bodyPr/>
          <a:lstStyle/>
          <a:p>
            <a:r>
              <a:rPr lang="sv-SE" dirty="0"/>
              <a:t>Det fackliga löftet och de fem värnen</a:t>
            </a:r>
            <a:br>
              <a:rPr lang="sv-SE" dirty="0"/>
            </a:br>
            <a:br>
              <a:rPr lang="sv-SE" dirty="0"/>
            </a:br>
            <a:r>
              <a:rPr lang="sv-SE" sz="4400" dirty="0"/>
              <a:t>Inledning</a:t>
            </a:r>
          </a:p>
        </p:txBody>
      </p:sp>
      <p:pic>
        <p:nvPicPr>
          <p:cNvPr id="3" name="Bildobjekt 2">
            <a:extLst>
              <a:ext uri="{FF2B5EF4-FFF2-40B4-BE49-F238E27FC236}">
                <a16:creationId xmlns:a16="http://schemas.microsoft.com/office/drawing/2014/main" id="{EE2E3914-8DB2-4E29-A2F6-A6E1550DFD7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97585" y="3826962"/>
            <a:ext cx="3998753" cy="2689518"/>
          </a:xfrm>
          <a:prstGeom prst="rect">
            <a:avLst/>
          </a:prstGeom>
        </p:spPr>
      </p:pic>
    </p:spTree>
    <p:extLst>
      <p:ext uri="{BB962C8B-B14F-4D97-AF65-F5344CB8AC3E}">
        <p14:creationId xmlns:p14="http://schemas.microsoft.com/office/powerpoint/2010/main" val="1312932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273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D26DD9D-8285-E74B-A4B3-3B84AEC33AAE}"/>
              </a:ext>
            </a:extLst>
          </p:cNvPr>
          <p:cNvSpPr/>
          <p:nvPr/>
        </p:nvSpPr>
        <p:spPr>
          <a:xfrm>
            <a:off x="9333186" y="4214648"/>
            <a:ext cx="2490952" cy="2375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65451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261293-872C-49DF-AEC5-D19413139D1E}"/>
              </a:ext>
            </a:extLst>
          </p:cNvPr>
          <p:cNvSpPr>
            <a:spLocks noGrp="1"/>
          </p:cNvSpPr>
          <p:nvPr>
            <p:ph type="ctrTitle"/>
          </p:nvPr>
        </p:nvSpPr>
        <p:spPr>
          <a:xfrm>
            <a:off x="1162050" y="822121"/>
            <a:ext cx="9613900" cy="738231"/>
          </a:xfrm>
        </p:spPr>
        <p:txBody>
          <a:bodyPr/>
          <a:lstStyle/>
          <a:p>
            <a:r>
              <a:rPr lang="sv-SE" altLang="sv-SE" sz="6600" dirty="0"/>
              <a:t>Idén med facket</a:t>
            </a:r>
            <a:endParaRPr lang="sv-SE" sz="6600" dirty="0"/>
          </a:p>
        </p:txBody>
      </p:sp>
      <p:sp>
        <p:nvSpPr>
          <p:cNvPr id="3" name="textruta 2">
            <a:extLst>
              <a:ext uri="{FF2B5EF4-FFF2-40B4-BE49-F238E27FC236}">
                <a16:creationId xmlns:a16="http://schemas.microsoft.com/office/drawing/2014/main" id="{8C2D0097-EC3C-4197-BE53-8923EBD7C4A4}"/>
              </a:ext>
            </a:extLst>
          </p:cNvPr>
          <p:cNvSpPr txBox="1"/>
          <p:nvPr/>
        </p:nvSpPr>
        <p:spPr>
          <a:xfrm>
            <a:off x="1162050" y="2147582"/>
            <a:ext cx="7923227" cy="386259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2400" b="0" i="0" u="none" strike="noStrike" kern="1200" cap="none" spc="0" normalizeH="0" baseline="0" noProof="0" dirty="0">
                <a:ln>
                  <a:noFill/>
                </a:ln>
                <a:solidFill>
                  <a:srgbClr val="FFFFFF"/>
                </a:solidFill>
                <a:effectLst/>
                <a:uLnTx/>
                <a:uFillTx/>
                <a:latin typeface="Avenir LT Pro 85 Heavy" panose="020B0703020203020204" pitchFamily="34" charset="0"/>
                <a:ea typeface="+mn-ea"/>
                <a:cs typeface="+mn-cs"/>
              </a:rPr>
              <a:t>Det fackliga löftet</a:t>
            </a:r>
            <a:br>
              <a:rPr kumimoji="0" lang="sv-SE" altLang="sv-SE" sz="2400" b="0" i="0" u="none" strike="noStrike" kern="1200" cap="none" spc="0" normalizeH="0" baseline="0" noProof="0" dirty="0">
                <a:ln>
                  <a:noFill/>
                </a:ln>
                <a:solidFill>
                  <a:srgbClr val="FFFFFF"/>
                </a:solidFill>
                <a:effectLst/>
                <a:uLnTx/>
                <a:uFillTx/>
                <a:latin typeface="Avenir LT Pro 85 Heavy" panose="020B0703020203020204" pitchFamily="34" charset="0"/>
                <a:ea typeface="+mn-ea"/>
                <a:cs typeface="+mn-cs"/>
              </a:rPr>
            </a:br>
            <a:endParaRPr kumimoji="0" lang="sv-SE" altLang="sv-SE" sz="2400" b="0" i="0" u="none" strike="noStrike" kern="1200" cap="none" spc="0" normalizeH="0" baseline="0" noProof="0" dirty="0">
              <a:ln>
                <a:noFill/>
              </a:ln>
              <a:solidFill>
                <a:srgbClr val="FFFFFF"/>
              </a:solidFill>
              <a:effectLst/>
              <a:uLnTx/>
              <a:uFillTx/>
              <a:latin typeface="Avenir LT Pro 85 Heavy" panose="020B0703020203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2400" b="0" i="0" u="none" strike="noStrike" kern="1200" cap="none" spc="0" normalizeH="0" baseline="0" noProof="0" dirty="0">
                <a:ln>
                  <a:noFill/>
                </a:ln>
                <a:solidFill>
                  <a:srgbClr val="FFFFFF"/>
                </a:solidFill>
                <a:effectLst/>
                <a:uLnTx/>
                <a:uFillTx/>
                <a:latin typeface="Avenir LT Pro 85 Heavy" panose="020B0703020203020204" pitchFamily="34" charset="0"/>
                <a:ea typeface="+mn-ea"/>
                <a:cs typeface="+mn-cs"/>
              </a:rPr>
              <a:t>”Vi lovar och försäkrar att aldrig någonsin och under några omständigheter arbeta under sämre villkor eller till lägre lön än det vi nu lovat varandra.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dirty="0">
              <a:ln>
                <a:noFill/>
              </a:ln>
              <a:solidFill>
                <a:srgbClr val="FFFFFF"/>
              </a:solidFill>
              <a:effectLst/>
              <a:uLnTx/>
              <a:uFillTx/>
              <a:latin typeface="Avenir LT Pro 85 Heavy" panose="020B0703020203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altLang="sv-SE" sz="2400" b="0" i="0" u="none" strike="noStrike" kern="1200" cap="none" spc="0" normalizeH="0" baseline="0" noProof="0" dirty="0">
                <a:ln>
                  <a:noFill/>
                </a:ln>
                <a:solidFill>
                  <a:srgbClr val="FFFFFF"/>
                </a:solidFill>
                <a:effectLst/>
                <a:uLnTx/>
                <a:uFillTx/>
                <a:latin typeface="Avenir LT Pro 85 Heavy" panose="020B0703020203020204" pitchFamily="34" charset="0"/>
                <a:ea typeface="+mn-ea"/>
                <a:cs typeface="+mn-cs"/>
              </a:rPr>
              <a:t>Vi lovar varandra detta i den djupa insikten om att, om vi alla håller detta löfte så måste arbetsgivaren uppfylla våra krav!”</a:t>
            </a:r>
          </a:p>
          <a:p>
            <a:pPr marL="0" marR="0" lvl="0" indent="0" algn="l" defTabSz="914400" rtl="0" eaLnBrk="1" fontAlgn="base" latinLnBrk="0" hangingPunct="1">
              <a:lnSpc>
                <a:spcPct val="100000"/>
              </a:lnSpc>
              <a:spcBef>
                <a:spcPts val="600"/>
              </a:spcBef>
              <a:spcAft>
                <a:spcPts val="300"/>
              </a:spcAft>
              <a:buClrTx/>
              <a:buSzTx/>
              <a:buFontTx/>
              <a:buNone/>
              <a:tabLst/>
              <a:defRPr/>
            </a:pPr>
            <a:endParaRPr kumimoji="0" lang="sv-SE" sz="2400" b="0" i="0" u="none" strike="noStrike" kern="1200" cap="none" spc="0" normalizeH="0" baseline="0" noProof="0" dirty="0" err="1">
              <a:ln>
                <a:noFill/>
              </a:ln>
              <a:solidFill>
                <a:srgbClr val="000000"/>
              </a:solidFill>
              <a:effectLst/>
              <a:uLnTx/>
              <a:uFillTx/>
              <a:latin typeface="Avenir LT Std 65 Medium"/>
              <a:ea typeface="+mn-ea"/>
              <a:cs typeface="+mn-cs"/>
            </a:endParaRPr>
          </a:p>
        </p:txBody>
      </p:sp>
    </p:spTree>
    <p:extLst>
      <p:ext uri="{BB962C8B-B14F-4D97-AF65-F5344CB8AC3E}">
        <p14:creationId xmlns:p14="http://schemas.microsoft.com/office/powerpoint/2010/main" val="1448737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3600" y="1560352"/>
            <a:ext cx="9424446" cy="5297648"/>
          </a:xfrm>
        </p:spPr>
        <p:txBody>
          <a:bodyPr/>
          <a:lstStyle/>
          <a:p>
            <a:pPr marL="0" indent="0">
              <a:buNone/>
            </a:pPr>
            <a:r>
              <a:rPr lang="sv-SE" sz="2800" dirty="0">
                <a:solidFill>
                  <a:srgbClr val="ED1B34"/>
                </a:solidFill>
                <a:latin typeface="+mj-lt"/>
              </a:rPr>
              <a:t>Fem värn till hjälp för att hålla löftet</a:t>
            </a:r>
          </a:p>
          <a:p>
            <a:pPr marL="0" indent="0">
              <a:buNone/>
            </a:pPr>
            <a:r>
              <a:rPr lang="sv-SE" dirty="0">
                <a:latin typeface="Avenir LT Pro 85 Heavy" panose="020B0703020203020204" pitchFamily="34" charset="0"/>
              </a:rPr>
              <a:t>Med fackligt och politiskt arbete har löntagarna byggt fem värn mot marknadskrafterna. I tur och ordning hindrar de marknaden att med full kraft slå sönder löntagarnas löfte. Värnen förhindrar kaos och konkurrens mellan löntagarna på arbetsmarknaden.</a:t>
            </a:r>
          </a:p>
          <a:p>
            <a:pPr marL="0" indent="0">
              <a:buNone/>
            </a:pPr>
            <a:r>
              <a:rPr lang="sv-SE" dirty="0">
                <a:latin typeface="Avenir LT Pro 85 Heavy" panose="020B0703020203020204" pitchFamily="34" charset="0"/>
              </a:rPr>
              <a:t>De fem värnen är:</a:t>
            </a:r>
          </a:p>
          <a:p>
            <a:r>
              <a:rPr lang="sv-SE" dirty="0"/>
              <a:t>Ekonomisk politik för full sysselsättning</a:t>
            </a:r>
          </a:p>
          <a:p>
            <a:r>
              <a:rPr lang="sv-SE" dirty="0"/>
              <a:t>En aktiv arbetsmarknadspolitik</a:t>
            </a:r>
          </a:p>
          <a:p>
            <a:r>
              <a:rPr lang="sv-SE" dirty="0"/>
              <a:t>En hög nivå på arbetslöshetskassan</a:t>
            </a:r>
          </a:p>
          <a:p>
            <a:r>
              <a:rPr lang="sv-SE" dirty="0"/>
              <a:t>Ett starkt anställningsskydd</a:t>
            </a:r>
          </a:p>
          <a:p>
            <a:r>
              <a:rPr lang="sv-SE" dirty="0"/>
              <a:t>Rikstäckande kollektivavtal</a:t>
            </a:r>
          </a:p>
        </p:txBody>
      </p:sp>
      <p:sp>
        <p:nvSpPr>
          <p:cNvPr id="2" name="Title 1"/>
          <p:cNvSpPr>
            <a:spLocks noGrp="1"/>
          </p:cNvSpPr>
          <p:nvPr>
            <p:ph type="title"/>
          </p:nvPr>
        </p:nvSpPr>
        <p:spPr>
          <a:xfrm>
            <a:off x="1173892" y="476250"/>
            <a:ext cx="7561591" cy="983434"/>
          </a:xfrm>
        </p:spPr>
        <p:txBody>
          <a:bodyPr/>
          <a:lstStyle/>
          <a:p>
            <a:r>
              <a:rPr lang="sv-SE" dirty="0"/>
              <a:t>Värnen mot marknaden</a:t>
            </a:r>
          </a:p>
        </p:txBody>
      </p:sp>
    </p:spTree>
    <p:extLst>
      <p:ext uri="{BB962C8B-B14F-4D97-AF65-F5344CB8AC3E}">
        <p14:creationId xmlns:p14="http://schemas.microsoft.com/office/powerpoint/2010/main" val="2582237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755393F-1F0C-4A92-AC69-6CDA8A96518E}"/>
              </a:ext>
            </a:extLst>
          </p:cNvPr>
          <p:cNvSpPr>
            <a:spLocks noGrp="1"/>
          </p:cNvSpPr>
          <p:nvPr>
            <p:ph idx="1"/>
          </p:nvPr>
        </p:nvSpPr>
        <p:spPr>
          <a:xfrm>
            <a:off x="1173600" y="1518407"/>
            <a:ext cx="7560000" cy="5311280"/>
          </a:xfrm>
        </p:spPr>
        <p:txBody>
          <a:bodyPr/>
          <a:lstStyle/>
          <a:p>
            <a:pPr marL="0" indent="0">
              <a:buNone/>
            </a:pPr>
            <a:r>
              <a:rPr lang="sv-SE" b="1" dirty="0"/>
              <a:t>Det främsta värnet mot kaos på marknaden är en politik för full sysselsättning. Målet är att bidra till fler jobb så att det blir en balans mellan tillgång och efterfrågan på arbete – lika många som vill köpa , som vill sälja arbete.</a:t>
            </a:r>
          </a:p>
          <a:p>
            <a:pPr marL="0" indent="0">
              <a:buNone/>
            </a:pPr>
            <a:r>
              <a:rPr lang="sv-SE" b="1" dirty="0"/>
              <a:t>Om alla har jobb finns det ingen risk att arbetslösa ställs mot arbetande. Den som har tryggt jobb med god lön och bra villkor hotar inte löftet.</a:t>
            </a:r>
          </a:p>
        </p:txBody>
      </p:sp>
      <p:sp>
        <p:nvSpPr>
          <p:cNvPr id="3" name="Rubrik 2">
            <a:extLst>
              <a:ext uri="{FF2B5EF4-FFF2-40B4-BE49-F238E27FC236}">
                <a16:creationId xmlns:a16="http://schemas.microsoft.com/office/drawing/2014/main" id="{6C8C3106-C920-4EE2-8E9B-B0E793B9EAA0}"/>
              </a:ext>
            </a:extLst>
          </p:cNvPr>
          <p:cNvSpPr>
            <a:spLocks noGrp="1"/>
          </p:cNvSpPr>
          <p:nvPr>
            <p:ph type="title"/>
          </p:nvPr>
        </p:nvSpPr>
        <p:spPr>
          <a:xfrm>
            <a:off x="1173893" y="476250"/>
            <a:ext cx="7550658" cy="966656"/>
          </a:xfrm>
        </p:spPr>
        <p:txBody>
          <a:bodyPr/>
          <a:lstStyle/>
          <a:p>
            <a:r>
              <a:rPr lang="sv-SE" dirty="0"/>
              <a:t>Värn 1: Full sysselsättning</a:t>
            </a:r>
          </a:p>
        </p:txBody>
      </p:sp>
      <p:pic>
        <p:nvPicPr>
          <p:cNvPr id="11" name="Bildobjekt 10">
            <a:extLst>
              <a:ext uri="{FF2B5EF4-FFF2-40B4-BE49-F238E27FC236}">
                <a16:creationId xmlns:a16="http://schemas.microsoft.com/office/drawing/2014/main" id="{D14B58CB-6A50-48A1-9D5F-5A1CD203136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49222" y="3868621"/>
            <a:ext cx="4159135" cy="2989379"/>
          </a:xfrm>
          <a:prstGeom prst="rect">
            <a:avLst/>
          </a:prstGeom>
        </p:spPr>
      </p:pic>
    </p:spTree>
    <p:extLst>
      <p:ext uri="{BB962C8B-B14F-4D97-AF65-F5344CB8AC3E}">
        <p14:creationId xmlns:p14="http://schemas.microsoft.com/office/powerpoint/2010/main" val="962653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2C6968E-49EB-459F-A18F-522E8E5D952F}"/>
              </a:ext>
            </a:extLst>
          </p:cNvPr>
          <p:cNvSpPr>
            <a:spLocks noGrp="1"/>
          </p:cNvSpPr>
          <p:nvPr>
            <p:ph idx="1"/>
          </p:nvPr>
        </p:nvSpPr>
        <p:spPr>
          <a:xfrm>
            <a:off x="1173892" y="1560351"/>
            <a:ext cx="7560000" cy="2738445"/>
          </a:xfrm>
        </p:spPr>
        <p:txBody>
          <a:bodyPr/>
          <a:lstStyle/>
          <a:p>
            <a:pPr marL="0" indent="0">
              <a:buNone/>
            </a:pPr>
            <a:r>
              <a:rPr lang="sv-SE" b="1" dirty="0"/>
              <a:t>Ska skydda och stödja arbetslösa att komma tillbaka till jobb. Den arbetslöse erbjuds utbildning, kanske till en annan bransch.</a:t>
            </a:r>
          </a:p>
          <a:p>
            <a:pPr marL="0" indent="0">
              <a:buNone/>
            </a:pPr>
            <a:r>
              <a:rPr lang="sv-SE" b="1" dirty="0"/>
              <a:t>Då minskar överskottet på säljare och tillgången på arbetskraft kan säkras i andra regioner och yrken. Den som är i utbildning hotar inte löftet. Den som har en bra utbildning för ett jobb som erbjuds på arbetsmarknaden hotar inte heller löftet.</a:t>
            </a:r>
          </a:p>
        </p:txBody>
      </p:sp>
      <p:sp>
        <p:nvSpPr>
          <p:cNvPr id="4" name="Rubrik 2">
            <a:extLst>
              <a:ext uri="{FF2B5EF4-FFF2-40B4-BE49-F238E27FC236}">
                <a16:creationId xmlns:a16="http://schemas.microsoft.com/office/drawing/2014/main" id="{09FEC52C-8897-4539-82BD-C272666714CB}"/>
              </a:ext>
            </a:extLst>
          </p:cNvPr>
          <p:cNvSpPr txBox="1">
            <a:spLocks/>
          </p:cNvSpPr>
          <p:nvPr/>
        </p:nvSpPr>
        <p:spPr bwMode="auto">
          <a:xfrm>
            <a:off x="1173892" y="476250"/>
            <a:ext cx="10386137" cy="966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1" fontAlgn="base" hangingPunct="1">
              <a:lnSpc>
                <a:spcPct val="80000"/>
              </a:lnSpc>
              <a:spcBef>
                <a:spcPct val="0"/>
              </a:spcBef>
              <a:spcAft>
                <a:spcPct val="0"/>
              </a:spcAft>
              <a:defRPr sz="5400" b="1" cap="all" baseline="0">
                <a:solidFill>
                  <a:schemeClr val="accent2"/>
                </a:solidFill>
                <a:latin typeface="+mj-lt"/>
                <a:ea typeface="+mj-ea"/>
                <a:cs typeface="+mj-cs"/>
              </a:defRPr>
            </a:lvl1pPr>
            <a:lvl2pPr algn="l" rtl="0" eaLnBrk="1" fontAlgn="base" hangingPunct="1">
              <a:lnSpc>
                <a:spcPct val="80000"/>
              </a:lnSpc>
              <a:spcBef>
                <a:spcPct val="0"/>
              </a:spcBef>
              <a:spcAft>
                <a:spcPct val="0"/>
              </a:spcAft>
              <a:defRPr sz="3600" b="1">
                <a:solidFill>
                  <a:schemeClr val="tx2"/>
                </a:solidFill>
                <a:latin typeface="Arial" charset="0"/>
              </a:defRPr>
            </a:lvl2pPr>
            <a:lvl3pPr algn="l" rtl="0" eaLnBrk="1" fontAlgn="base" hangingPunct="1">
              <a:lnSpc>
                <a:spcPct val="80000"/>
              </a:lnSpc>
              <a:spcBef>
                <a:spcPct val="0"/>
              </a:spcBef>
              <a:spcAft>
                <a:spcPct val="0"/>
              </a:spcAft>
              <a:defRPr sz="3600" b="1">
                <a:solidFill>
                  <a:schemeClr val="tx2"/>
                </a:solidFill>
                <a:latin typeface="Arial" charset="0"/>
              </a:defRPr>
            </a:lvl3pPr>
            <a:lvl4pPr algn="l" rtl="0" eaLnBrk="1" fontAlgn="base" hangingPunct="1">
              <a:lnSpc>
                <a:spcPct val="80000"/>
              </a:lnSpc>
              <a:spcBef>
                <a:spcPct val="0"/>
              </a:spcBef>
              <a:spcAft>
                <a:spcPct val="0"/>
              </a:spcAft>
              <a:defRPr sz="3600" b="1">
                <a:solidFill>
                  <a:schemeClr val="tx2"/>
                </a:solidFill>
                <a:latin typeface="Arial" charset="0"/>
              </a:defRPr>
            </a:lvl4pPr>
            <a:lvl5pPr algn="l" rtl="0" eaLnBrk="1" fontAlgn="base" hangingPunct="1">
              <a:lnSpc>
                <a:spcPct val="80000"/>
              </a:lnSpc>
              <a:spcBef>
                <a:spcPct val="0"/>
              </a:spcBef>
              <a:spcAft>
                <a:spcPct val="0"/>
              </a:spcAft>
              <a:defRPr sz="3600" b="1">
                <a:solidFill>
                  <a:schemeClr val="tx2"/>
                </a:solidFill>
                <a:latin typeface="Arial" charset="0"/>
              </a:defRPr>
            </a:lvl5pPr>
            <a:lvl6pPr marL="457200" algn="l" rtl="0" eaLnBrk="1" fontAlgn="base" hangingPunct="1">
              <a:lnSpc>
                <a:spcPct val="80000"/>
              </a:lnSpc>
              <a:spcBef>
                <a:spcPct val="0"/>
              </a:spcBef>
              <a:spcAft>
                <a:spcPct val="0"/>
              </a:spcAft>
              <a:defRPr sz="3600" b="1">
                <a:solidFill>
                  <a:schemeClr val="tx2"/>
                </a:solidFill>
                <a:latin typeface="Arial" charset="0"/>
              </a:defRPr>
            </a:lvl6pPr>
            <a:lvl7pPr marL="914400" algn="l" rtl="0" eaLnBrk="1" fontAlgn="base" hangingPunct="1">
              <a:lnSpc>
                <a:spcPct val="80000"/>
              </a:lnSpc>
              <a:spcBef>
                <a:spcPct val="0"/>
              </a:spcBef>
              <a:spcAft>
                <a:spcPct val="0"/>
              </a:spcAft>
              <a:defRPr sz="3600" b="1">
                <a:solidFill>
                  <a:schemeClr val="tx2"/>
                </a:solidFill>
                <a:latin typeface="Arial" charset="0"/>
              </a:defRPr>
            </a:lvl7pPr>
            <a:lvl8pPr marL="1371600" algn="l" rtl="0" eaLnBrk="1" fontAlgn="base" hangingPunct="1">
              <a:lnSpc>
                <a:spcPct val="80000"/>
              </a:lnSpc>
              <a:spcBef>
                <a:spcPct val="0"/>
              </a:spcBef>
              <a:spcAft>
                <a:spcPct val="0"/>
              </a:spcAft>
              <a:defRPr sz="3600" b="1">
                <a:solidFill>
                  <a:schemeClr val="tx2"/>
                </a:solidFill>
                <a:latin typeface="Arial" charset="0"/>
              </a:defRPr>
            </a:lvl8pPr>
            <a:lvl9pPr marL="1828800" algn="l" rtl="0" eaLnBrk="1" fontAlgn="base" hangingPunct="1">
              <a:lnSpc>
                <a:spcPct val="80000"/>
              </a:lnSpc>
              <a:spcBef>
                <a:spcPct val="0"/>
              </a:spcBef>
              <a:spcAft>
                <a:spcPct val="0"/>
              </a:spcAft>
              <a:defRPr sz="3600" b="1">
                <a:solidFill>
                  <a:schemeClr val="tx2"/>
                </a:solidFill>
                <a:latin typeface="Arial" charset="0"/>
              </a:defRPr>
            </a:lvl9pPr>
          </a:lstStyle>
          <a:p>
            <a:r>
              <a:rPr lang="sv-SE" kern="0" dirty="0"/>
              <a:t>Värn 2: Aktiv arbetsmarknadspolitik</a:t>
            </a:r>
          </a:p>
        </p:txBody>
      </p:sp>
      <p:pic>
        <p:nvPicPr>
          <p:cNvPr id="1030" name="Picture 6" descr="Bilden kan innehålla: 1 person">
            <a:extLst>
              <a:ext uri="{FF2B5EF4-FFF2-40B4-BE49-F238E27FC236}">
                <a16:creationId xmlns:a16="http://schemas.microsoft.com/office/drawing/2014/main" id="{0EAFEF94-D8A5-441F-9480-27ABA0A6D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892" y="4298796"/>
            <a:ext cx="3652025" cy="243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375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AA6387F5-35D3-4F34-8786-7984121514CA}"/>
              </a:ext>
            </a:extLst>
          </p:cNvPr>
          <p:cNvSpPr>
            <a:spLocks noGrp="1"/>
          </p:cNvSpPr>
          <p:nvPr>
            <p:ph idx="1"/>
          </p:nvPr>
        </p:nvSpPr>
        <p:spPr>
          <a:xfrm>
            <a:off x="1173892" y="1463052"/>
            <a:ext cx="7886218" cy="3519735"/>
          </a:xfrm>
        </p:spPr>
        <p:txBody>
          <a:bodyPr/>
          <a:lstStyle/>
          <a:p>
            <a:pPr marL="0" indent="0">
              <a:buNone/>
            </a:pPr>
            <a:r>
              <a:rPr lang="sv-SE" b="1" dirty="0"/>
              <a:t>På arbetsmarknaden är a-kassan en viktig del av den fackliga lönepolitiken.</a:t>
            </a:r>
          </a:p>
          <a:p>
            <a:pPr marL="0" indent="0">
              <a:buNone/>
            </a:pPr>
            <a:r>
              <a:rPr lang="sv-SE" b="1" dirty="0"/>
              <a:t>De som har arbete betalar till de arbetslösa så att de inte ska tvingas till att ta arbete till lägre lön eller sämre villkor.</a:t>
            </a:r>
          </a:p>
          <a:p>
            <a:pPr marL="0" indent="0">
              <a:buNone/>
            </a:pPr>
            <a:r>
              <a:rPr lang="sv-SE" b="1" dirty="0"/>
              <a:t>Skillnaden mellan lön och ersättning måste vara liten så att det inte är lönsamt för en arbetsgivare att byta en anställd mot en arbetslös. A-kassan är en försäkring vid arbetslöshet men framför allt en </a:t>
            </a:r>
            <a:r>
              <a:rPr lang="sv-SE" b="1" dirty="0" err="1"/>
              <a:t>löneförsäkring</a:t>
            </a:r>
            <a:r>
              <a:rPr lang="sv-SE" b="1" dirty="0"/>
              <a:t> för alla med arbete</a:t>
            </a:r>
          </a:p>
        </p:txBody>
      </p:sp>
      <p:sp>
        <p:nvSpPr>
          <p:cNvPr id="4" name="Rubrik 2">
            <a:extLst>
              <a:ext uri="{FF2B5EF4-FFF2-40B4-BE49-F238E27FC236}">
                <a16:creationId xmlns:a16="http://schemas.microsoft.com/office/drawing/2014/main" id="{F80541FC-E4A1-4BCA-8D7D-B87876279FB4}"/>
              </a:ext>
            </a:extLst>
          </p:cNvPr>
          <p:cNvSpPr txBox="1">
            <a:spLocks/>
          </p:cNvSpPr>
          <p:nvPr/>
        </p:nvSpPr>
        <p:spPr bwMode="auto">
          <a:xfrm>
            <a:off x="1173892" y="476250"/>
            <a:ext cx="10386137" cy="966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1" fontAlgn="base" hangingPunct="1">
              <a:lnSpc>
                <a:spcPct val="80000"/>
              </a:lnSpc>
              <a:spcBef>
                <a:spcPct val="0"/>
              </a:spcBef>
              <a:spcAft>
                <a:spcPct val="0"/>
              </a:spcAft>
              <a:defRPr sz="5400" b="1" cap="all" baseline="0">
                <a:solidFill>
                  <a:schemeClr val="accent2"/>
                </a:solidFill>
                <a:latin typeface="+mj-lt"/>
                <a:ea typeface="+mj-ea"/>
                <a:cs typeface="+mj-cs"/>
              </a:defRPr>
            </a:lvl1pPr>
            <a:lvl2pPr algn="l" rtl="0" eaLnBrk="1" fontAlgn="base" hangingPunct="1">
              <a:lnSpc>
                <a:spcPct val="80000"/>
              </a:lnSpc>
              <a:spcBef>
                <a:spcPct val="0"/>
              </a:spcBef>
              <a:spcAft>
                <a:spcPct val="0"/>
              </a:spcAft>
              <a:defRPr sz="3600" b="1">
                <a:solidFill>
                  <a:schemeClr val="tx2"/>
                </a:solidFill>
                <a:latin typeface="Arial" charset="0"/>
              </a:defRPr>
            </a:lvl2pPr>
            <a:lvl3pPr algn="l" rtl="0" eaLnBrk="1" fontAlgn="base" hangingPunct="1">
              <a:lnSpc>
                <a:spcPct val="80000"/>
              </a:lnSpc>
              <a:spcBef>
                <a:spcPct val="0"/>
              </a:spcBef>
              <a:spcAft>
                <a:spcPct val="0"/>
              </a:spcAft>
              <a:defRPr sz="3600" b="1">
                <a:solidFill>
                  <a:schemeClr val="tx2"/>
                </a:solidFill>
                <a:latin typeface="Arial" charset="0"/>
              </a:defRPr>
            </a:lvl3pPr>
            <a:lvl4pPr algn="l" rtl="0" eaLnBrk="1" fontAlgn="base" hangingPunct="1">
              <a:lnSpc>
                <a:spcPct val="80000"/>
              </a:lnSpc>
              <a:spcBef>
                <a:spcPct val="0"/>
              </a:spcBef>
              <a:spcAft>
                <a:spcPct val="0"/>
              </a:spcAft>
              <a:defRPr sz="3600" b="1">
                <a:solidFill>
                  <a:schemeClr val="tx2"/>
                </a:solidFill>
                <a:latin typeface="Arial" charset="0"/>
              </a:defRPr>
            </a:lvl4pPr>
            <a:lvl5pPr algn="l" rtl="0" eaLnBrk="1" fontAlgn="base" hangingPunct="1">
              <a:lnSpc>
                <a:spcPct val="80000"/>
              </a:lnSpc>
              <a:spcBef>
                <a:spcPct val="0"/>
              </a:spcBef>
              <a:spcAft>
                <a:spcPct val="0"/>
              </a:spcAft>
              <a:defRPr sz="3600" b="1">
                <a:solidFill>
                  <a:schemeClr val="tx2"/>
                </a:solidFill>
                <a:latin typeface="Arial" charset="0"/>
              </a:defRPr>
            </a:lvl5pPr>
            <a:lvl6pPr marL="457200" algn="l" rtl="0" eaLnBrk="1" fontAlgn="base" hangingPunct="1">
              <a:lnSpc>
                <a:spcPct val="80000"/>
              </a:lnSpc>
              <a:spcBef>
                <a:spcPct val="0"/>
              </a:spcBef>
              <a:spcAft>
                <a:spcPct val="0"/>
              </a:spcAft>
              <a:defRPr sz="3600" b="1">
                <a:solidFill>
                  <a:schemeClr val="tx2"/>
                </a:solidFill>
                <a:latin typeface="Arial" charset="0"/>
              </a:defRPr>
            </a:lvl6pPr>
            <a:lvl7pPr marL="914400" algn="l" rtl="0" eaLnBrk="1" fontAlgn="base" hangingPunct="1">
              <a:lnSpc>
                <a:spcPct val="80000"/>
              </a:lnSpc>
              <a:spcBef>
                <a:spcPct val="0"/>
              </a:spcBef>
              <a:spcAft>
                <a:spcPct val="0"/>
              </a:spcAft>
              <a:defRPr sz="3600" b="1">
                <a:solidFill>
                  <a:schemeClr val="tx2"/>
                </a:solidFill>
                <a:latin typeface="Arial" charset="0"/>
              </a:defRPr>
            </a:lvl7pPr>
            <a:lvl8pPr marL="1371600" algn="l" rtl="0" eaLnBrk="1" fontAlgn="base" hangingPunct="1">
              <a:lnSpc>
                <a:spcPct val="80000"/>
              </a:lnSpc>
              <a:spcBef>
                <a:spcPct val="0"/>
              </a:spcBef>
              <a:spcAft>
                <a:spcPct val="0"/>
              </a:spcAft>
              <a:defRPr sz="3600" b="1">
                <a:solidFill>
                  <a:schemeClr val="tx2"/>
                </a:solidFill>
                <a:latin typeface="Arial" charset="0"/>
              </a:defRPr>
            </a:lvl8pPr>
            <a:lvl9pPr marL="1828800" algn="l" rtl="0" eaLnBrk="1" fontAlgn="base" hangingPunct="1">
              <a:lnSpc>
                <a:spcPct val="80000"/>
              </a:lnSpc>
              <a:spcBef>
                <a:spcPct val="0"/>
              </a:spcBef>
              <a:spcAft>
                <a:spcPct val="0"/>
              </a:spcAft>
              <a:defRPr sz="3600" b="1">
                <a:solidFill>
                  <a:schemeClr val="tx2"/>
                </a:solidFill>
                <a:latin typeface="Arial" charset="0"/>
              </a:defRPr>
            </a:lvl9pPr>
          </a:lstStyle>
          <a:p>
            <a:r>
              <a:rPr lang="sv-SE" kern="0" dirty="0"/>
              <a:t>Värn 3: Hög arbetslöshetskassa</a:t>
            </a:r>
          </a:p>
        </p:txBody>
      </p:sp>
      <p:pic>
        <p:nvPicPr>
          <p:cNvPr id="5" name="Picture 2" descr="Bilden kan innehålla: 1 person, text">
            <a:extLst>
              <a:ext uri="{FF2B5EF4-FFF2-40B4-BE49-F238E27FC236}">
                <a16:creationId xmlns:a16="http://schemas.microsoft.com/office/drawing/2014/main" id="{1DDC648E-6210-495A-8D8A-DD366CE5E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1018" y="2241545"/>
            <a:ext cx="2219011" cy="274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723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F27C146-F8E6-4377-AF4D-714C7FEFE88C}"/>
              </a:ext>
            </a:extLst>
          </p:cNvPr>
          <p:cNvSpPr>
            <a:spLocks noGrp="1"/>
          </p:cNvSpPr>
          <p:nvPr>
            <p:ph idx="1"/>
          </p:nvPr>
        </p:nvSpPr>
        <p:spPr>
          <a:xfrm>
            <a:off x="1173599" y="1199627"/>
            <a:ext cx="8104625" cy="3462314"/>
          </a:xfrm>
        </p:spPr>
        <p:txBody>
          <a:bodyPr/>
          <a:lstStyle/>
          <a:p>
            <a:pPr marL="0" indent="0">
              <a:buNone/>
            </a:pPr>
            <a:r>
              <a:rPr lang="sv-SE" b="1" dirty="0"/>
              <a:t>LAS reglerar vilka anställningskontrakt som är tillåtna och när en arbetsgivare får säga upp det. Om arbetsgivaren säger upp det på grund av arbetsbrist stadgar lagen om en turordning vid uppsägning – sist in först ut – och en rätt till återanställning.</a:t>
            </a:r>
          </a:p>
          <a:p>
            <a:pPr marL="0" indent="0">
              <a:buNone/>
            </a:pPr>
            <a:r>
              <a:rPr lang="sv-SE" b="1" dirty="0"/>
              <a:t>På arbetsmarknaden innebär det ett skydd mot konkurrens mellan arbetstagare. Återanställningsrätten hindrar att arbetsgivaren byter ut en anställd mot en arbetslös som är billigare.</a:t>
            </a:r>
            <a:endParaRPr lang="sv-SE" dirty="0"/>
          </a:p>
        </p:txBody>
      </p:sp>
      <p:sp>
        <p:nvSpPr>
          <p:cNvPr id="4" name="Rubrik 2">
            <a:extLst>
              <a:ext uri="{FF2B5EF4-FFF2-40B4-BE49-F238E27FC236}">
                <a16:creationId xmlns:a16="http://schemas.microsoft.com/office/drawing/2014/main" id="{A191E6B7-EC46-43F8-A003-C457E40A7BFA}"/>
              </a:ext>
            </a:extLst>
          </p:cNvPr>
          <p:cNvSpPr txBox="1">
            <a:spLocks noGrp="1"/>
          </p:cNvSpPr>
          <p:nvPr>
            <p:ph type="title"/>
          </p:nvPr>
        </p:nvSpPr>
        <p:spPr bwMode="auto">
          <a:xfrm>
            <a:off x="1173600" y="258065"/>
            <a:ext cx="10533718" cy="9415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1" fontAlgn="base" hangingPunct="1">
              <a:lnSpc>
                <a:spcPct val="80000"/>
              </a:lnSpc>
              <a:spcBef>
                <a:spcPct val="0"/>
              </a:spcBef>
              <a:spcAft>
                <a:spcPct val="0"/>
              </a:spcAft>
              <a:defRPr sz="5400" b="1" cap="all" baseline="0">
                <a:solidFill>
                  <a:schemeClr val="accent2"/>
                </a:solidFill>
                <a:latin typeface="+mj-lt"/>
                <a:ea typeface="+mj-ea"/>
                <a:cs typeface="+mj-cs"/>
              </a:defRPr>
            </a:lvl1pPr>
            <a:lvl2pPr algn="l" rtl="0" eaLnBrk="1" fontAlgn="base" hangingPunct="1">
              <a:lnSpc>
                <a:spcPct val="80000"/>
              </a:lnSpc>
              <a:spcBef>
                <a:spcPct val="0"/>
              </a:spcBef>
              <a:spcAft>
                <a:spcPct val="0"/>
              </a:spcAft>
              <a:defRPr sz="3600" b="1">
                <a:solidFill>
                  <a:schemeClr val="tx2"/>
                </a:solidFill>
                <a:latin typeface="Arial" charset="0"/>
              </a:defRPr>
            </a:lvl2pPr>
            <a:lvl3pPr algn="l" rtl="0" eaLnBrk="1" fontAlgn="base" hangingPunct="1">
              <a:lnSpc>
                <a:spcPct val="80000"/>
              </a:lnSpc>
              <a:spcBef>
                <a:spcPct val="0"/>
              </a:spcBef>
              <a:spcAft>
                <a:spcPct val="0"/>
              </a:spcAft>
              <a:defRPr sz="3600" b="1">
                <a:solidFill>
                  <a:schemeClr val="tx2"/>
                </a:solidFill>
                <a:latin typeface="Arial" charset="0"/>
              </a:defRPr>
            </a:lvl3pPr>
            <a:lvl4pPr algn="l" rtl="0" eaLnBrk="1" fontAlgn="base" hangingPunct="1">
              <a:lnSpc>
                <a:spcPct val="80000"/>
              </a:lnSpc>
              <a:spcBef>
                <a:spcPct val="0"/>
              </a:spcBef>
              <a:spcAft>
                <a:spcPct val="0"/>
              </a:spcAft>
              <a:defRPr sz="3600" b="1">
                <a:solidFill>
                  <a:schemeClr val="tx2"/>
                </a:solidFill>
                <a:latin typeface="Arial" charset="0"/>
              </a:defRPr>
            </a:lvl4pPr>
            <a:lvl5pPr algn="l" rtl="0" eaLnBrk="1" fontAlgn="base" hangingPunct="1">
              <a:lnSpc>
                <a:spcPct val="80000"/>
              </a:lnSpc>
              <a:spcBef>
                <a:spcPct val="0"/>
              </a:spcBef>
              <a:spcAft>
                <a:spcPct val="0"/>
              </a:spcAft>
              <a:defRPr sz="3600" b="1">
                <a:solidFill>
                  <a:schemeClr val="tx2"/>
                </a:solidFill>
                <a:latin typeface="Arial" charset="0"/>
              </a:defRPr>
            </a:lvl5pPr>
            <a:lvl6pPr marL="457200" algn="l" rtl="0" eaLnBrk="1" fontAlgn="base" hangingPunct="1">
              <a:lnSpc>
                <a:spcPct val="80000"/>
              </a:lnSpc>
              <a:spcBef>
                <a:spcPct val="0"/>
              </a:spcBef>
              <a:spcAft>
                <a:spcPct val="0"/>
              </a:spcAft>
              <a:defRPr sz="3600" b="1">
                <a:solidFill>
                  <a:schemeClr val="tx2"/>
                </a:solidFill>
                <a:latin typeface="Arial" charset="0"/>
              </a:defRPr>
            </a:lvl6pPr>
            <a:lvl7pPr marL="914400" algn="l" rtl="0" eaLnBrk="1" fontAlgn="base" hangingPunct="1">
              <a:lnSpc>
                <a:spcPct val="80000"/>
              </a:lnSpc>
              <a:spcBef>
                <a:spcPct val="0"/>
              </a:spcBef>
              <a:spcAft>
                <a:spcPct val="0"/>
              </a:spcAft>
              <a:defRPr sz="3600" b="1">
                <a:solidFill>
                  <a:schemeClr val="tx2"/>
                </a:solidFill>
                <a:latin typeface="Arial" charset="0"/>
              </a:defRPr>
            </a:lvl7pPr>
            <a:lvl8pPr marL="1371600" algn="l" rtl="0" eaLnBrk="1" fontAlgn="base" hangingPunct="1">
              <a:lnSpc>
                <a:spcPct val="80000"/>
              </a:lnSpc>
              <a:spcBef>
                <a:spcPct val="0"/>
              </a:spcBef>
              <a:spcAft>
                <a:spcPct val="0"/>
              </a:spcAft>
              <a:defRPr sz="3600" b="1">
                <a:solidFill>
                  <a:schemeClr val="tx2"/>
                </a:solidFill>
                <a:latin typeface="Arial" charset="0"/>
              </a:defRPr>
            </a:lvl8pPr>
            <a:lvl9pPr marL="1828800" algn="l" rtl="0" eaLnBrk="1" fontAlgn="base" hangingPunct="1">
              <a:lnSpc>
                <a:spcPct val="80000"/>
              </a:lnSpc>
              <a:spcBef>
                <a:spcPct val="0"/>
              </a:spcBef>
              <a:spcAft>
                <a:spcPct val="0"/>
              </a:spcAft>
              <a:defRPr sz="3600" b="1">
                <a:solidFill>
                  <a:schemeClr val="tx2"/>
                </a:solidFill>
                <a:latin typeface="Arial" charset="0"/>
              </a:defRPr>
            </a:lvl9pPr>
          </a:lstStyle>
          <a:p>
            <a:r>
              <a:rPr lang="sv-SE" kern="0" dirty="0"/>
              <a:t>Värn 4: ett Starkt anställningsskydd</a:t>
            </a:r>
          </a:p>
        </p:txBody>
      </p:sp>
      <p:pic>
        <p:nvPicPr>
          <p:cNvPr id="8" name="Bildobjekt 7">
            <a:extLst>
              <a:ext uri="{FF2B5EF4-FFF2-40B4-BE49-F238E27FC236}">
                <a16:creationId xmlns:a16="http://schemas.microsoft.com/office/drawing/2014/main" id="{805CF17F-771B-4978-8A46-8AD0A596060F}"/>
              </a:ext>
            </a:extLst>
          </p:cNvPr>
          <p:cNvPicPr>
            <a:picLocks noChangeAspect="1"/>
          </p:cNvPicPr>
          <p:nvPr/>
        </p:nvPicPr>
        <p:blipFill>
          <a:blip r:embed="rId2"/>
          <a:stretch>
            <a:fillRect/>
          </a:stretch>
        </p:blipFill>
        <p:spPr>
          <a:xfrm>
            <a:off x="5225911" y="3993439"/>
            <a:ext cx="4666938" cy="2606496"/>
          </a:xfrm>
          <a:prstGeom prst="rect">
            <a:avLst/>
          </a:prstGeom>
        </p:spPr>
      </p:pic>
    </p:spTree>
    <p:extLst>
      <p:ext uri="{BB962C8B-B14F-4D97-AF65-F5344CB8AC3E}">
        <p14:creationId xmlns:p14="http://schemas.microsoft.com/office/powerpoint/2010/main" val="410037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51A46A77-DA29-40D4-9C13-EE32EE76C057}"/>
              </a:ext>
            </a:extLst>
          </p:cNvPr>
          <p:cNvSpPr>
            <a:spLocks noGrp="1"/>
          </p:cNvSpPr>
          <p:nvPr>
            <p:ph idx="1"/>
          </p:nvPr>
        </p:nvSpPr>
        <p:spPr>
          <a:xfrm>
            <a:off x="1173598" y="1216405"/>
            <a:ext cx="8683465" cy="2770979"/>
          </a:xfrm>
        </p:spPr>
        <p:txBody>
          <a:bodyPr/>
          <a:lstStyle/>
          <a:p>
            <a:pPr marL="0" indent="0">
              <a:buNone/>
            </a:pPr>
            <a:r>
              <a:rPr lang="sv-SE" b="1" dirty="0"/>
              <a:t>Ett kollektivavtal innebär att arbetsgivare och anställda samtidigt blir bundna av ett avtal. Arbetsgivaren får en fredsplikt som gäller alla samtidigt. Löntagarna kan använda sin gemensamma styrka för att få goda löner och bra villkor.</a:t>
            </a:r>
          </a:p>
          <a:p>
            <a:pPr marL="0" indent="0">
              <a:buNone/>
            </a:pPr>
            <a:r>
              <a:rPr lang="sv-SE" b="1" dirty="0"/>
              <a:t>Om arbetsgivaren istället bara skulle träffa avtal med varje anställd för sig är risken stor att en del av de anställda kan strejka med störning i produktionen som följd och andra tvingas acceptera låga löner och orimliga villkor.</a:t>
            </a:r>
          </a:p>
        </p:txBody>
      </p:sp>
      <p:sp>
        <p:nvSpPr>
          <p:cNvPr id="4" name="Rubrik 2">
            <a:extLst>
              <a:ext uri="{FF2B5EF4-FFF2-40B4-BE49-F238E27FC236}">
                <a16:creationId xmlns:a16="http://schemas.microsoft.com/office/drawing/2014/main" id="{43D456BE-2841-4B24-A4C8-19F8D544711C}"/>
              </a:ext>
            </a:extLst>
          </p:cNvPr>
          <p:cNvSpPr txBox="1">
            <a:spLocks noGrp="1"/>
          </p:cNvSpPr>
          <p:nvPr>
            <p:ph type="title"/>
          </p:nvPr>
        </p:nvSpPr>
        <p:spPr bwMode="auto">
          <a:xfrm>
            <a:off x="1173599" y="275251"/>
            <a:ext cx="10352873" cy="941154"/>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1" fontAlgn="base" hangingPunct="1">
              <a:lnSpc>
                <a:spcPct val="80000"/>
              </a:lnSpc>
              <a:spcBef>
                <a:spcPct val="0"/>
              </a:spcBef>
              <a:spcAft>
                <a:spcPct val="0"/>
              </a:spcAft>
              <a:defRPr sz="5400" b="1" cap="all" baseline="0">
                <a:solidFill>
                  <a:schemeClr val="accent2"/>
                </a:solidFill>
                <a:latin typeface="+mj-lt"/>
                <a:ea typeface="+mj-ea"/>
                <a:cs typeface="+mj-cs"/>
              </a:defRPr>
            </a:lvl1pPr>
            <a:lvl2pPr algn="l" rtl="0" eaLnBrk="1" fontAlgn="base" hangingPunct="1">
              <a:lnSpc>
                <a:spcPct val="80000"/>
              </a:lnSpc>
              <a:spcBef>
                <a:spcPct val="0"/>
              </a:spcBef>
              <a:spcAft>
                <a:spcPct val="0"/>
              </a:spcAft>
              <a:defRPr sz="3600" b="1">
                <a:solidFill>
                  <a:schemeClr val="tx2"/>
                </a:solidFill>
                <a:latin typeface="Arial" charset="0"/>
              </a:defRPr>
            </a:lvl2pPr>
            <a:lvl3pPr algn="l" rtl="0" eaLnBrk="1" fontAlgn="base" hangingPunct="1">
              <a:lnSpc>
                <a:spcPct val="80000"/>
              </a:lnSpc>
              <a:spcBef>
                <a:spcPct val="0"/>
              </a:spcBef>
              <a:spcAft>
                <a:spcPct val="0"/>
              </a:spcAft>
              <a:defRPr sz="3600" b="1">
                <a:solidFill>
                  <a:schemeClr val="tx2"/>
                </a:solidFill>
                <a:latin typeface="Arial" charset="0"/>
              </a:defRPr>
            </a:lvl3pPr>
            <a:lvl4pPr algn="l" rtl="0" eaLnBrk="1" fontAlgn="base" hangingPunct="1">
              <a:lnSpc>
                <a:spcPct val="80000"/>
              </a:lnSpc>
              <a:spcBef>
                <a:spcPct val="0"/>
              </a:spcBef>
              <a:spcAft>
                <a:spcPct val="0"/>
              </a:spcAft>
              <a:defRPr sz="3600" b="1">
                <a:solidFill>
                  <a:schemeClr val="tx2"/>
                </a:solidFill>
                <a:latin typeface="Arial" charset="0"/>
              </a:defRPr>
            </a:lvl4pPr>
            <a:lvl5pPr algn="l" rtl="0" eaLnBrk="1" fontAlgn="base" hangingPunct="1">
              <a:lnSpc>
                <a:spcPct val="80000"/>
              </a:lnSpc>
              <a:spcBef>
                <a:spcPct val="0"/>
              </a:spcBef>
              <a:spcAft>
                <a:spcPct val="0"/>
              </a:spcAft>
              <a:defRPr sz="3600" b="1">
                <a:solidFill>
                  <a:schemeClr val="tx2"/>
                </a:solidFill>
                <a:latin typeface="Arial" charset="0"/>
              </a:defRPr>
            </a:lvl5pPr>
            <a:lvl6pPr marL="457200" algn="l" rtl="0" eaLnBrk="1" fontAlgn="base" hangingPunct="1">
              <a:lnSpc>
                <a:spcPct val="80000"/>
              </a:lnSpc>
              <a:spcBef>
                <a:spcPct val="0"/>
              </a:spcBef>
              <a:spcAft>
                <a:spcPct val="0"/>
              </a:spcAft>
              <a:defRPr sz="3600" b="1">
                <a:solidFill>
                  <a:schemeClr val="tx2"/>
                </a:solidFill>
                <a:latin typeface="Arial" charset="0"/>
              </a:defRPr>
            </a:lvl6pPr>
            <a:lvl7pPr marL="914400" algn="l" rtl="0" eaLnBrk="1" fontAlgn="base" hangingPunct="1">
              <a:lnSpc>
                <a:spcPct val="80000"/>
              </a:lnSpc>
              <a:spcBef>
                <a:spcPct val="0"/>
              </a:spcBef>
              <a:spcAft>
                <a:spcPct val="0"/>
              </a:spcAft>
              <a:defRPr sz="3600" b="1">
                <a:solidFill>
                  <a:schemeClr val="tx2"/>
                </a:solidFill>
                <a:latin typeface="Arial" charset="0"/>
              </a:defRPr>
            </a:lvl7pPr>
            <a:lvl8pPr marL="1371600" algn="l" rtl="0" eaLnBrk="1" fontAlgn="base" hangingPunct="1">
              <a:lnSpc>
                <a:spcPct val="80000"/>
              </a:lnSpc>
              <a:spcBef>
                <a:spcPct val="0"/>
              </a:spcBef>
              <a:spcAft>
                <a:spcPct val="0"/>
              </a:spcAft>
              <a:defRPr sz="3600" b="1">
                <a:solidFill>
                  <a:schemeClr val="tx2"/>
                </a:solidFill>
                <a:latin typeface="Arial" charset="0"/>
              </a:defRPr>
            </a:lvl8pPr>
            <a:lvl9pPr marL="1828800" algn="l" rtl="0" eaLnBrk="1" fontAlgn="base" hangingPunct="1">
              <a:lnSpc>
                <a:spcPct val="80000"/>
              </a:lnSpc>
              <a:spcBef>
                <a:spcPct val="0"/>
              </a:spcBef>
              <a:spcAft>
                <a:spcPct val="0"/>
              </a:spcAft>
              <a:defRPr sz="3600" b="1">
                <a:solidFill>
                  <a:schemeClr val="tx2"/>
                </a:solidFill>
                <a:latin typeface="Arial" charset="0"/>
              </a:defRPr>
            </a:lvl9pPr>
          </a:lstStyle>
          <a:p>
            <a:r>
              <a:rPr lang="sv-SE" kern="0" dirty="0"/>
              <a:t>Värn 5: Rikstäckande Kollektivavtal</a:t>
            </a:r>
          </a:p>
        </p:txBody>
      </p:sp>
      <p:pic>
        <p:nvPicPr>
          <p:cNvPr id="3074" name="Picture 2" descr="Visa källbilden">
            <a:extLst>
              <a:ext uri="{FF2B5EF4-FFF2-40B4-BE49-F238E27FC236}">
                <a16:creationId xmlns:a16="http://schemas.microsoft.com/office/drawing/2014/main" id="{0EFA3835-7260-4C2C-8D3A-38C415266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726" y="3987384"/>
            <a:ext cx="5230710" cy="2615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678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5BF573D1-9AAA-49A1-B464-5E9C1EF5BBA9}"/>
              </a:ext>
            </a:extLst>
          </p:cNvPr>
          <p:cNvPicPr>
            <a:picLocks noChangeAspect="1"/>
          </p:cNvPicPr>
          <p:nvPr/>
        </p:nvPicPr>
        <p:blipFill>
          <a:blip r:embed="rId2"/>
          <a:stretch>
            <a:fillRect/>
          </a:stretch>
        </p:blipFill>
        <p:spPr>
          <a:xfrm>
            <a:off x="2776875" y="944467"/>
            <a:ext cx="6638249" cy="5749948"/>
          </a:xfrm>
          <a:prstGeom prst="rect">
            <a:avLst/>
          </a:prstGeom>
        </p:spPr>
      </p:pic>
      <p:sp>
        <p:nvSpPr>
          <p:cNvPr id="5" name="Rubrik 2">
            <a:extLst>
              <a:ext uri="{FF2B5EF4-FFF2-40B4-BE49-F238E27FC236}">
                <a16:creationId xmlns:a16="http://schemas.microsoft.com/office/drawing/2014/main" id="{56C3F882-D191-412C-979E-8E7E1B389533}"/>
              </a:ext>
            </a:extLst>
          </p:cNvPr>
          <p:cNvSpPr txBox="1">
            <a:spLocks noGrp="1"/>
          </p:cNvSpPr>
          <p:nvPr>
            <p:ph type="title"/>
          </p:nvPr>
        </p:nvSpPr>
        <p:spPr bwMode="auto">
          <a:xfrm>
            <a:off x="4065865" y="70425"/>
            <a:ext cx="4060270" cy="941154"/>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1" fontAlgn="base" hangingPunct="1">
              <a:lnSpc>
                <a:spcPct val="80000"/>
              </a:lnSpc>
              <a:spcBef>
                <a:spcPct val="0"/>
              </a:spcBef>
              <a:spcAft>
                <a:spcPct val="0"/>
              </a:spcAft>
              <a:defRPr sz="5400" b="1" cap="all" baseline="0">
                <a:solidFill>
                  <a:schemeClr val="accent2"/>
                </a:solidFill>
                <a:latin typeface="+mj-lt"/>
                <a:ea typeface="+mj-ea"/>
                <a:cs typeface="+mj-cs"/>
              </a:defRPr>
            </a:lvl1pPr>
            <a:lvl2pPr algn="l" rtl="0" eaLnBrk="1" fontAlgn="base" hangingPunct="1">
              <a:lnSpc>
                <a:spcPct val="80000"/>
              </a:lnSpc>
              <a:spcBef>
                <a:spcPct val="0"/>
              </a:spcBef>
              <a:spcAft>
                <a:spcPct val="0"/>
              </a:spcAft>
              <a:defRPr sz="3600" b="1">
                <a:solidFill>
                  <a:schemeClr val="tx2"/>
                </a:solidFill>
                <a:latin typeface="Arial" charset="0"/>
              </a:defRPr>
            </a:lvl2pPr>
            <a:lvl3pPr algn="l" rtl="0" eaLnBrk="1" fontAlgn="base" hangingPunct="1">
              <a:lnSpc>
                <a:spcPct val="80000"/>
              </a:lnSpc>
              <a:spcBef>
                <a:spcPct val="0"/>
              </a:spcBef>
              <a:spcAft>
                <a:spcPct val="0"/>
              </a:spcAft>
              <a:defRPr sz="3600" b="1">
                <a:solidFill>
                  <a:schemeClr val="tx2"/>
                </a:solidFill>
                <a:latin typeface="Arial" charset="0"/>
              </a:defRPr>
            </a:lvl3pPr>
            <a:lvl4pPr algn="l" rtl="0" eaLnBrk="1" fontAlgn="base" hangingPunct="1">
              <a:lnSpc>
                <a:spcPct val="80000"/>
              </a:lnSpc>
              <a:spcBef>
                <a:spcPct val="0"/>
              </a:spcBef>
              <a:spcAft>
                <a:spcPct val="0"/>
              </a:spcAft>
              <a:defRPr sz="3600" b="1">
                <a:solidFill>
                  <a:schemeClr val="tx2"/>
                </a:solidFill>
                <a:latin typeface="Arial" charset="0"/>
              </a:defRPr>
            </a:lvl4pPr>
            <a:lvl5pPr algn="l" rtl="0" eaLnBrk="1" fontAlgn="base" hangingPunct="1">
              <a:lnSpc>
                <a:spcPct val="80000"/>
              </a:lnSpc>
              <a:spcBef>
                <a:spcPct val="0"/>
              </a:spcBef>
              <a:spcAft>
                <a:spcPct val="0"/>
              </a:spcAft>
              <a:defRPr sz="3600" b="1">
                <a:solidFill>
                  <a:schemeClr val="tx2"/>
                </a:solidFill>
                <a:latin typeface="Arial" charset="0"/>
              </a:defRPr>
            </a:lvl5pPr>
            <a:lvl6pPr marL="457200" algn="l" rtl="0" eaLnBrk="1" fontAlgn="base" hangingPunct="1">
              <a:lnSpc>
                <a:spcPct val="80000"/>
              </a:lnSpc>
              <a:spcBef>
                <a:spcPct val="0"/>
              </a:spcBef>
              <a:spcAft>
                <a:spcPct val="0"/>
              </a:spcAft>
              <a:defRPr sz="3600" b="1">
                <a:solidFill>
                  <a:schemeClr val="tx2"/>
                </a:solidFill>
                <a:latin typeface="Arial" charset="0"/>
              </a:defRPr>
            </a:lvl6pPr>
            <a:lvl7pPr marL="914400" algn="l" rtl="0" eaLnBrk="1" fontAlgn="base" hangingPunct="1">
              <a:lnSpc>
                <a:spcPct val="80000"/>
              </a:lnSpc>
              <a:spcBef>
                <a:spcPct val="0"/>
              </a:spcBef>
              <a:spcAft>
                <a:spcPct val="0"/>
              </a:spcAft>
              <a:defRPr sz="3600" b="1">
                <a:solidFill>
                  <a:schemeClr val="tx2"/>
                </a:solidFill>
                <a:latin typeface="Arial" charset="0"/>
              </a:defRPr>
            </a:lvl7pPr>
            <a:lvl8pPr marL="1371600" algn="l" rtl="0" eaLnBrk="1" fontAlgn="base" hangingPunct="1">
              <a:lnSpc>
                <a:spcPct val="80000"/>
              </a:lnSpc>
              <a:spcBef>
                <a:spcPct val="0"/>
              </a:spcBef>
              <a:spcAft>
                <a:spcPct val="0"/>
              </a:spcAft>
              <a:defRPr sz="3600" b="1">
                <a:solidFill>
                  <a:schemeClr val="tx2"/>
                </a:solidFill>
                <a:latin typeface="Arial" charset="0"/>
              </a:defRPr>
            </a:lvl8pPr>
            <a:lvl9pPr marL="1828800" algn="l" rtl="0" eaLnBrk="1" fontAlgn="base" hangingPunct="1">
              <a:lnSpc>
                <a:spcPct val="80000"/>
              </a:lnSpc>
              <a:spcBef>
                <a:spcPct val="0"/>
              </a:spcBef>
              <a:spcAft>
                <a:spcPct val="0"/>
              </a:spcAft>
              <a:defRPr sz="3600" b="1">
                <a:solidFill>
                  <a:schemeClr val="tx2"/>
                </a:solidFill>
                <a:latin typeface="Arial" charset="0"/>
              </a:defRPr>
            </a:lvl9pPr>
          </a:lstStyle>
          <a:p>
            <a:r>
              <a:rPr lang="sv-SE" kern="0" dirty="0"/>
              <a:t>Så funkar det!</a:t>
            </a:r>
          </a:p>
        </p:txBody>
      </p:sp>
    </p:spTree>
    <p:extLst>
      <p:ext uri="{BB962C8B-B14F-4D97-AF65-F5344CB8AC3E}">
        <p14:creationId xmlns:p14="http://schemas.microsoft.com/office/powerpoint/2010/main" val="27618791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Socialdemokraterna">
  <a:themeElements>
    <a:clrScheme name="Socialdemokraterna ny">
      <a:dk1>
        <a:srgbClr val="000000"/>
      </a:dk1>
      <a:lt1>
        <a:srgbClr val="FFFFFF"/>
      </a:lt1>
      <a:dk2>
        <a:srgbClr val="9C9E9F"/>
      </a:dk2>
      <a:lt2>
        <a:srgbClr val="DDDDDD"/>
      </a:lt2>
      <a:accent1>
        <a:srgbClr val="B40D1E"/>
      </a:accent1>
      <a:accent2>
        <a:srgbClr val="ED1B34"/>
      </a:accent2>
      <a:accent3>
        <a:srgbClr val="FFDCD6"/>
      </a:accent3>
      <a:accent4>
        <a:srgbClr val="000000"/>
      </a:accent4>
      <a:accent5>
        <a:srgbClr val="7F7F7F"/>
      </a:accent5>
      <a:accent6>
        <a:srgbClr val="A5A5A5"/>
      </a:accent6>
      <a:hlink>
        <a:srgbClr val="292929"/>
      </a:hlink>
      <a:folHlink>
        <a:srgbClr val="4D4D4D"/>
      </a:folHlink>
    </a:clrScheme>
    <a:fontScheme name="Socialdemokraterna">
      <a:majorFont>
        <a:latin typeface="Kapra Neue Custom"/>
        <a:ea typeface=""/>
        <a:cs typeface=""/>
      </a:majorFont>
      <a:minorFont>
        <a:latin typeface="Avenir LT Pro 65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spcBef>
            <a:spcPts val="600"/>
          </a:spcBef>
          <a:spcAft>
            <a:spcPts val="300"/>
          </a:spcAft>
          <a:defRPr sz="2400" dirty="0" err="1" smtClean="0">
            <a:latin typeface="+mn-lt"/>
          </a:defRPr>
        </a:defPPr>
      </a:lstStyle>
    </a:txDef>
  </a:objectDefaults>
  <a:extraClrSchemeLst/>
  <a:extLst>
    <a:ext uri="{05A4C25C-085E-4340-85A3-A5531E510DB2}">
      <thm15:themeFamily xmlns:thm15="http://schemas.microsoft.com/office/thememl/2012/main" name="PPT S wide.pptx" id="{D309139B-C5CA-4961-B7D2-2E471F08073A}" vid="{C9A81B95-742E-464F-8A95-CCB3CFD03F3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S wide</Template>
  <TotalTime>1</TotalTime>
  <Words>538</Words>
  <Application>Microsoft Office PowerPoint</Application>
  <PresentationFormat>Bredbild</PresentationFormat>
  <Paragraphs>35</Paragraphs>
  <Slides>11</Slides>
  <Notes>3</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11</vt:i4>
      </vt:variant>
    </vt:vector>
  </HeadingPairs>
  <TitlesOfParts>
    <vt:vector size="18" baseType="lpstr">
      <vt:lpstr>Arial</vt:lpstr>
      <vt:lpstr>Avenir LT Pro 65 Medium</vt:lpstr>
      <vt:lpstr>Avenir LT Pro 85 Heavy</vt:lpstr>
      <vt:lpstr>Avenir LT Std 65 Medium</vt:lpstr>
      <vt:lpstr>Calibri</vt:lpstr>
      <vt:lpstr>Kapra Neue Custom</vt:lpstr>
      <vt:lpstr>Socialdemokraterna</vt:lpstr>
      <vt:lpstr>Det fackliga löftet och de fem värnen  Inledning</vt:lpstr>
      <vt:lpstr>Idén med facket</vt:lpstr>
      <vt:lpstr>Värnen mot marknaden</vt:lpstr>
      <vt:lpstr>Värn 1: Full sysselsättning</vt:lpstr>
      <vt:lpstr>PowerPoint-presentation</vt:lpstr>
      <vt:lpstr>PowerPoint-presentation</vt:lpstr>
      <vt:lpstr>Värn 4: ett Starkt anställningsskydd</vt:lpstr>
      <vt:lpstr>Värn 5: Rikstäckande Kollektivavtal</vt:lpstr>
      <vt:lpstr>Så funkar det!</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Thomas Frid</dc:creator>
  <cp:lastModifiedBy>Thomas Frid</cp:lastModifiedBy>
  <cp:revision>2</cp:revision>
  <dcterms:created xsi:type="dcterms:W3CDTF">2021-01-29T11:52:01Z</dcterms:created>
  <dcterms:modified xsi:type="dcterms:W3CDTF">2021-01-31T09:47:31Z</dcterms:modified>
</cp:coreProperties>
</file>