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16"/>
  </p:notes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71" r:id="rId9"/>
    <p:sldId id="260" r:id="rId10"/>
    <p:sldId id="269" r:id="rId11"/>
    <p:sldId id="273" r:id="rId12"/>
    <p:sldId id="274" r:id="rId13"/>
    <p:sldId id="275" r:id="rId14"/>
    <p:sldId id="261" r:id="rId15"/>
  </p:sldIdLst>
  <p:sldSz cx="12192000" cy="6858000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ra Axelsson" initials="PA" lastIdx="3" clrIdx="0">
    <p:extLst>
      <p:ext uri="{19B8F6BF-5375-455C-9EA6-DF929625EA0E}">
        <p15:presenceInfo xmlns:p15="http://schemas.microsoft.com/office/powerpoint/2012/main" userId="S::petra.axelsson@socialdemokraterna.se::919a7e82-8434-43e7-a141-a76a127acdb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DCD6"/>
    <a:srgbClr val="ED1B34"/>
    <a:srgbClr val="B40D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94"/>
      </p:cViewPr>
      <p:guideLst>
        <p:guide pos="3840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37B155-E826-46B9-9A3A-888A910707A3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8ED29D-D7E3-4547-AF0B-728EC45DF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24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57185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843922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601862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58657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14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79359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499311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773753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524829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546705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959029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797964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438539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46370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objekt 12">
            <a:extLst>
              <a:ext uri="{FF2B5EF4-FFF2-40B4-BE49-F238E27FC236}">
                <a16:creationId xmlns:a16="http://schemas.microsoft.com/office/drawing/2014/main" id="{B53703D8-CEB9-4C86-8AD4-11466FC2E0A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714"/>
            <a:ext cx="12192000" cy="6854572"/>
          </a:xfrm>
          <a:prstGeom prst="rect">
            <a:avLst/>
          </a:prstGeom>
        </p:spPr>
      </p:pic>
      <p:sp>
        <p:nvSpPr>
          <p:cNvPr id="6150" name="Rectangle 6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162050" y="1183133"/>
            <a:ext cx="9613900" cy="4212317"/>
          </a:xfrm>
          <a:prstGeom prst="rect">
            <a:avLst/>
          </a:prstGeom>
        </p:spPr>
        <p:txBody>
          <a:bodyPr tIns="180000" anchor="t" anchorCtr="0"/>
          <a:lstStyle>
            <a:lvl1pPr algn="l">
              <a:defRPr sz="84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913953AB-E7C9-43E8-B896-8E1A1025564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55150" y="4688567"/>
            <a:ext cx="1854000" cy="164746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innehål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73600" y="2570400"/>
            <a:ext cx="7560000" cy="29448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spcAft>
                <a:spcPts val="300"/>
              </a:spcAft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9ABB3-B004-4F43-99F2-5F6F81193A3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ubrik 6">
            <a:extLst>
              <a:ext uri="{FF2B5EF4-FFF2-40B4-BE49-F238E27FC236}">
                <a16:creationId xmlns:a16="http://schemas.microsoft.com/office/drawing/2014/main" id="{2C474EA3-B419-4857-94F6-E0A2EBA8E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8" name="Bildobjekt 16">
            <a:extLst>
              <a:ext uri="{FF2B5EF4-FFF2-40B4-BE49-F238E27FC236}">
                <a16:creationId xmlns:a16="http://schemas.microsoft.com/office/drawing/2014/main" id="{9F17E83D-2BCB-4780-AA06-16BAFFBEEDB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56979" y="5273268"/>
            <a:ext cx="1224000" cy="1086152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5C7293-DAF3-421A-8E6E-E23855CE320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672BBA37-E6EB-42A9-BB84-8E15D4B74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pic>
        <p:nvPicPr>
          <p:cNvPr id="7" name="Bildobjekt 16">
            <a:extLst>
              <a:ext uri="{FF2B5EF4-FFF2-40B4-BE49-F238E27FC236}">
                <a16:creationId xmlns:a16="http://schemas.microsoft.com/office/drawing/2014/main" id="{9F17E83D-2BCB-4780-AA06-16BAFFBEEDB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56979" y="5273268"/>
            <a:ext cx="1224000" cy="108615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(ros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73600" y="2570400"/>
            <a:ext cx="7560000" cy="29448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spcAft>
                <a:spcPts val="300"/>
              </a:spcAft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9ABB3-B004-4F43-99F2-5F6F81193A3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ubrik 6">
            <a:extLst>
              <a:ext uri="{FF2B5EF4-FFF2-40B4-BE49-F238E27FC236}">
                <a16:creationId xmlns:a16="http://schemas.microsoft.com/office/drawing/2014/main" id="{2C474EA3-B419-4857-94F6-E0A2EBA8E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269984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 (ro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5C7293-DAF3-421A-8E6E-E23855CE320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672BBA37-E6EB-42A9-BB84-8E15D4B74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641443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bild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65E0CB62-06CF-4357-84A4-03AB6349D2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714"/>
            <a:ext cx="12192000" cy="6854572"/>
          </a:xfrm>
          <a:prstGeom prst="rect">
            <a:avLst/>
          </a:prstGeom>
        </p:spPr>
      </p:pic>
      <p:pic>
        <p:nvPicPr>
          <p:cNvPr id="14" name="Bildobjekt 13">
            <a:extLst>
              <a:ext uri="{FF2B5EF4-FFF2-40B4-BE49-F238E27FC236}">
                <a16:creationId xmlns:a16="http://schemas.microsoft.com/office/drawing/2014/main" id="{913953AB-E7C9-43E8-B896-8E1A1025564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55150" y="4688567"/>
            <a:ext cx="1854000" cy="1647468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D00F94DA-5798-4145-917A-AE47D0E3914F}"/>
              </a:ext>
            </a:extLst>
          </p:cNvPr>
          <p:cNvSpPr txBox="1"/>
          <p:nvPr userDrawn="1"/>
        </p:nvSpPr>
        <p:spPr>
          <a:xfrm>
            <a:off x="1205607" y="2237257"/>
            <a:ext cx="10104077" cy="2282333"/>
          </a:xfrm>
          <a:prstGeom prst="rect">
            <a:avLst/>
          </a:prstGeom>
          <a:noFill/>
        </p:spPr>
        <p:txBody>
          <a:bodyPr wrap="square" lIns="0" tIns="180000" rIns="0" bIns="0" rtlCol="0">
            <a:spAutoFit/>
          </a:bodyPr>
          <a:lstStyle/>
          <a:p>
            <a:pPr>
              <a:lnSpc>
                <a:spcPct val="80000"/>
              </a:lnSpc>
            </a:pPr>
            <a:r>
              <a:rPr lang="sv-SE" sz="8300" cap="all" baseline="0" dirty="0">
                <a:solidFill>
                  <a:schemeClr val="bg1"/>
                </a:solidFill>
                <a:latin typeface="+mj-lt"/>
              </a:rPr>
              <a:t>Ett starkare samhälle.</a:t>
            </a:r>
          </a:p>
          <a:p>
            <a:pPr>
              <a:lnSpc>
                <a:spcPct val="80000"/>
              </a:lnSpc>
            </a:pPr>
            <a:r>
              <a:rPr lang="sv-SE" sz="8300" cap="all" baseline="0" dirty="0">
                <a:solidFill>
                  <a:schemeClr val="bg1"/>
                </a:solidFill>
                <a:latin typeface="+mj-lt"/>
              </a:rPr>
              <a:t>Ett tryggare Sverige.</a:t>
            </a:r>
          </a:p>
        </p:txBody>
      </p:sp>
    </p:spTree>
    <p:extLst>
      <p:ext uri="{BB962C8B-B14F-4D97-AF65-F5344CB8AC3E}">
        <p14:creationId xmlns:p14="http://schemas.microsoft.com/office/powerpoint/2010/main" val="4002773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bild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65E0CB62-06CF-4357-84A4-03AB6349D2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714"/>
            <a:ext cx="12192000" cy="6854572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274FBCDD-2D73-1F49-826A-160CB3CFCAC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397970" y="2148029"/>
            <a:ext cx="3681820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55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Bildobjekt 18">
            <a:extLst>
              <a:ext uri="{FF2B5EF4-FFF2-40B4-BE49-F238E27FC236}">
                <a16:creationId xmlns:a16="http://schemas.microsoft.com/office/drawing/2014/main" id="{78EC6EB9-F10D-4113-BF4C-AA46D5D2E6A2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0" y="8589"/>
            <a:ext cx="12192000" cy="6854572"/>
          </a:xfrm>
          <a:prstGeom prst="rect">
            <a:avLst/>
          </a:prstGeom>
        </p:spPr>
      </p:pic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173892" y="476250"/>
            <a:ext cx="7561591" cy="1755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892" y="2571321"/>
            <a:ext cx="7561591" cy="2945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8379" y="6405646"/>
            <a:ext cx="3860800" cy="22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latin typeface="Avenir LT Std 35 Light" panose="020B0402020203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147049" y="252942"/>
            <a:ext cx="792000" cy="22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venir LT Std 35 Light" panose="020B0402020203020204" pitchFamily="34" charset="0"/>
              </a:defRPr>
            </a:lvl1pPr>
          </a:lstStyle>
          <a:p>
            <a:fld id="{46085A6D-D083-4792-977F-F5A10C3755B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xxLanguageTextBox"/>
          <p:cNvSpPr/>
          <p:nvPr userDrawn="1">
            <p:custDataLst>
              <p:tags r:id="rId9"/>
            </p:custDataLst>
          </p:nvPr>
        </p:nvSpPr>
        <p:spPr>
          <a:xfrm>
            <a:off x="0" y="0"/>
            <a:ext cx="16933" cy="127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/>
          </a:p>
        </p:txBody>
      </p:sp>
      <p:pic>
        <p:nvPicPr>
          <p:cNvPr id="17" name="Bildobjekt 16">
            <a:extLst>
              <a:ext uri="{FF2B5EF4-FFF2-40B4-BE49-F238E27FC236}">
                <a16:creationId xmlns:a16="http://schemas.microsoft.com/office/drawing/2014/main" id="{9F17E83D-2BCB-4780-AA06-16BAFFBEEDB6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0356979" y="5273268"/>
            <a:ext cx="1224000" cy="108615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6" r:id="rId3"/>
    <p:sldLayoutId id="2147483681" r:id="rId4"/>
    <p:sldLayoutId id="2147483682" r:id="rId5"/>
    <p:sldLayoutId id="2147483680" r:id="rId6"/>
    <p:sldLayoutId id="2147483683" r:id="rId7"/>
  </p:sldLayoutIdLst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5400" b="1" cap="all" baseline="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268288" indent="-268288" algn="l" rtl="0" eaLnBrk="1" fontAlgn="base" hangingPunct="1">
        <a:lnSpc>
          <a:spcPct val="100000"/>
        </a:lnSpc>
        <a:spcBef>
          <a:spcPts val="600"/>
        </a:spcBef>
        <a:spcAft>
          <a:spcPts val="20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0000"/>
        </a:lnSpc>
        <a:spcBef>
          <a:spcPts val="0"/>
        </a:spcBef>
        <a:spcAft>
          <a:spcPts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lnSpc>
          <a:spcPct val="100000"/>
        </a:lnSpc>
        <a:spcBef>
          <a:spcPts val="0"/>
        </a:spcBef>
        <a:spcAft>
          <a:spcPts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lnSpc>
          <a:spcPct val="100000"/>
        </a:lnSpc>
        <a:spcBef>
          <a:spcPts val="0"/>
        </a:spcBef>
        <a:spcAft>
          <a:spcPts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lnSpc>
          <a:spcPct val="100000"/>
        </a:lnSpc>
        <a:spcBef>
          <a:spcPts val="0"/>
        </a:spcBef>
        <a:spcAft>
          <a:spcPts val="0"/>
        </a:spcAft>
        <a:buChar char="»"/>
        <a:defRPr sz="1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lnSpc>
          <a:spcPct val="80000"/>
        </a:lnSpc>
        <a:spcBef>
          <a:spcPct val="15000"/>
        </a:spcBef>
        <a:spcAft>
          <a:spcPct val="15000"/>
        </a:spcAft>
        <a:buChar char="»"/>
        <a:defRPr sz="1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lnSpc>
          <a:spcPct val="80000"/>
        </a:lnSpc>
        <a:spcBef>
          <a:spcPct val="15000"/>
        </a:spcBef>
        <a:spcAft>
          <a:spcPct val="15000"/>
        </a:spcAft>
        <a:buChar char="»"/>
        <a:defRPr sz="1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lnSpc>
          <a:spcPct val="80000"/>
        </a:lnSpc>
        <a:spcBef>
          <a:spcPct val="15000"/>
        </a:spcBef>
        <a:spcAft>
          <a:spcPct val="15000"/>
        </a:spcAft>
        <a:buChar char="»"/>
        <a:defRPr sz="1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lnSpc>
          <a:spcPct val="80000"/>
        </a:lnSpc>
        <a:spcBef>
          <a:spcPct val="15000"/>
        </a:spcBef>
        <a:spcAft>
          <a:spcPct val="1500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261293-872C-49DF-AEC5-D19413139D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2050" y="1214449"/>
            <a:ext cx="9613900" cy="4429102"/>
          </a:xfrm>
        </p:spPr>
        <p:txBody>
          <a:bodyPr/>
          <a:lstStyle/>
          <a:p>
            <a:r>
              <a:rPr lang="sv-SE" dirty="0"/>
              <a:t>Socialdemokratins framväxt och genombrott</a:t>
            </a:r>
            <a:br>
              <a:rPr lang="sv-SE" dirty="0"/>
            </a:br>
            <a:br>
              <a:rPr lang="sv-SE" dirty="0"/>
            </a:br>
            <a:r>
              <a:rPr lang="sv-SE" sz="4400" dirty="0"/>
              <a:t>Gemensam inledning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73600" y="2570399"/>
            <a:ext cx="7560000" cy="3385783"/>
          </a:xfrm>
        </p:spPr>
        <p:txBody>
          <a:bodyPr/>
          <a:lstStyle/>
          <a:p>
            <a:r>
              <a:rPr lang="sv-SE" dirty="0"/>
              <a:t>Vilka var de samhälleliga förutsättningarna och orsakerna till händelsen?</a:t>
            </a:r>
          </a:p>
          <a:p>
            <a:r>
              <a:rPr lang="sv-SE" dirty="0"/>
              <a:t>Vad hände rent sakligt?</a:t>
            </a:r>
          </a:p>
          <a:p>
            <a:r>
              <a:rPr lang="sv-SE" dirty="0"/>
              <a:t>Vilken betydelse fick det för partiet och för samhället?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dirty="0"/>
              <a:t>Grupparbete i 30 minuter därefter </a:t>
            </a:r>
            <a:br>
              <a:rPr lang="sv-SE" dirty="0"/>
            </a:br>
            <a:r>
              <a:rPr lang="sv-SE" dirty="0"/>
              <a:t>Redovisning max 5 min redovisning per grupp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 forskar i viktiga skeenden</a:t>
            </a:r>
          </a:p>
        </p:txBody>
      </p:sp>
    </p:spTree>
    <p:extLst>
      <p:ext uri="{BB962C8B-B14F-4D97-AF65-F5344CB8AC3E}">
        <p14:creationId xmlns:p14="http://schemas.microsoft.com/office/powerpoint/2010/main" val="5566861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261293-872C-49DF-AEC5-D19413139D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9050" y="562347"/>
            <a:ext cx="9613900" cy="5242835"/>
          </a:xfrm>
        </p:spPr>
        <p:txBody>
          <a:bodyPr/>
          <a:lstStyle/>
          <a:p>
            <a:r>
              <a:rPr lang="sv-SE" spc="-3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socialdemokratins framväxt och genombrott</a:t>
            </a:r>
            <a:br>
              <a:rPr lang="sv-SE" spc="-3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sv-SE" spc="-3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sv-SE" sz="4400" spc="-3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Metod 3</a:t>
            </a:r>
            <a:r>
              <a:rPr lang="sv-SE" spc="-3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434863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73892" y="1837682"/>
            <a:ext cx="3481997" cy="493835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v-SE" dirty="0"/>
              <a:t>August Palm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v-SE" dirty="0"/>
              <a:t>Hjalmar Branting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v-SE" dirty="0" err="1"/>
              <a:t>Hinke</a:t>
            </a:r>
            <a:r>
              <a:rPr lang="sv-SE" dirty="0"/>
              <a:t> </a:t>
            </a:r>
            <a:r>
              <a:rPr lang="sv-SE" dirty="0" err="1"/>
              <a:t>Bergegren</a:t>
            </a:r>
            <a:endParaRPr lang="sv-SE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v-SE" dirty="0"/>
              <a:t>Axel Danielsson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v-SE" dirty="0"/>
              <a:t>Alina </a:t>
            </a:r>
            <a:r>
              <a:rPr lang="sv-SE" dirty="0" err="1"/>
              <a:t>Jägerstedt</a:t>
            </a:r>
            <a:endParaRPr lang="sv-SE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v-SE" dirty="0"/>
              <a:t>Claes Tholin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v-SE" dirty="0"/>
              <a:t>Fredrik </a:t>
            </a:r>
            <a:r>
              <a:rPr lang="sv-SE" dirty="0" err="1"/>
              <a:t>Sterky</a:t>
            </a:r>
            <a:endParaRPr lang="sv-SE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v-SE" dirty="0"/>
              <a:t>Herman Lindqvist </a:t>
            </a:r>
            <a:r>
              <a:rPr lang="sv-SE" dirty="0" err="1"/>
              <a:t>dä</a:t>
            </a:r>
            <a:endParaRPr lang="sv-SE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v-SE" dirty="0"/>
              <a:t>Anna </a:t>
            </a:r>
            <a:r>
              <a:rPr lang="sv-SE" dirty="0" err="1"/>
              <a:t>Sterky</a:t>
            </a:r>
            <a:endParaRPr lang="sv-SE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v-SE" dirty="0"/>
              <a:t>Amanda </a:t>
            </a:r>
            <a:r>
              <a:rPr lang="sv-SE" dirty="0" err="1"/>
              <a:t>Horney</a:t>
            </a:r>
            <a:endParaRPr lang="sv-SE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v-SE" dirty="0"/>
              <a:t>Kata Dalström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v-SE" dirty="0"/>
              <a:t>Fredrik Vilhelm Thorsson</a:t>
            </a:r>
            <a:br>
              <a:rPr lang="sv-SE" dirty="0"/>
            </a:br>
            <a:r>
              <a:rPr lang="sv-SE" dirty="0"/>
              <a:t>Rickard Sandler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v-S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15734" y="81968"/>
            <a:ext cx="8514827" cy="1755714"/>
          </a:xfrm>
        </p:spPr>
        <p:txBody>
          <a:bodyPr/>
          <a:lstStyle/>
          <a:p>
            <a:r>
              <a:rPr lang="sv-SE" dirty="0"/>
              <a:t>Vi forskar om viktiga personer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41485E54-7560-4E10-A6F1-627979DB1A97}"/>
              </a:ext>
            </a:extLst>
          </p:cNvPr>
          <p:cNvSpPr txBox="1">
            <a:spLocks/>
          </p:cNvSpPr>
          <p:nvPr/>
        </p:nvSpPr>
        <p:spPr bwMode="auto">
          <a:xfrm>
            <a:off x="5373147" y="1838175"/>
            <a:ext cx="3481997" cy="49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68288" indent="-268288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1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1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lnSpc>
                <a:spcPct val="80000"/>
              </a:lnSpc>
              <a:spcBef>
                <a:spcPct val="15000"/>
              </a:spcBef>
              <a:spcAft>
                <a:spcPct val="15000"/>
              </a:spcAft>
              <a:buChar char="»"/>
              <a:defRPr sz="1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lnSpc>
                <a:spcPct val="80000"/>
              </a:lnSpc>
              <a:spcBef>
                <a:spcPct val="15000"/>
              </a:spcBef>
              <a:spcAft>
                <a:spcPct val="15000"/>
              </a:spcAft>
              <a:buChar char="»"/>
              <a:defRPr sz="1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lnSpc>
                <a:spcPct val="80000"/>
              </a:lnSpc>
              <a:spcBef>
                <a:spcPct val="15000"/>
              </a:spcBef>
              <a:spcAft>
                <a:spcPct val="15000"/>
              </a:spcAft>
              <a:buChar char="»"/>
              <a:defRPr sz="1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lnSpc>
                <a:spcPct val="80000"/>
              </a:lnSpc>
              <a:spcBef>
                <a:spcPct val="15000"/>
              </a:spcBef>
              <a:spcAft>
                <a:spcPct val="15000"/>
              </a:spcAft>
              <a:buChar char="»"/>
              <a:defRPr sz="1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v-SE" dirty="0" err="1"/>
              <a:t>Zeth</a:t>
            </a:r>
            <a:r>
              <a:rPr lang="sv-SE" dirty="0"/>
              <a:t> ”</a:t>
            </a:r>
            <a:r>
              <a:rPr lang="sv-SE" dirty="0" err="1"/>
              <a:t>Zäta</a:t>
            </a:r>
            <a:r>
              <a:rPr lang="sv-SE" dirty="0"/>
              <a:t>” Höglund </a:t>
            </a:r>
            <a:br>
              <a:rPr lang="sv-SE" dirty="0"/>
            </a:br>
            <a:r>
              <a:rPr lang="sv-SE" dirty="0"/>
              <a:t>Harry Svensson SSU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v-SE" dirty="0"/>
              <a:t>Nils Karleby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sv-SE" kern="0" dirty="0"/>
              <a:t>Rickard Lindström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sv-SE" kern="0" dirty="0"/>
              <a:t>Karl Fredriksson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sv-SE" kern="0" dirty="0"/>
              <a:t>Ernst </a:t>
            </a:r>
            <a:r>
              <a:rPr lang="sv-SE" kern="0" dirty="0" err="1"/>
              <a:t>Wigfors</a:t>
            </a:r>
            <a:endParaRPr lang="sv-SE" kern="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sv-SE" kern="0"/>
              <a:t>Agda </a:t>
            </a:r>
            <a:r>
              <a:rPr lang="sv-SE" kern="0" dirty="0"/>
              <a:t>Östlund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sv-SE" kern="0" dirty="0"/>
              <a:t>Torsten Nothin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sv-SE" kern="0" dirty="0"/>
              <a:t>Gustav Möller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sv-SE" kern="0" dirty="0"/>
              <a:t>Fredrik Thorsson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sv-SE" kern="0" dirty="0"/>
              <a:t>Per-Albin Hansson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sv-SE" kern="0" dirty="0"/>
              <a:t>Edvard Johansson LO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sv-SE" sz="1800" kern="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sv-SE" sz="1800" kern="0" dirty="0"/>
          </a:p>
        </p:txBody>
      </p:sp>
    </p:spTree>
    <p:extLst>
      <p:ext uri="{BB962C8B-B14F-4D97-AF65-F5344CB8AC3E}">
        <p14:creationId xmlns:p14="http://schemas.microsoft.com/office/powerpoint/2010/main" val="7780077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73600" y="2570399"/>
            <a:ext cx="7560000" cy="3385783"/>
          </a:xfrm>
        </p:spPr>
        <p:txBody>
          <a:bodyPr/>
          <a:lstStyle/>
          <a:p>
            <a:r>
              <a:rPr lang="sv-SE" dirty="0"/>
              <a:t>Vem var dom?</a:t>
            </a:r>
          </a:p>
          <a:p>
            <a:r>
              <a:rPr lang="sv-SE" dirty="0"/>
              <a:t>Vad är deras roll i historien?</a:t>
            </a:r>
          </a:p>
          <a:p>
            <a:r>
              <a:rPr lang="sv-SE" dirty="0"/>
              <a:t>Vad blev dom mest kända för?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dirty="0"/>
              <a:t>Grupparbete i 30 minuter därefter </a:t>
            </a:r>
            <a:br>
              <a:rPr lang="sv-SE" dirty="0"/>
            </a:br>
            <a:r>
              <a:rPr lang="sv-SE" dirty="0"/>
              <a:t>Redovisning max 5 min redovisning per grupp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 forskar om viktiga personer</a:t>
            </a:r>
          </a:p>
        </p:txBody>
      </p:sp>
    </p:spTree>
    <p:extLst>
      <p:ext uri="{BB962C8B-B14F-4D97-AF65-F5344CB8AC3E}">
        <p14:creationId xmlns:p14="http://schemas.microsoft.com/office/powerpoint/2010/main" val="24771641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FD26DD9D-8285-E74B-A4B3-3B84AEC33AAE}"/>
              </a:ext>
            </a:extLst>
          </p:cNvPr>
          <p:cNvSpPr/>
          <p:nvPr/>
        </p:nvSpPr>
        <p:spPr>
          <a:xfrm>
            <a:off x="9333186" y="4214648"/>
            <a:ext cx="2490952" cy="23753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5451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600 år av svensk-finsk stat slutar 1809, Sverige en perifer stat i Europa</a:t>
            </a:r>
          </a:p>
          <a:p>
            <a:r>
              <a:rPr lang="sv-SE" dirty="0"/>
              <a:t>Befolkningsexplosion och klassdelning</a:t>
            </a:r>
          </a:p>
          <a:p>
            <a:r>
              <a:rPr lang="sv-SE" dirty="0"/>
              <a:t>Jordbruk och landsbygd dominerar men skiftet inleder en kapitalistisk utveckling</a:t>
            </a:r>
          </a:p>
          <a:p>
            <a:r>
              <a:rPr lang="sv-SE" dirty="0"/>
              <a:t>Arbetare, arbetarprotester och arbetarorganisering förekom före Palm, Sundsvallsstrejken 1879</a:t>
            </a:r>
          </a:p>
          <a:p>
            <a:endParaRPr lang="sv-S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SVERIGE FÖRE ARBETARRÖRELSEN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73600" y="2570400"/>
            <a:ext cx="7560000" cy="3811350"/>
          </a:xfrm>
        </p:spPr>
        <p:txBody>
          <a:bodyPr/>
          <a:lstStyle/>
          <a:p>
            <a:r>
              <a:rPr lang="sv-SE" dirty="0"/>
              <a:t>Kungamakt försvagas, kommuner ersätter socknen 1863 och tvåkammarriksdag 1866</a:t>
            </a:r>
          </a:p>
          <a:p>
            <a:r>
              <a:rPr lang="sv-SE" dirty="0"/>
              <a:t>Industrialisering och urbanisering</a:t>
            </a:r>
          </a:p>
          <a:p>
            <a:r>
              <a:rPr lang="sv-SE" dirty="0"/>
              <a:t>Folkrörelserna (frikyrkor, nykterhet och arbetar)</a:t>
            </a:r>
          </a:p>
          <a:p>
            <a:r>
              <a:rPr lang="sv-SE" dirty="0"/>
              <a:t>Emigration och kolonisering av Norrland drivs på av fattigdom och hunger</a:t>
            </a:r>
          </a:p>
          <a:p>
            <a:r>
              <a:rPr lang="sv-SE" dirty="0"/>
              <a:t>Från kanaler till järnvägar. Från ånga till el</a:t>
            </a:r>
          </a:p>
          <a:p>
            <a:r>
              <a:rPr lang="sv-SE" dirty="0"/>
              <a:t>Skakig union med Norge. Tyskorientering.</a:t>
            </a:r>
          </a:p>
          <a:p>
            <a:endParaRPr lang="sv-S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1800-TALETS SVERIGE I FÖRÄNDRING</a:t>
            </a:r>
          </a:p>
        </p:txBody>
      </p:sp>
    </p:spTree>
    <p:extLst>
      <p:ext uri="{BB962C8B-B14F-4D97-AF65-F5344CB8AC3E}">
        <p14:creationId xmlns:p14="http://schemas.microsoft.com/office/powerpoint/2010/main" val="424307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1881 August Palm</a:t>
            </a:r>
          </a:p>
          <a:p>
            <a:r>
              <a:rPr lang="sv-SE" dirty="0"/>
              <a:t>1889 SAP bildas av fackföreningar</a:t>
            </a:r>
          </a:p>
          <a:p>
            <a:r>
              <a:rPr lang="sv-SE" dirty="0"/>
              <a:t>1898 LO bildas av partiet, KF 1899</a:t>
            </a:r>
          </a:p>
          <a:p>
            <a:r>
              <a:rPr lang="sv-SE" dirty="0"/>
              <a:t>1896 Branting i riksdagen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dirty="0"/>
              <a:t>Europa: Marx, Bernstein, 2:a Internationalen och ”ministersocialismen”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PIONJÄRTIDEN </a:t>
            </a:r>
            <a:br>
              <a:rPr lang="sv-SE" dirty="0"/>
            </a:br>
            <a:r>
              <a:rPr lang="sv-SE" dirty="0"/>
              <a:t>1881-1902?</a:t>
            </a:r>
          </a:p>
        </p:txBody>
      </p:sp>
    </p:spTree>
    <p:extLst>
      <p:ext uri="{BB962C8B-B14F-4D97-AF65-F5344CB8AC3E}">
        <p14:creationId xmlns:p14="http://schemas.microsoft.com/office/powerpoint/2010/main" val="3959236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1905 Unionsupplösning och den första liberal regeringen</a:t>
            </a:r>
          </a:p>
          <a:p>
            <a:r>
              <a:rPr lang="sv-SE" dirty="0"/>
              <a:t>1909 Storstrejken/storlockouten </a:t>
            </a:r>
          </a:p>
          <a:p>
            <a:r>
              <a:rPr lang="sv-SE" dirty="0"/>
              <a:t>1917 Partisprängning i Sverige och hela Europa, liberalsocialdemokratisk regering</a:t>
            </a:r>
          </a:p>
          <a:p>
            <a:r>
              <a:rPr lang="sv-SE" dirty="0"/>
              <a:t>1920 (S) minoritetsregering</a:t>
            </a:r>
          </a:p>
          <a:p>
            <a:pPr marL="0" indent="0">
              <a:buNone/>
            </a:pPr>
            <a:r>
              <a:rPr lang="sv-SE" dirty="0"/>
              <a:t>Rösträttsfrågan – Parlamentarismen</a:t>
            </a:r>
          </a:p>
          <a:p>
            <a:pPr marL="0" indent="0">
              <a:buNone/>
            </a:pPr>
            <a:r>
              <a:rPr lang="sv-SE" dirty="0"/>
              <a:t>Åtta timmars arbetsdag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GENOMBROTTSÅR</a:t>
            </a:r>
            <a:br>
              <a:rPr lang="sv-SE" dirty="0"/>
            </a:br>
            <a:r>
              <a:rPr lang="sv-SE" dirty="0"/>
              <a:t> 1902-1920</a:t>
            </a:r>
          </a:p>
        </p:txBody>
      </p:sp>
    </p:spTree>
    <p:extLst>
      <p:ext uri="{BB962C8B-B14F-4D97-AF65-F5344CB8AC3E}">
        <p14:creationId xmlns:p14="http://schemas.microsoft.com/office/powerpoint/2010/main" val="4217245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Reformismen och icke-våld (Bernstein)</a:t>
            </a:r>
          </a:p>
          <a:p>
            <a:r>
              <a:rPr lang="sv-SE" dirty="0"/>
              <a:t>Pragmatismen och nationen (Karleby) </a:t>
            </a:r>
          </a:p>
          <a:p>
            <a:r>
              <a:rPr lang="sv-SE" dirty="0"/>
              <a:t>Samförstånd före konflikt</a:t>
            </a:r>
          </a:p>
          <a:p>
            <a:r>
              <a:rPr lang="sv-SE" dirty="0"/>
              <a:t>Neutralitetspolitiken med rötter i 1800-talets utrikespolitik växer fram</a:t>
            </a:r>
          </a:p>
          <a:p>
            <a:r>
              <a:rPr lang="sv-SE" dirty="0"/>
              <a:t>Folkrörelser och egna organisationer ersätts med stats- och kommunsocialism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		VÄGVAL I</a:t>
            </a:r>
          </a:p>
        </p:txBody>
      </p:sp>
    </p:spTree>
    <p:extLst>
      <p:ext uri="{BB962C8B-B14F-4D97-AF65-F5344CB8AC3E}">
        <p14:creationId xmlns:p14="http://schemas.microsoft.com/office/powerpoint/2010/main" val="1064101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Legalitetens uppoffringar: Åtalsraseriet 1887-89, Åkarpslagen 1899 och AD 1929</a:t>
            </a:r>
          </a:p>
          <a:p>
            <a:r>
              <a:rPr lang="sv-SE" dirty="0"/>
              <a:t>1909 Storstrejks/lockoutsnederlaget</a:t>
            </a:r>
          </a:p>
          <a:p>
            <a:r>
              <a:rPr lang="sv-SE" dirty="0"/>
              <a:t>1914 första världskriget, internationalismen sammanbrott</a:t>
            </a:r>
          </a:p>
          <a:p>
            <a:r>
              <a:rPr lang="sv-SE" dirty="0"/>
              <a:t>1917 Revolutionshotet och partisprängningen</a:t>
            </a:r>
          </a:p>
          <a:p>
            <a:r>
              <a:rPr lang="sv-SE" dirty="0"/>
              <a:t>1926-32 Att inte regera, oppositionspolitikens elände och det ”tomma 20-talet.”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PRÖVNINGAR OCH KRISER I</a:t>
            </a:r>
          </a:p>
        </p:txBody>
      </p:sp>
    </p:spTree>
    <p:extLst>
      <p:ext uri="{BB962C8B-B14F-4D97-AF65-F5344CB8AC3E}">
        <p14:creationId xmlns:p14="http://schemas.microsoft.com/office/powerpoint/2010/main" val="1978247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2D66B96-3C85-4B0C-B7E4-FEDF23E0E9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2050" y="1183134"/>
            <a:ext cx="9613900" cy="1455136"/>
          </a:xfrm>
        </p:spPr>
        <p:txBody>
          <a:bodyPr/>
          <a:lstStyle/>
          <a:p>
            <a:r>
              <a:rPr lang="sv-SE" dirty="0"/>
              <a:t>Socialdemokratins framväxt och genombrott</a:t>
            </a:r>
            <a:br>
              <a:rPr lang="sv-SE" dirty="0"/>
            </a:br>
            <a:br>
              <a:rPr lang="sv-SE" dirty="0"/>
            </a:br>
            <a:r>
              <a:rPr lang="sv-SE" sz="4400" dirty="0"/>
              <a:t>Metod 2</a:t>
            </a:r>
          </a:p>
        </p:txBody>
      </p:sp>
    </p:spTree>
    <p:extLst>
      <p:ext uri="{BB962C8B-B14F-4D97-AF65-F5344CB8AC3E}">
        <p14:creationId xmlns:p14="http://schemas.microsoft.com/office/powerpoint/2010/main" val="3763165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73599" y="2570399"/>
            <a:ext cx="9572697" cy="3385783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1846 -1924 - Från Typograferna till HSB, en folkrörelse växer fram</a:t>
            </a:r>
            <a:br>
              <a:rPr lang="sv-SE" dirty="0"/>
            </a:br>
            <a:r>
              <a:rPr lang="sv-SE" dirty="0"/>
              <a:t>1879 – Sundsvallsstrejken</a:t>
            </a:r>
            <a:br>
              <a:rPr lang="sv-SE" dirty="0"/>
            </a:br>
            <a:r>
              <a:rPr lang="sv-SE" dirty="0"/>
              <a:t>1889-1898 – Socialdemokraterna och LO bildas – F/P samverkan</a:t>
            </a:r>
            <a:br>
              <a:rPr lang="sv-SE" dirty="0"/>
            </a:br>
            <a:r>
              <a:rPr lang="sv-SE" dirty="0"/>
              <a:t>1905 – Unionsupplösning</a:t>
            </a:r>
            <a:br>
              <a:rPr lang="sv-SE" dirty="0"/>
            </a:br>
            <a:r>
              <a:rPr lang="sv-SE" dirty="0"/>
              <a:t>1909 – Storstrejken (eller lockouten)</a:t>
            </a:r>
            <a:br>
              <a:rPr lang="sv-SE" dirty="0"/>
            </a:br>
            <a:r>
              <a:rPr lang="sv-SE" dirty="0"/>
              <a:t>1914 – Socialistinternationalen i konflikt och världskrig</a:t>
            </a:r>
            <a:br>
              <a:rPr lang="sv-SE" dirty="0"/>
            </a:br>
            <a:r>
              <a:rPr lang="sv-SE" dirty="0"/>
              <a:t>1917 – Partisprängningen</a:t>
            </a:r>
            <a:br>
              <a:rPr lang="sv-SE" dirty="0"/>
            </a:br>
            <a:r>
              <a:rPr lang="sv-SE" dirty="0"/>
              <a:t>1928 – Kosackvalet</a:t>
            </a:r>
            <a:br>
              <a:rPr lang="sv-SE" dirty="0"/>
            </a:br>
            <a:r>
              <a:rPr lang="sv-SE" dirty="0"/>
              <a:t>1931 – Skotten i Ådalen</a:t>
            </a:r>
            <a:br>
              <a:rPr lang="sv-SE" dirty="0"/>
            </a:br>
            <a:r>
              <a:rPr lang="sv-SE" dirty="0"/>
              <a:t>1932 – Kreugerkrasch och S bildar regering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 forskar i viktiga skeenden</a:t>
            </a:r>
          </a:p>
        </p:txBody>
      </p:sp>
    </p:spTree>
    <p:extLst>
      <p:ext uri="{BB962C8B-B14F-4D97-AF65-F5344CB8AC3E}">
        <p14:creationId xmlns:p14="http://schemas.microsoft.com/office/powerpoint/2010/main" val="396634532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G_LANGUAGETEXTBOX" val="Sv"/>
</p:tagLst>
</file>

<file path=ppt/theme/theme1.xml><?xml version="1.0" encoding="utf-8"?>
<a:theme xmlns:a="http://schemas.openxmlformats.org/drawingml/2006/main" name="Socialdemokraterna">
  <a:themeElements>
    <a:clrScheme name="Socialdemokraterna ny">
      <a:dk1>
        <a:srgbClr val="000000"/>
      </a:dk1>
      <a:lt1>
        <a:srgbClr val="FFFFFF"/>
      </a:lt1>
      <a:dk2>
        <a:srgbClr val="9C9E9F"/>
      </a:dk2>
      <a:lt2>
        <a:srgbClr val="DDDDDD"/>
      </a:lt2>
      <a:accent1>
        <a:srgbClr val="B40D1E"/>
      </a:accent1>
      <a:accent2>
        <a:srgbClr val="ED1B34"/>
      </a:accent2>
      <a:accent3>
        <a:srgbClr val="FFDCD6"/>
      </a:accent3>
      <a:accent4>
        <a:srgbClr val="000000"/>
      </a:accent4>
      <a:accent5>
        <a:srgbClr val="7F7F7F"/>
      </a:accent5>
      <a:accent6>
        <a:srgbClr val="A5A5A5"/>
      </a:accent6>
      <a:hlink>
        <a:srgbClr val="292929"/>
      </a:hlink>
      <a:folHlink>
        <a:srgbClr val="4D4D4D"/>
      </a:folHlink>
    </a:clrScheme>
    <a:fontScheme name="Socialdemokraterna">
      <a:majorFont>
        <a:latin typeface="Kapra Neue Custom"/>
        <a:ea typeface=""/>
        <a:cs typeface=""/>
      </a:majorFont>
      <a:minorFont>
        <a:latin typeface="Avenir LT Std 65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spcBef>
            <a:spcPts val="600"/>
          </a:spcBef>
          <a:spcAft>
            <a:spcPts val="300"/>
          </a:spcAft>
          <a:defRPr sz="2400"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 S wide.pptx" id="{0EE83813-5331-48BA-ADF7-4B31F5A71A02}" vid="{72AE26DC-1A2B-41AA-AFA9-4E5082091099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S wide</Template>
  <TotalTime>121</TotalTime>
  <Words>501</Words>
  <Application>Microsoft Office PowerPoint</Application>
  <PresentationFormat>Bredbild</PresentationFormat>
  <Paragraphs>104</Paragraphs>
  <Slides>14</Slides>
  <Notes>13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21" baseType="lpstr">
      <vt:lpstr>Arial</vt:lpstr>
      <vt:lpstr>Avenir LT Std 35 Light</vt:lpstr>
      <vt:lpstr>Avenir LT Std 65 Medium</vt:lpstr>
      <vt:lpstr>Calibri</vt:lpstr>
      <vt:lpstr>Kapra Neue Custom</vt:lpstr>
      <vt:lpstr>Times New Roman</vt:lpstr>
      <vt:lpstr>Socialdemokraterna</vt:lpstr>
      <vt:lpstr>Socialdemokratins framväxt och genombrott  Gemensam inledning</vt:lpstr>
      <vt:lpstr>SVERIGE FÖRE ARBETARRÖRELSEN</vt:lpstr>
      <vt:lpstr>1800-TALETS SVERIGE I FÖRÄNDRING</vt:lpstr>
      <vt:lpstr>PIONJÄRTIDEN  1881-1902?</vt:lpstr>
      <vt:lpstr>GENOMBROTTSÅR  1902-1920</vt:lpstr>
      <vt:lpstr>  VÄGVAL I</vt:lpstr>
      <vt:lpstr>PRÖVNINGAR OCH KRISER I</vt:lpstr>
      <vt:lpstr>Socialdemokratins framväxt och genombrott  Metod 2</vt:lpstr>
      <vt:lpstr>Vi forskar i viktiga skeenden</vt:lpstr>
      <vt:lpstr>Vi forskar i viktiga skeenden</vt:lpstr>
      <vt:lpstr>socialdemokratins framväxt och genombrott  Metod 3 </vt:lpstr>
      <vt:lpstr>Vi forskar om viktiga personer</vt:lpstr>
      <vt:lpstr>Vi forskar om viktiga personer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VÅR Historia  HeNRY PETTERSSON</dc:title>
  <dc:creator>Lars-Erik</dc:creator>
  <cp:lastModifiedBy>Thomas Frid</cp:lastModifiedBy>
  <cp:revision>9</cp:revision>
  <dcterms:created xsi:type="dcterms:W3CDTF">2020-05-05T11:46:43Z</dcterms:created>
  <dcterms:modified xsi:type="dcterms:W3CDTF">2021-02-03T19:54:19Z</dcterms:modified>
</cp:coreProperties>
</file>