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4"/>
  </p:sldMasterIdLst>
  <p:notesMasterIdLst>
    <p:notesMasterId r:id="rId13"/>
  </p:notesMasterIdLst>
  <p:sldIdLst>
    <p:sldId id="257" r:id="rId5"/>
    <p:sldId id="262" r:id="rId6"/>
    <p:sldId id="263" r:id="rId7"/>
    <p:sldId id="264" r:id="rId8"/>
    <p:sldId id="265" r:id="rId9"/>
    <p:sldId id="266" r:id="rId10"/>
    <p:sldId id="259" r:id="rId11"/>
    <p:sldId id="261" r:id="rId12"/>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CD6"/>
    <a:srgbClr val="ED1B34"/>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9" autoAdjust="0"/>
    <p:restoredTop sz="94660"/>
  </p:normalViewPr>
  <p:slideViewPr>
    <p:cSldViewPr snapToGrid="0">
      <p:cViewPr varScale="1">
        <p:scale>
          <a:sx n="114" d="100"/>
          <a:sy n="114" d="100"/>
        </p:scale>
        <p:origin x="300" y="114"/>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1/31/2021</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a:t>
            </a:fld>
            <a:endParaRPr lang="sv-SE" dirty="0"/>
          </a:p>
        </p:txBody>
      </p:sp>
    </p:spTree>
    <p:extLst>
      <p:ext uri="{BB962C8B-B14F-4D97-AF65-F5344CB8AC3E}">
        <p14:creationId xmlns:p14="http://schemas.microsoft.com/office/powerpoint/2010/main" val="345718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8</a:t>
            </a:fld>
            <a:endParaRPr lang="sv-SE" dirty="0"/>
          </a:p>
        </p:txBody>
      </p:sp>
    </p:spTree>
    <p:extLst>
      <p:ext uri="{BB962C8B-B14F-4D97-AF65-F5344CB8AC3E}">
        <p14:creationId xmlns:p14="http://schemas.microsoft.com/office/powerpoint/2010/main" val="36793591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B53703D8-CEB9-4C86-8AD4-11466FC2E0A9}"/>
              </a:ext>
            </a:extLst>
          </p:cNvPr>
          <p:cNvPicPr>
            <a:picLocks noChangeAspect="1"/>
          </p:cNvPicPr>
          <p:nvPr userDrawn="1"/>
        </p:nvPicPr>
        <p:blipFill>
          <a:blip r:embed="rId2"/>
          <a:stretch>
            <a:fillRect/>
          </a:stretch>
        </p:blipFill>
        <p:spPr>
          <a:xfrm>
            <a:off x="0" y="1714"/>
            <a:ext cx="12192000" cy="6854572"/>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t" anchorCtr="0"/>
          <a:lstStyle>
            <a:lvl1pPr algn="l">
              <a:defRPr sz="8400">
                <a:solidFill>
                  <a:schemeClr val="bg1"/>
                </a:solidFill>
              </a:defRPr>
            </a:lvl1pPr>
          </a:lstStyle>
          <a:p>
            <a:r>
              <a:rPr lang="sv-SE" dirty="0"/>
              <a:t>Klicka här för att ändra format</a:t>
            </a:r>
          </a:p>
        </p:txBody>
      </p:sp>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ros)">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ros)">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
        <p:nvSpPr>
          <p:cNvPr id="8" name="textruta 7">
            <a:extLst>
              <a:ext uri="{FF2B5EF4-FFF2-40B4-BE49-F238E27FC236}">
                <a16:creationId xmlns:a16="http://schemas.microsoft.com/office/drawing/2014/main" id="{D00F94DA-5798-4145-917A-AE47D0E3914F}"/>
              </a:ext>
            </a:extLst>
          </p:cNvPr>
          <p:cNvSpPr txBox="1"/>
          <p:nvPr userDrawn="1"/>
        </p:nvSpPr>
        <p:spPr>
          <a:xfrm>
            <a:off x="1205607" y="2237257"/>
            <a:ext cx="10104077" cy="2282333"/>
          </a:xfrm>
          <a:prstGeom prst="rect">
            <a:avLst/>
          </a:prstGeom>
          <a:noFill/>
        </p:spPr>
        <p:txBody>
          <a:bodyPr wrap="square" lIns="0" tIns="180000" rIns="0" bIns="0" rtlCol="0">
            <a:spAutoFit/>
          </a:bodyPr>
          <a:lstStyle/>
          <a:p>
            <a:pPr>
              <a:lnSpc>
                <a:spcPct val="80000"/>
              </a:lnSpc>
            </a:pPr>
            <a:r>
              <a:rPr lang="sv-SE" sz="8300" cap="all" baseline="0" dirty="0">
                <a:solidFill>
                  <a:schemeClr val="bg1"/>
                </a:solidFill>
                <a:latin typeface="+mj-lt"/>
              </a:rPr>
              <a:t>Ett starkare samhälle.</a:t>
            </a:r>
          </a:p>
          <a:p>
            <a:pPr>
              <a:lnSpc>
                <a:spcPct val="80000"/>
              </a:lnSpc>
            </a:pPr>
            <a:r>
              <a:rPr lang="sv-SE" sz="8300" cap="all" baseline="0" dirty="0">
                <a:solidFill>
                  <a:schemeClr val="bg1"/>
                </a:solidFill>
                <a:latin typeface="+mj-lt"/>
              </a:rPr>
              <a:t>Ett tryggare Sverige.</a:t>
            </a:r>
          </a:p>
        </p:txBody>
      </p:sp>
    </p:spTree>
    <p:extLst>
      <p:ext uri="{BB962C8B-B14F-4D97-AF65-F5344CB8AC3E}">
        <p14:creationId xmlns:p14="http://schemas.microsoft.com/office/powerpoint/2010/main" val="400277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utbild 2">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3"/>
          <a:stretch>
            <a:fillRect/>
          </a:stretch>
        </p:blipFill>
        <p:spPr>
          <a:xfrm>
            <a:off x="4397970" y="2148029"/>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9" name="Bildobjekt 18">
            <a:extLst>
              <a:ext uri="{FF2B5EF4-FFF2-40B4-BE49-F238E27FC236}">
                <a16:creationId xmlns:a16="http://schemas.microsoft.com/office/drawing/2014/main" id="{78EC6EB9-F10D-4113-BF4C-AA46D5D2E6A2}"/>
              </a:ext>
            </a:extLst>
          </p:cNvPr>
          <p:cNvPicPr>
            <a:picLocks noChangeAspect="1"/>
          </p:cNvPicPr>
          <p:nvPr userDrawn="1"/>
        </p:nvPicPr>
        <p:blipFill>
          <a:blip r:embed="rId10"/>
          <a:stretch>
            <a:fillRect/>
          </a:stretch>
        </p:blipFill>
        <p:spPr>
          <a:xfrm>
            <a:off x="0" y="8589"/>
            <a:ext cx="12192000" cy="685457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9"/>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0" r:id="rId6"/>
    <p:sldLayoutId id="2147483683" r:id="rId7"/>
  </p:sldLayoutIdLst>
  <p:txStyles>
    <p:titleStyle>
      <a:lvl1pPr algn="l" rtl="0" eaLnBrk="1" fontAlgn="base" hangingPunct="1">
        <a:lnSpc>
          <a:spcPct val="80000"/>
        </a:lnSpc>
        <a:spcBef>
          <a:spcPct val="0"/>
        </a:spcBef>
        <a:spcAft>
          <a:spcPct val="0"/>
        </a:spcAft>
        <a:defRPr sz="5400" b="1"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61293-872C-49DF-AEC5-D19413139D1E}"/>
              </a:ext>
            </a:extLst>
          </p:cNvPr>
          <p:cNvSpPr>
            <a:spLocks noGrp="1"/>
          </p:cNvSpPr>
          <p:nvPr>
            <p:ph type="ctrTitle"/>
          </p:nvPr>
        </p:nvSpPr>
        <p:spPr/>
        <p:txBody>
          <a:bodyPr/>
          <a:lstStyle/>
          <a:p>
            <a:r>
              <a:rPr lang="sv-SE" altLang="sv-SE" dirty="0"/>
              <a:t>Grundläggande  ideologi</a:t>
            </a:r>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927351" y="1"/>
            <a:ext cx="6118225" cy="885825"/>
          </a:xfrm>
        </p:spPr>
        <p:txBody>
          <a:bodyPr/>
          <a:lstStyle/>
          <a:p>
            <a:r>
              <a:rPr lang="sv-SE" dirty="0"/>
              <a:t>Frihet</a:t>
            </a:r>
          </a:p>
        </p:txBody>
      </p:sp>
      <p:sp>
        <p:nvSpPr>
          <p:cNvPr id="8195" name="Rectangle 3"/>
          <p:cNvSpPr>
            <a:spLocks noGrp="1" noChangeArrowheads="1"/>
          </p:cNvSpPr>
          <p:nvPr>
            <p:ph type="body" idx="1"/>
          </p:nvPr>
        </p:nvSpPr>
        <p:spPr>
          <a:xfrm>
            <a:off x="208548" y="1098884"/>
            <a:ext cx="10164178" cy="4606592"/>
          </a:xfrm>
        </p:spPr>
        <p:txBody>
          <a:bodyPr/>
          <a:lstStyle/>
          <a:p>
            <a:pPr>
              <a:defRPr/>
            </a:pPr>
            <a:r>
              <a:rPr lang="sv-SE" dirty="0"/>
              <a:t>Frihet är ett ofta använt, och ofta missbrukat, begrepp. Frihet brukar definieras som frånvaro av yttre tvång eller begränsningar. Liberalismen talar mycket om frihet, men i grunden är det alltid den enskildes frihet som man talar om. </a:t>
            </a:r>
          </a:p>
          <a:p>
            <a:pPr>
              <a:defRPr/>
            </a:pPr>
            <a:endParaRPr lang="sv-SE" dirty="0"/>
          </a:p>
          <a:p>
            <a:pPr>
              <a:defRPr/>
            </a:pPr>
            <a:r>
              <a:rPr lang="sv-SE" dirty="0"/>
              <a:t>För den demokratiska socialismen är frihet mycket mer än så. Människan är ju inte bara en enskild individ utan även en samhällsmedborgare. </a:t>
            </a:r>
          </a:p>
          <a:p>
            <a:pPr>
              <a:defRPr/>
            </a:pPr>
            <a:endParaRPr lang="sv-SE" dirty="0"/>
          </a:p>
          <a:p>
            <a:pPr>
              <a:defRPr/>
            </a:pPr>
            <a:r>
              <a:rPr lang="sv-SE" dirty="0"/>
              <a:t>Den demokratiska socialismen vill inte bara öka den enskildes frihet utan även den kollektiva friheten. För vad är fattigdom, dålig utbildning eller sjukdom om inte en begränsning av friheten? Både för den enskilde, för grupper av människor och för samhället som helhet. Därför har vi ett gemensamt ansvar för vår gemensamma frihet.</a:t>
            </a:r>
          </a:p>
          <a:p>
            <a:endParaRPr lang="sv-S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21022F-5C17-411A-940B-09FC5A4E2E10}"/>
              </a:ext>
            </a:extLst>
          </p:cNvPr>
          <p:cNvSpPr>
            <a:spLocks noGrp="1"/>
          </p:cNvSpPr>
          <p:nvPr>
            <p:ph type="title"/>
          </p:nvPr>
        </p:nvSpPr>
        <p:spPr>
          <a:xfrm>
            <a:off x="2927351" y="171451"/>
            <a:ext cx="6118225" cy="752475"/>
          </a:xfrm>
        </p:spPr>
        <p:txBody>
          <a:bodyPr/>
          <a:lstStyle/>
          <a:p>
            <a:r>
              <a:rPr lang="sv-SE" dirty="0"/>
              <a:t>Jämlikhet</a:t>
            </a:r>
          </a:p>
        </p:txBody>
      </p:sp>
      <p:sp>
        <p:nvSpPr>
          <p:cNvPr id="3" name="Platshållare för innehåll 2">
            <a:extLst>
              <a:ext uri="{FF2B5EF4-FFF2-40B4-BE49-F238E27FC236}">
                <a16:creationId xmlns:a16="http://schemas.microsoft.com/office/drawing/2014/main" id="{F04119EE-2CAF-496E-BE2C-BF7AEF15EDA3}"/>
              </a:ext>
            </a:extLst>
          </p:cNvPr>
          <p:cNvSpPr>
            <a:spLocks noGrp="1"/>
          </p:cNvSpPr>
          <p:nvPr>
            <p:ph idx="1"/>
          </p:nvPr>
        </p:nvSpPr>
        <p:spPr>
          <a:xfrm>
            <a:off x="360947" y="1058779"/>
            <a:ext cx="11181348" cy="5275348"/>
          </a:xfrm>
        </p:spPr>
        <p:txBody>
          <a:bodyPr/>
          <a:lstStyle/>
          <a:p>
            <a:r>
              <a:rPr lang="sv-SE" altLang="sv-SE" dirty="0"/>
              <a:t>Jämlikhet är en annat ofta missbrukat begrepp.                                                         Jämlikhet handlar inte om att alla ska se ut eller tycka likadant. Det handlar om att alla ska ha samma chans i livet, samma möjligheter. Ingen tycker att det är konstigt att löparna i ett 100-meters lopp börjar från samma linje och springer lika långt. Men i verkliga livet börjar inte alla från samma linje, vissa börjar längre fram, andra längre bak.</a:t>
            </a:r>
          </a:p>
          <a:p>
            <a:endParaRPr lang="sv-SE" altLang="sv-SE" dirty="0"/>
          </a:p>
          <a:p>
            <a:r>
              <a:rPr lang="sv-SE" altLang="sv-SE" dirty="0"/>
              <a:t>För den demokratiska socialismen är det självklart att de som börjar med sämre förutsättningar har rätt till hjälp och stöd för att kunna ha samma chans som de mer lyckligt lottade att utvecklas och växa som människor. Jämlikheten gäller även grupper som på grund av olika fördomar behandlas sämre än andra. De har rätt bli behandlade på samma sätt som alla andra.                                                                                                         Det är vad jämlikhet handlar om.</a:t>
            </a:r>
          </a:p>
          <a:p>
            <a:endParaRPr lang="sv-SE" dirty="0"/>
          </a:p>
        </p:txBody>
      </p:sp>
    </p:spTree>
    <p:extLst>
      <p:ext uri="{BB962C8B-B14F-4D97-AF65-F5344CB8AC3E}">
        <p14:creationId xmlns:p14="http://schemas.microsoft.com/office/powerpoint/2010/main" val="2463327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4D1418-D3F1-4591-9A5F-26285C44A1C3}"/>
              </a:ext>
            </a:extLst>
          </p:cNvPr>
          <p:cNvSpPr>
            <a:spLocks noGrp="1"/>
          </p:cNvSpPr>
          <p:nvPr>
            <p:ph type="title"/>
          </p:nvPr>
        </p:nvSpPr>
        <p:spPr>
          <a:xfrm>
            <a:off x="2927351" y="228601"/>
            <a:ext cx="6118225" cy="628650"/>
          </a:xfrm>
        </p:spPr>
        <p:txBody>
          <a:bodyPr/>
          <a:lstStyle/>
          <a:p>
            <a:r>
              <a:rPr lang="sv-SE" dirty="0"/>
              <a:t>Solidaritet</a:t>
            </a:r>
          </a:p>
        </p:txBody>
      </p:sp>
      <p:sp>
        <p:nvSpPr>
          <p:cNvPr id="3" name="Platshållare för innehåll 2">
            <a:extLst>
              <a:ext uri="{FF2B5EF4-FFF2-40B4-BE49-F238E27FC236}">
                <a16:creationId xmlns:a16="http://schemas.microsoft.com/office/drawing/2014/main" id="{B8453D6B-4A3E-49D7-981A-FD7D4D27D5DC}"/>
              </a:ext>
            </a:extLst>
          </p:cNvPr>
          <p:cNvSpPr>
            <a:spLocks noGrp="1"/>
          </p:cNvSpPr>
          <p:nvPr>
            <p:ph idx="1"/>
          </p:nvPr>
        </p:nvSpPr>
        <p:spPr>
          <a:xfrm>
            <a:off x="144379" y="994611"/>
            <a:ext cx="10161671" cy="4710864"/>
          </a:xfrm>
        </p:spPr>
        <p:txBody>
          <a:bodyPr/>
          <a:lstStyle/>
          <a:p>
            <a:r>
              <a:rPr lang="sv-SE" altLang="sv-SE" dirty="0"/>
              <a:t>Solidaritet kommer från samma ord som solid. Solidaritet handlar alltså om att stå starka tillsammans, att ställa upp för varandra och hjälpas åt, även om man inte känner varandra personligen. När vi Socialdemokrater talar om det solidariska samhället så menar vi ett samhälle där medborgarna hjälps åt och ställer upp för varandra. </a:t>
            </a:r>
          </a:p>
          <a:p>
            <a:endParaRPr lang="sv-SE" altLang="sv-SE" dirty="0"/>
          </a:p>
          <a:p>
            <a:r>
              <a:rPr lang="sv-SE" altLang="sv-SE" dirty="0"/>
              <a:t>Det är viktigt att skilja på solidaritet och välgörenhet. Den som handlar solidariskt gör inte det för att man råkar tycka synd om en viss person, utan för att man som medborgare känner ett ansvar för sina medmänniskor. Solidaritet är också något som går utanför den egna familjens, gruppens och landets gränser. Det solidariska ansvaret är i grund och botten ett globalt ansvar. </a:t>
            </a:r>
          </a:p>
          <a:p>
            <a:endParaRPr lang="sv-SE" altLang="sv-SE" dirty="0"/>
          </a:p>
          <a:p>
            <a:r>
              <a:rPr lang="sv-SE" altLang="sv-SE" dirty="0"/>
              <a:t>Man talar då ofta om internationell solidaritet.</a:t>
            </a:r>
          </a:p>
          <a:p>
            <a:endParaRPr lang="sv-SE" dirty="0"/>
          </a:p>
        </p:txBody>
      </p:sp>
    </p:spTree>
    <p:extLst>
      <p:ext uri="{BB962C8B-B14F-4D97-AF65-F5344CB8AC3E}">
        <p14:creationId xmlns:p14="http://schemas.microsoft.com/office/powerpoint/2010/main" val="388128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D1E29E-F092-49EC-B9C5-2A9920A5D222}"/>
              </a:ext>
            </a:extLst>
          </p:cNvPr>
          <p:cNvSpPr>
            <a:spLocks noGrp="1"/>
          </p:cNvSpPr>
          <p:nvPr>
            <p:ph type="title"/>
          </p:nvPr>
        </p:nvSpPr>
        <p:spPr>
          <a:xfrm>
            <a:off x="489284" y="200027"/>
            <a:ext cx="8556292" cy="1676899"/>
          </a:xfrm>
        </p:spPr>
        <p:txBody>
          <a:bodyPr/>
          <a:lstStyle/>
          <a:p>
            <a:r>
              <a:rPr lang="sv-SE" altLang="sv-SE" dirty="0"/>
              <a:t>Frihet, jämlikhet och  solidaritet hänger ihop</a:t>
            </a:r>
            <a:endParaRPr lang="sv-SE" dirty="0"/>
          </a:p>
        </p:txBody>
      </p:sp>
      <p:sp>
        <p:nvSpPr>
          <p:cNvPr id="3" name="Platshållare för innehåll 2">
            <a:extLst>
              <a:ext uri="{FF2B5EF4-FFF2-40B4-BE49-F238E27FC236}">
                <a16:creationId xmlns:a16="http://schemas.microsoft.com/office/drawing/2014/main" id="{3AD4C769-1249-4713-ADD6-16029658EC3B}"/>
              </a:ext>
            </a:extLst>
          </p:cNvPr>
          <p:cNvSpPr>
            <a:spLocks noGrp="1"/>
          </p:cNvSpPr>
          <p:nvPr>
            <p:ph idx="1"/>
          </p:nvPr>
        </p:nvSpPr>
        <p:spPr>
          <a:xfrm>
            <a:off x="256674" y="2470483"/>
            <a:ext cx="9839826" cy="3234991"/>
          </a:xfrm>
        </p:spPr>
        <p:txBody>
          <a:bodyPr/>
          <a:lstStyle/>
          <a:p>
            <a:r>
              <a:rPr lang="sv-SE" altLang="sv-SE" dirty="0"/>
              <a:t>Socialdemokratin är en frihetsrörelse. För att friheten ska vara till för alla så krävs jämlikhet. För att åstadkomma frihet för alla så måste vi stötta varandra och hålla ihop – därför krävs solidaritet.</a:t>
            </a:r>
          </a:p>
          <a:p>
            <a:r>
              <a:rPr lang="sv-SE" altLang="sv-SE" dirty="0"/>
              <a:t>Frihet och jämlikhet betingar alltså varandra. Det är jämlika individer som kan utöva friheten att verka utan att det går ut över andra människors frihet. Jämlika människor kan däremot inte utöva orättfärdig makt över varandra</a:t>
            </a:r>
          </a:p>
          <a:p>
            <a:endParaRPr lang="sv-SE" dirty="0"/>
          </a:p>
        </p:txBody>
      </p:sp>
    </p:spTree>
    <p:extLst>
      <p:ext uri="{BB962C8B-B14F-4D97-AF65-F5344CB8AC3E}">
        <p14:creationId xmlns:p14="http://schemas.microsoft.com/office/powerpoint/2010/main" val="196933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5C3895-4D68-41EA-A0EE-59616E52E883}"/>
              </a:ext>
            </a:extLst>
          </p:cNvPr>
          <p:cNvSpPr>
            <a:spLocks noGrp="1"/>
          </p:cNvSpPr>
          <p:nvPr>
            <p:ph type="title"/>
          </p:nvPr>
        </p:nvSpPr>
        <p:spPr>
          <a:xfrm>
            <a:off x="1788695" y="190502"/>
            <a:ext cx="7256881" cy="796087"/>
          </a:xfrm>
        </p:spPr>
        <p:txBody>
          <a:bodyPr/>
          <a:lstStyle/>
          <a:p>
            <a:r>
              <a:rPr lang="sv-SE" dirty="0"/>
              <a:t>Demokrati</a:t>
            </a:r>
          </a:p>
        </p:txBody>
      </p:sp>
      <p:sp>
        <p:nvSpPr>
          <p:cNvPr id="3" name="Platshållare för innehåll 2">
            <a:extLst>
              <a:ext uri="{FF2B5EF4-FFF2-40B4-BE49-F238E27FC236}">
                <a16:creationId xmlns:a16="http://schemas.microsoft.com/office/drawing/2014/main" id="{A9194D1F-29AF-4290-A51A-358FD10B056C}"/>
              </a:ext>
            </a:extLst>
          </p:cNvPr>
          <p:cNvSpPr>
            <a:spLocks noGrp="1"/>
          </p:cNvSpPr>
          <p:nvPr>
            <p:ph idx="1"/>
          </p:nvPr>
        </p:nvSpPr>
        <p:spPr>
          <a:xfrm>
            <a:off x="136358" y="1267326"/>
            <a:ext cx="10436393" cy="4981074"/>
          </a:xfrm>
        </p:spPr>
        <p:txBody>
          <a:bodyPr/>
          <a:lstStyle/>
          <a:p>
            <a:r>
              <a:rPr lang="sv-SE" altLang="sv-SE" dirty="0"/>
              <a:t>Demokrati betyder folkstyre, men vilka folket är och </a:t>
            </a:r>
            <a:r>
              <a:rPr lang="sv-SE" altLang="sv-SE"/>
              <a:t>hur det </a:t>
            </a:r>
            <a:r>
              <a:rPr lang="sv-SE" altLang="sv-SE" dirty="0"/>
              <a:t>ska styra råder det skilda meningar om. </a:t>
            </a:r>
            <a:br>
              <a:rPr lang="sv-SE" altLang="sv-SE" dirty="0"/>
            </a:br>
            <a:r>
              <a:rPr lang="sv-SE" altLang="sv-SE" dirty="0"/>
              <a:t>För den demokratiska socialismen räknas alla människor till folket, alla har rätt att delta i styret. Därför är det också viktigt att alla kan vara med och påverka, även om man råkar tillhöra en minoritet i en viss fråga. Det är genom samtal och diskussioner där man försöker komma fram till det klokaste beslutet, och där alla argument kan prövas, som ett verkligt demokratiskt styre blir möjligt.</a:t>
            </a:r>
            <a:br>
              <a:rPr lang="sv-SE" altLang="sv-SE" dirty="0"/>
            </a:br>
            <a:r>
              <a:rPr lang="sv-SE" altLang="sv-SE" dirty="0"/>
              <a:t>Därför måste en levande demokrati vara levande hela tiden, inte bara under valrörelser. </a:t>
            </a:r>
          </a:p>
          <a:p>
            <a:r>
              <a:rPr lang="sv-SE" altLang="sv-SE" dirty="0"/>
              <a:t>Den demokratiska socialismen ser inte demokrati enbart som ett medel att skapa ett bättre samhälle, utan även som ett mål i sig. Ingen utopi, oavsett hur vacker, är värd att överge demokratin för</a:t>
            </a:r>
            <a:endParaRPr lang="sv-SE" dirty="0"/>
          </a:p>
        </p:txBody>
      </p:sp>
    </p:spTree>
    <p:extLst>
      <p:ext uri="{BB962C8B-B14F-4D97-AF65-F5344CB8AC3E}">
        <p14:creationId xmlns:p14="http://schemas.microsoft.com/office/powerpoint/2010/main" val="1884952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5273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FD26DD9D-8285-E74B-A4B3-3B84AEC33AAE}"/>
              </a:ext>
            </a:extLst>
          </p:cNvPr>
          <p:cNvSpPr/>
          <p:nvPr/>
        </p:nvSpPr>
        <p:spPr>
          <a:xfrm>
            <a:off x="9333186" y="4214648"/>
            <a:ext cx="2490952" cy="2375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865451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PT S wide.pptx" id="{D309139B-C5CA-4961-B7D2-2E471F08073A}" vid="{C9A81B95-742E-464F-8A95-CCB3CFD03F3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CA24F4080E2E948AAD0B37215CE2FC3" ma:contentTypeVersion="8" ma:contentTypeDescription="Skapa ett nytt dokument." ma:contentTypeScope="" ma:versionID="21fabe90bcd348959b65c3d465ab736e">
  <xsd:schema xmlns:xsd="http://www.w3.org/2001/XMLSchema" xmlns:xs="http://www.w3.org/2001/XMLSchema" xmlns:p="http://schemas.microsoft.com/office/2006/metadata/properties" xmlns:ns3="a422dcba-c475-4570-b2e1-0e69b008a72e" targetNamespace="http://schemas.microsoft.com/office/2006/metadata/properties" ma:root="true" ma:fieldsID="313f71c6fb1ac107775fb2121f16976f" ns3:_="">
    <xsd:import namespace="a422dcba-c475-4570-b2e1-0e69b008a72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22dcba-c475-4570-b2e1-0e69b008a7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C44764-7F7A-43C2-9D42-433DF2AA32B7}">
  <ds:schemaRefs>
    <ds:schemaRef ds:uri="http://purl.org/dc/terms/"/>
    <ds:schemaRef ds:uri="http://schemas.openxmlformats.org/package/2006/metadata/core-properties"/>
    <ds:schemaRef ds:uri="http://purl.org/dc/elements/1.1/"/>
    <ds:schemaRef ds:uri="http://schemas.microsoft.com/office/2006/metadata/properties"/>
    <ds:schemaRef ds:uri="a422dcba-c475-4570-b2e1-0e69b008a72e"/>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311BBC1-6E7E-41ED-8612-6CA4979733D0}">
  <ds:schemaRefs>
    <ds:schemaRef ds:uri="http://schemas.microsoft.com/sharepoint/v3/contenttype/forms"/>
  </ds:schemaRefs>
</ds:datastoreItem>
</file>

<file path=customXml/itemProps3.xml><?xml version="1.0" encoding="utf-8"?>
<ds:datastoreItem xmlns:ds="http://schemas.openxmlformats.org/officeDocument/2006/customXml" ds:itemID="{F73426FE-C528-4DB4-A701-05D41CB6B0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22dcba-c475-4570-b2e1-0e69b008a7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S wide</Template>
  <TotalTime>7</TotalTime>
  <Words>643</Words>
  <Application>Microsoft Office PowerPoint</Application>
  <PresentationFormat>Bredbild</PresentationFormat>
  <Paragraphs>25</Paragraphs>
  <Slides>8</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8</vt:i4>
      </vt:variant>
    </vt:vector>
  </HeadingPairs>
  <TitlesOfParts>
    <vt:vector size="13" baseType="lpstr">
      <vt:lpstr>Arial</vt:lpstr>
      <vt:lpstr>Avenir LT Pro 65 Medium</vt:lpstr>
      <vt:lpstr>Calibri</vt:lpstr>
      <vt:lpstr>Kapra Neue Custom</vt:lpstr>
      <vt:lpstr>Socialdemokraterna</vt:lpstr>
      <vt:lpstr>Grundläggande  ideologi</vt:lpstr>
      <vt:lpstr>Frihet</vt:lpstr>
      <vt:lpstr>Jämlikhet</vt:lpstr>
      <vt:lpstr>Solidaritet</vt:lpstr>
      <vt:lpstr>Frihet, jämlikhet och  solidaritet hänger ihop</vt:lpstr>
      <vt:lpstr>Demokrati</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Oskarsson</dc:creator>
  <cp:lastModifiedBy>Thomas Frid</cp:lastModifiedBy>
  <cp:revision>3</cp:revision>
  <dcterms:created xsi:type="dcterms:W3CDTF">2021-01-29T07:00:53Z</dcterms:created>
  <dcterms:modified xsi:type="dcterms:W3CDTF">2021-01-31T08:15:50Z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0x0101000CA24F4080E2E948AAD0B37215CE2FC3</vt:lpwstr>
  </property>
</Properties>
</file>